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1.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xml" ContentType="application/vnd.openxmlformats-officedocument.drawingml.chartshape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339" r:id="rId2"/>
    <p:sldId id="324" r:id="rId3"/>
    <p:sldId id="325" r:id="rId4"/>
    <p:sldId id="263" r:id="rId5"/>
    <p:sldId id="265" r:id="rId6"/>
    <p:sldId id="321" r:id="rId7"/>
    <p:sldId id="331" r:id="rId8"/>
    <p:sldId id="279" r:id="rId9"/>
    <p:sldId id="333" r:id="rId10"/>
    <p:sldId id="315" r:id="rId11"/>
    <p:sldId id="261" r:id="rId12"/>
    <p:sldId id="311" r:id="rId13"/>
    <p:sldId id="281" r:id="rId14"/>
    <p:sldId id="330" r:id="rId15"/>
    <p:sldId id="320" r:id="rId16"/>
    <p:sldId id="299" r:id="rId17"/>
    <p:sldId id="283" r:id="rId18"/>
    <p:sldId id="322" r:id="rId19"/>
    <p:sldId id="336" r:id="rId20"/>
    <p:sldId id="335" r:id="rId21"/>
    <p:sldId id="282" r:id="rId22"/>
    <p:sldId id="327" r:id="rId23"/>
    <p:sldId id="316" r:id="rId24"/>
    <p:sldId id="317" r:id="rId25"/>
    <p:sldId id="337" r:id="rId26"/>
    <p:sldId id="329" r:id="rId27"/>
    <p:sldId id="328" r:id="rId28"/>
    <p:sldId id="338" r:id="rId29"/>
    <p:sldId id="288" r:id="rId30"/>
    <p:sldId id="289" r:id="rId31"/>
    <p:sldId id="340" r:id="rId32"/>
    <p:sldId id="290" r:id="rId33"/>
    <p:sldId id="305" r:id="rId34"/>
    <p:sldId id="360" r:id="rId35"/>
    <p:sldId id="342" r:id="rId36"/>
    <p:sldId id="343" r:id="rId37"/>
    <p:sldId id="344" r:id="rId38"/>
    <p:sldId id="345" r:id="rId39"/>
    <p:sldId id="346" r:id="rId40"/>
    <p:sldId id="347" r:id="rId41"/>
    <p:sldId id="348" r:id="rId42"/>
    <p:sldId id="349" r:id="rId43"/>
    <p:sldId id="350" r:id="rId44"/>
    <p:sldId id="351" r:id="rId45"/>
    <p:sldId id="352" r:id="rId46"/>
    <p:sldId id="353" r:id="rId47"/>
    <p:sldId id="354" r:id="rId48"/>
    <p:sldId id="355" r:id="rId49"/>
    <p:sldId id="356" r:id="rId50"/>
    <p:sldId id="357" r:id="rId51"/>
    <p:sldId id="358" r:id="rId52"/>
    <p:sldId id="359" r:id="rId53"/>
    <p:sldId id="363" r:id="rId54"/>
    <p:sldId id="364" r:id="rId55"/>
    <p:sldId id="365" r:id="rId56"/>
    <p:sldId id="366" r:id="rId57"/>
    <p:sldId id="367" r:id="rId58"/>
    <p:sldId id="368" r:id="rId59"/>
    <p:sldId id="369" r:id="rId60"/>
    <p:sldId id="370" r:id="rId61"/>
    <p:sldId id="371" r:id="rId62"/>
    <p:sldId id="372" r:id="rId63"/>
    <p:sldId id="373" r:id="rId64"/>
    <p:sldId id="374" r:id="rId65"/>
    <p:sldId id="375" r:id="rId66"/>
    <p:sldId id="376" r:id="rId67"/>
    <p:sldId id="377" r:id="rId68"/>
    <p:sldId id="361"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5D6"/>
    <a:srgbClr val="800000"/>
    <a:srgbClr val="F7C7A7"/>
    <a:srgbClr val="FBFBDC"/>
    <a:srgbClr val="ECD4B0"/>
    <a:srgbClr val="FFFF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59" autoAdjust="0"/>
    <p:restoredTop sz="88860" autoAdjust="0"/>
  </p:normalViewPr>
  <p:slideViewPr>
    <p:cSldViewPr snapToGrid="0">
      <p:cViewPr varScale="1">
        <p:scale>
          <a:sx n="79" d="100"/>
          <a:sy n="79" d="100"/>
        </p:scale>
        <p:origin x="54" y="96"/>
      </p:cViewPr>
      <p:guideLst>
        <p:guide orient="horz" pos="2160"/>
        <p:guide pos="3840"/>
      </p:guideLst>
    </p:cSldViewPr>
  </p:slideViewPr>
  <p:notesTextViewPr>
    <p:cViewPr>
      <p:scale>
        <a:sx n="1" d="1"/>
        <a:sy n="1" d="1"/>
      </p:scale>
      <p:origin x="0" y="0"/>
    </p:cViewPr>
  </p:notesTextViewPr>
  <p:notesViewPr>
    <p:cSldViewPr snapToGrid="0">
      <p:cViewPr varScale="1">
        <p:scale>
          <a:sx n="56" d="100"/>
          <a:sy n="56" d="100"/>
        </p:scale>
        <p:origin x="798"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0-5.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1-5.xlsx" TargetMode="Externa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xml"/></Relationships>
</file>

<file path=ppt/charts/_rels/chart11.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1-5.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1-5.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1-5.xlsx" TargetMode="External"/><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1-5.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1-5.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1-5.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1-5.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0-5.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0-5.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0-5.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d.docs.live.net/32b58764479d5246/Dairy%20Condition%20Monitoring/Clients/Project%20-%20Backtrack%20Dairies/Backtrack%20File%202016-2017%20Season%2011-5.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440233350174378E-2"/>
          <c:y val="8.7272635770396262E-2"/>
          <c:w val="0.87942314537247279"/>
          <c:h val="0.83415717202895745"/>
        </c:manualLayout>
      </c:layout>
      <c:lineChart>
        <c:grouping val="standard"/>
        <c:varyColors val="0"/>
        <c:ser>
          <c:idx val="0"/>
          <c:order val="0"/>
          <c:tx>
            <c:v>Whakapono</c:v>
          </c:tx>
          <c:spPr>
            <a:ln w="57150" cap="rnd">
              <a:solidFill>
                <a:schemeClr val="accent1"/>
              </a:solidFill>
              <a:round/>
            </a:ln>
            <a:effectLst/>
          </c:spPr>
          <c:marker>
            <c:symbol val="none"/>
          </c:marker>
          <c:cat>
            <c:strRef>
              <c:f>'[Backtrack File 2016-2017 Season 10-5.xlsx]Waiora Summary'!$C$5:$N$5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10-5.xlsx]Whakapono Summary'!$C$66:$N$66</c:f>
              <c:numCache>
                <c:formatCode>0</c:formatCode>
                <c:ptCount val="12"/>
                <c:pt idx="0">
                  <c:v>15.167096774193551</c:v>
                </c:pt>
                <c:pt idx="1">
                  <c:v>15.167096774193551</c:v>
                </c:pt>
                <c:pt idx="2">
                  <c:v>60.128387096774205</c:v>
                </c:pt>
                <c:pt idx="3">
                  <c:v>209.70064516129031</c:v>
                </c:pt>
                <c:pt idx="4">
                  <c:v>402.27451612903224</c:v>
                </c:pt>
                <c:pt idx="5">
                  <c:v>588.52935483870965</c:v>
                </c:pt>
                <c:pt idx="6">
                  <c:v>779.15741935483868</c:v>
                </c:pt>
                <c:pt idx="7">
                  <c:v>960.28870967741932</c:v>
                </c:pt>
                <c:pt idx="8">
                  <c:v>1123.7893548387096</c:v>
                </c:pt>
                <c:pt idx="9">
                  <c:v>1285.1412903225805</c:v>
                </c:pt>
                <c:pt idx="10">
                  <c:v>1412.6806451612902</c:v>
                </c:pt>
                <c:pt idx="11">
                  <c:v>1444.9761290322579</c:v>
                </c:pt>
              </c:numCache>
            </c:numRef>
          </c:val>
          <c:smooth val="0"/>
          <c:extLst xmlns:c16r2="http://schemas.microsoft.com/office/drawing/2015/06/chart">
            <c:ext xmlns:c16="http://schemas.microsoft.com/office/drawing/2014/chart" uri="{C3380CC4-5D6E-409C-BE32-E72D297353CC}">
              <c16:uniqueId val="{00000000-FFC0-42C0-9B83-E48A7A54C36A}"/>
            </c:ext>
          </c:extLst>
        </c:ser>
        <c:ser>
          <c:idx val="1"/>
          <c:order val="1"/>
          <c:tx>
            <c:v>Waiora</c:v>
          </c:tx>
          <c:spPr>
            <a:ln w="53975" cap="rnd">
              <a:solidFill>
                <a:schemeClr val="accent6"/>
              </a:solidFill>
              <a:round/>
            </a:ln>
            <a:effectLst/>
          </c:spPr>
          <c:marker>
            <c:symbol val="none"/>
          </c:marker>
          <c:cat>
            <c:strRef>
              <c:f>'[Backtrack File 2016-2017 Season 10-5.xlsx]Waiora Summary'!$C$5:$N$5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10-5.xlsx]Waiora Summary'!$C$66:$N$66</c:f>
              <c:numCache>
                <c:formatCode>0</c:formatCode>
                <c:ptCount val="12"/>
                <c:pt idx="0">
                  <c:v>18.921904761904763</c:v>
                </c:pt>
                <c:pt idx="1">
                  <c:v>18.921904761904763</c:v>
                </c:pt>
                <c:pt idx="2">
                  <c:v>67.098571428571432</c:v>
                </c:pt>
                <c:pt idx="3">
                  <c:v>203.40571428571431</c:v>
                </c:pt>
                <c:pt idx="4">
                  <c:v>388.01761904761906</c:v>
                </c:pt>
                <c:pt idx="5">
                  <c:v>567.11428571428564</c:v>
                </c:pt>
                <c:pt idx="6">
                  <c:v>748.58190476190464</c:v>
                </c:pt>
                <c:pt idx="7">
                  <c:v>919.69166666666649</c:v>
                </c:pt>
                <c:pt idx="8">
                  <c:v>1062.2104761904761</c:v>
                </c:pt>
                <c:pt idx="9">
                  <c:v>1205.7404761904761</c:v>
                </c:pt>
                <c:pt idx="10">
                  <c:v>1330.1061904761905</c:v>
                </c:pt>
                <c:pt idx="11">
                  <c:v>1359.8195238095238</c:v>
                </c:pt>
              </c:numCache>
            </c:numRef>
          </c:val>
          <c:smooth val="0"/>
          <c:extLst xmlns:c16r2="http://schemas.microsoft.com/office/drawing/2015/06/chart">
            <c:ext xmlns:c16="http://schemas.microsoft.com/office/drawing/2014/chart" uri="{C3380CC4-5D6E-409C-BE32-E72D297353CC}">
              <c16:uniqueId val="{00000001-FFC0-42C0-9B83-E48A7A54C36A}"/>
            </c:ext>
          </c:extLst>
        </c:ser>
        <c:dLbls>
          <c:showLegendKey val="0"/>
          <c:showVal val="0"/>
          <c:showCatName val="0"/>
          <c:showSerName val="0"/>
          <c:showPercent val="0"/>
          <c:showBubbleSize val="0"/>
        </c:dLbls>
        <c:smooth val="0"/>
        <c:axId val="148157120"/>
        <c:axId val="148157512"/>
      </c:lineChart>
      <c:catAx>
        <c:axId val="148157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48157512"/>
        <c:crosses val="autoZero"/>
        <c:auto val="1"/>
        <c:lblAlgn val="ctr"/>
        <c:lblOffset val="100"/>
        <c:noMultiLvlLbl val="0"/>
      </c:catAx>
      <c:valAx>
        <c:axId val="14815751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48157120"/>
        <c:crosses val="autoZero"/>
        <c:crossBetween val="between"/>
        <c:minorUnit val="0.5"/>
      </c:valAx>
      <c:spPr>
        <a:noFill/>
        <a:ln>
          <a:noFill/>
        </a:ln>
        <a:effectLst/>
      </c:spPr>
    </c:plotArea>
    <c:legend>
      <c:legendPos val="r"/>
      <c:layout>
        <c:manualLayout>
          <c:xMode val="edge"/>
          <c:yMode val="edge"/>
          <c:x val="7.4822327714244186E-2"/>
          <c:y val="4.4614820937563388E-2"/>
          <c:w val="0.23864073280127171"/>
          <c:h val="0.21047714721345415"/>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196595071415873E-2"/>
          <c:y val="7.1802952971702028E-2"/>
          <c:w val="0.86679863295183601"/>
          <c:h val="0.82079760094191312"/>
        </c:manualLayout>
      </c:layout>
      <c:barChart>
        <c:barDir val="col"/>
        <c:grouping val="clustered"/>
        <c:varyColors val="0"/>
        <c:ser>
          <c:idx val="0"/>
          <c:order val="0"/>
          <c:tx>
            <c:v>Whakapono</c:v>
          </c:tx>
          <c:spPr>
            <a:solidFill>
              <a:schemeClr val="accent1"/>
            </a:solidFill>
            <a:ln>
              <a:noFill/>
            </a:ln>
            <a:effectLst/>
          </c:spPr>
          <c:invertIfNegative val="0"/>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11-5.xlsx]Whakapono'!$CL$434:$CL$445</c:f>
              <c:numCache>
                <c:formatCode>General</c:formatCode>
                <c:ptCount val="12"/>
                <c:pt idx="0">
                  <c:v>0</c:v>
                </c:pt>
                <c:pt idx="1">
                  <c:v>0</c:v>
                </c:pt>
                <c:pt idx="2">
                  <c:v>0</c:v>
                </c:pt>
                <c:pt idx="3">
                  <c:v>0</c:v>
                </c:pt>
                <c:pt idx="4">
                  <c:v>0</c:v>
                </c:pt>
                <c:pt idx="5" formatCode="0">
                  <c:v>25.387096774193552</c:v>
                </c:pt>
                <c:pt idx="6" formatCode="0">
                  <c:v>16.967741935483872</c:v>
                </c:pt>
                <c:pt idx="7" formatCode="0">
                  <c:v>20.49677419354839</c:v>
                </c:pt>
                <c:pt idx="8">
                  <c:v>0</c:v>
                </c:pt>
                <c:pt idx="9">
                  <c:v>0</c:v>
                </c:pt>
                <c:pt idx="10">
                  <c:v>0</c:v>
                </c:pt>
                <c:pt idx="11">
                  <c:v>0</c:v>
                </c:pt>
              </c:numCache>
            </c:numRef>
          </c:val>
          <c:extLst xmlns:c16r2="http://schemas.microsoft.com/office/drawing/2015/06/chart">
            <c:ext xmlns:c16="http://schemas.microsoft.com/office/drawing/2014/chart" uri="{C3380CC4-5D6E-409C-BE32-E72D297353CC}">
              <c16:uniqueId val="{00000000-4B9D-4339-9EF5-23A5CAFEBDBE}"/>
            </c:ext>
          </c:extLst>
        </c:ser>
        <c:ser>
          <c:idx val="1"/>
          <c:order val="1"/>
          <c:tx>
            <c:v>Waiora</c:v>
          </c:tx>
          <c:spPr>
            <a:solidFill>
              <a:schemeClr val="accent6"/>
            </a:solidFill>
            <a:ln>
              <a:noFill/>
            </a:ln>
            <a:effectLst/>
          </c:spPr>
          <c:invertIfNegative val="0"/>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11-5.xlsx]Waiora'!$CL$434:$CL$445</c:f>
              <c:numCache>
                <c:formatCode>0</c:formatCode>
                <c:ptCount val="12"/>
                <c:pt idx="0">
                  <c:v>0</c:v>
                </c:pt>
                <c:pt idx="1">
                  <c:v>0</c:v>
                </c:pt>
                <c:pt idx="2">
                  <c:v>0</c:v>
                </c:pt>
                <c:pt idx="3">
                  <c:v>0</c:v>
                </c:pt>
                <c:pt idx="4">
                  <c:v>7.7214285714285706</c:v>
                </c:pt>
                <c:pt idx="5">
                  <c:v>67.035714285714278</c:v>
                </c:pt>
                <c:pt idx="6">
                  <c:v>25.43333333333333</c:v>
                </c:pt>
                <c:pt idx="7">
                  <c:v>14.088095238095239</c:v>
                </c:pt>
                <c:pt idx="8">
                  <c:v>1.9523809523809523</c:v>
                </c:pt>
                <c:pt idx="9">
                  <c:v>0</c:v>
                </c:pt>
                <c:pt idx="10">
                  <c:v>0</c:v>
                </c:pt>
                <c:pt idx="11">
                  <c:v>0</c:v>
                </c:pt>
              </c:numCache>
            </c:numRef>
          </c:val>
          <c:extLst xmlns:c16r2="http://schemas.microsoft.com/office/drawing/2015/06/chart">
            <c:ext xmlns:c16="http://schemas.microsoft.com/office/drawing/2014/chart" uri="{C3380CC4-5D6E-409C-BE32-E72D297353CC}">
              <c16:uniqueId val="{00000001-4B9D-4339-9EF5-23A5CAFEBDBE}"/>
            </c:ext>
          </c:extLst>
        </c:ser>
        <c:dLbls>
          <c:showLegendKey val="0"/>
          <c:showVal val="0"/>
          <c:showCatName val="0"/>
          <c:showSerName val="0"/>
          <c:showPercent val="0"/>
          <c:showBubbleSize val="0"/>
        </c:dLbls>
        <c:gapWidth val="150"/>
        <c:axId val="195028392"/>
        <c:axId val="195028784"/>
      </c:barChart>
      <c:catAx>
        <c:axId val="1950283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028784"/>
        <c:crosses val="autoZero"/>
        <c:auto val="1"/>
        <c:lblAlgn val="ctr"/>
        <c:lblOffset val="100"/>
        <c:noMultiLvlLbl val="0"/>
      </c:catAx>
      <c:valAx>
        <c:axId val="195028784"/>
        <c:scaling>
          <c:orientation val="minMax"/>
          <c:max val="1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 of Farm</a:t>
                </a:r>
              </a:p>
            </c:rich>
          </c:tx>
          <c:layout>
            <c:manualLayout>
              <c:xMode val="edge"/>
              <c:yMode val="edge"/>
              <c:x val="7.1321322024005523E-3"/>
              <c:y val="0.41098917028372811"/>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028392"/>
        <c:crosses val="autoZero"/>
        <c:crossBetween val="between"/>
      </c:valAx>
      <c:spPr>
        <a:noFill/>
        <a:ln>
          <a:noFill/>
        </a:ln>
        <a:effectLst/>
      </c:spPr>
    </c:plotArea>
    <c:legend>
      <c:legendPos val="r"/>
      <c:layout>
        <c:manualLayout>
          <c:xMode val="edge"/>
          <c:yMode val="edge"/>
          <c:x val="0.75598804272764919"/>
          <c:y val="0.10571312537347415"/>
          <c:w val="0.14566812548488128"/>
          <c:h val="0.11495413801158426"/>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629988559122414E-2"/>
          <c:y val="0.12824883860170364"/>
          <c:w val="0.88713264688067828"/>
          <c:h val="0.73277965481170204"/>
        </c:manualLayout>
      </c:layout>
      <c:lineChart>
        <c:grouping val="standard"/>
        <c:varyColors val="0"/>
        <c:ser>
          <c:idx val="0"/>
          <c:order val="0"/>
          <c:tx>
            <c:v>Whakapono</c:v>
          </c:tx>
          <c:spPr>
            <a:ln w="57150" cap="rnd">
              <a:solidFill>
                <a:schemeClr val="accent1"/>
              </a:solidFill>
              <a:round/>
            </a:ln>
            <a:effectLst/>
          </c:spPr>
          <c:marker>
            <c:symbol val="none"/>
          </c:marker>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11-5.xlsx]Whakapono'!$BQ$434:$BQ$445</c:f>
              <c:numCache>
                <c:formatCode>0.0</c:formatCode>
                <c:ptCount val="12"/>
                <c:pt idx="0">
                  <c:v>0</c:v>
                </c:pt>
                <c:pt idx="1">
                  <c:v>0.41407867494824019</c:v>
                </c:pt>
                <c:pt idx="2">
                  <c:v>1.0351966873706004</c:v>
                </c:pt>
                <c:pt idx="3">
                  <c:v>1.2422360248447206</c:v>
                </c:pt>
                <c:pt idx="4">
                  <c:v>1.8633540372670807</c:v>
                </c:pt>
                <c:pt idx="5">
                  <c:v>3.1055900621118013</c:v>
                </c:pt>
                <c:pt idx="6">
                  <c:v>4.5548654244306421</c:v>
                </c:pt>
                <c:pt idx="7">
                  <c:v>5.1759834368530022</c:v>
                </c:pt>
                <c:pt idx="8">
                  <c:v>6.8322981366459627</c:v>
                </c:pt>
                <c:pt idx="9">
                  <c:v>11.387163561076605</c:v>
                </c:pt>
                <c:pt idx="10">
                  <c:v>13.871635610766045</c:v>
                </c:pt>
                <c:pt idx="11">
                  <c:v>14.492753623188406</c:v>
                </c:pt>
              </c:numCache>
            </c:numRef>
          </c:val>
          <c:smooth val="0"/>
          <c:extLst xmlns:c16r2="http://schemas.microsoft.com/office/drawing/2015/06/chart">
            <c:ext xmlns:c16="http://schemas.microsoft.com/office/drawing/2014/chart" uri="{C3380CC4-5D6E-409C-BE32-E72D297353CC}">
              <c16:uniqueId val="{00000000-714C-41FB-917A-9AB63CFF50B6}"/>
            </c:ext>
          </c:extLst>
        </c:ser>
        <c:ser>
          <c:idx val="1"/>
          <c:order val="1"/>
          <c:tx>
            <c:v>Waiora</c:v>
          </c:tx>
          <c:spPr>
            <a:ln w="57150" cap="rnd">
              <a:solidFill>
                <a:schemeClr val="accent6"/>
              </a:solidFill>
              <a:round/>
            </a:ln>
            <a:effectLst/>
          </c:spPr>
          <c:marker>
            <c:symbol val="none"/>
          </c:marker>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11-5.xlsx]Waiora'!$BQ$434:$BQ$445</c:f>
              <c:numCache>
                <c:formatCode>0</c:formatCode>
                <c:ptCount val="12"/>
                <c:pt idx="0">
                  <c:v>0</c:v>
                </c:pt>
                <c:pt idx="1">
                  <c:v>0.94339622641509435</c:v>
                </c:pt>
                <c:pt idx="2">
                  <c:v>1.5723270440251573</c:v>
                </c:pt>
                <c:pt idx="3">
                  <c:v>2.6729559748427674</c:v>
                </c:pt>
                <c:pt idx="4">
                  <c:v>3.459119496855346</c:v>
                </c:pt>
                <c:pt idx="5">
                  <c:v>6.1320754716981138</c:v>
                </c:pt>
                <c:pt idx="6">
                  <c:v>6.4465408805031457</c:v>
                </c:pt>
                <c:pt idx="7">
                  <c:v>7.8616352201257875</c:v>
                </c:pt>
                <c:pt idx="8">
                  <c:v>8.9622641509433976</c:v>
                </c:pt>
                <c:pt idx="9">
                  <c:v>11.477987421383649</c:v>
                </c:pt>
                <c:pt idx="10">
                  <c:v>15.09433962264151</c:v>
                </c:pt>
                <c:pt idx="11">
                  <c:v>15.566037735849056</c:v>
                </c:pt>
              </c:numCache>
            </c:numRef>
          </c:val>
          <c:smooth val="0"/>
          <c:extLst xmlns:c16r2="http://schemas.microsoft.com/office/drawing/2015/06/chart">
            <c:ext xmlns:c16="http://schemas.microsoft.com/office/drawing/2014/chart" uri="{C3380CC4-5D6E-409C-BE32-E72D297353CC}">
              <c16:uniqueId val="{00000001-714C-41FB-917A-9AB63CFF50B6}"/>
            </c:ext>
          </c:extLst>
        </c:ser>
        <c:dLbls>
          <c:showLegendKey val="0"/>
          <c:showVal val="0"/>
          <c:showCatName val="0"/>
          <c:showSerName val="0"/>
          <c:showPercent val="0"/>
          <c:showBubbleSize val="0"/>
        </c:dLbls>
        <c:smooth val="0"/>
        <c:axId val="195029960"/>
        <c:axId val="195030352"/>
      </c:lineChart>
      <c:catAx>
        <c:axId val="1950299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030352"/>
        <c:crosses val="autoZero"/>
        <c:auto val="1"/>
        <c:lblAlgn val="ctr"/>
        <c:lblOffset val="100"/>
        <c:noMultiLvlLbl val="1"/>
      </c:catAx>
      <c:valAx>
        <c:axId val="1950303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 of herd</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029960"/>
        <c:crosses val="autoZero"/>
        <c:crossBetween val="between"/>
      </c:valAx>
      <c:spPr>
        <a:noFill/>
        <a:ln>
          <a:noFill/>
        </a:ln>
        <a:effectLst/>
      </c:spPr>
    </c:plotArea>
    <c:legend>
      <c:legendPos val="r"/>
      <c:layout>
        <c:manualLayout>
          <c:xMode val="edge"/>
          <c:yMode val="edge"/>
          <c:x val="0.77724111839244725"/>
          <c:y val="0.71301220341949212"/>
          <c:w val="0.16294918904367722"/>
          <c:h val="9.878119435854725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629988559122414E-2"/>
          <c:y val="0.12824883860170364"/>
          <c:w val="0.88713264688067828"/>
          <c:h val="0.73277965481170204"/>
        </c:manualLayout>
      </c:layout>
      <c:lineChart>
        <c:grouping val="standard"/>
        <c:varyColors val="0"/>
        <c:ser>
          <c:idx val="0"/>
          <c:order val="0"/>
          <c:tx>
            <c:v>Whakapono</c:v>
          </c:tx>
          <c:spPr>
            <a:ln w="57150" cap="rnd">
              <a:solidFill>
                <a:schemeClr val="accent1"/>
              </a:solidFill>
              <a:round/>
            </a:ln>
            <a:effectLst/>
          </c:spPr>
          <c:marker>
            <c:symbol val="none"/>
          </c:marker>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11-5.xlsx]Whakapono'!$BN$434:$BN$445</c:f>
              <c:numCache>
                <c:formatCode>0.0</c:formatCode>
                <c:ptCount val="12"/>
                <c:pt idx="0">
                  <c:v>0</c:v>
                </c:pt>
                <c:pt idx="1">
                  <c:v>0.41407867494824019</c:v>
                </c:pt>
                <c:pt idx="2">
                  <c:v>3.5196687370600417</c:v>
                </c:pt>
                <c:pt idx="3">
                  <c:v>6.0041407867494829</c:v>
                </c:pt>
                <c:pt idx="4">
                  <c:v>7.2463768115942031</c:v>
                </c:pt>
                <c:pt idx="5">
                  <c:v>7.8674948240165632</c:v>
                </c:pt>
                <c:pt idx="6">
                  <c:v>8.0745341614906838</c:v>
                </c:pt>
                <c:pt idx="7">
                  <c:v>8.2815734989648035</c:v>
                </c:pt>
                <c:pt idx="8">
                  <c:v>9.1097308488612843</c:v>
                </c:pt>
                <c:pt idx="9">
                  <c:v>9.5238095238095237</c:v>
                </c:pt>
                <c:pt idx="10">
                  <c:v>9.7308488612836435</c:v>
                </c:pt>
                <c:pt idx="11">
                  <c:v>9.9378881987577632</c:v>
                </c:pt>
              </c:numCache>
            </c:numRef>
          </c:val>
          <c:smooth val="0"/>
          <c:extLst xmlns:c16r2="http://schemas.microsoft.com/office/drawing/2015/06/chart">
            <c:ext xmlns:c16="http://schemas.microsoft.com/office/drawing/2014/chart" uri="{C3380CC4-5D6E-409C-BE32-E72D297353CC}">
              <c16:uniqueId val="{00000000-28FC-46CB-A5D2-2AE15209699C}"/>
            </c:ext>
          </c:extLst>
        </c:ser>
        <c:ser>
          <c:idx val="1"/>
          <c:order val="1"/>
          <c:tx>
            <c:v>Waiora</c:v>
          </c:tx>
          <c:spPr>
            <a:ln w="57150" cap="rnd">
              <a:solidFill>
                <a:schemeClr val="accent6"/>
              </a:solidFill>
              <a:round/>
            </a:ln>
            <a:effectLst/>
          </c:spPr>
          <c:marker>
            <c:symbol val="none"/>
          </c:marker>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11-5.xlsx]Waiora'!$BN$434:$BN$445</c:f>
              <c:numCache>
                <c:formatCode>0</c:formatCode>
                <c:ptCount val="12"/>
                <c:pt idx="0">
                  <c:v>0</c:v>
                </c:pt>
                <c:pt idx="1">
                  <c:v>0.15723270440251574</c:v>
                </c:pt>
                <c:pt idx="2">
                  <c:v>3.9308176100628933</c:v>
                </c:pt>
                <c:pt idx="3">
                  <c:v>6.6037735849056602</c:v>
                </c:pt>
                <c:pt idx="4">
                  <c:v>8.3333333333333339</c:v>
                </c:pt>
                <c:pt idx="5">
                  <c:v>8.9622641509433976</c:v>
                </c:pt>
                <c:pt idx="6">
                  <c:v>9.119496855345913</c:v>
                </c:pt>
                <c:pt idx="7">
                  <c:v>10.377358490566039</c:v>
                </c:pt>
                <c:pt idx="8">
                  <c:v>10.534591194968554</c:v>
                </c:pt>
                <c:pt idx="9">
                  <c:v>11.635220125786164</c:v>
                </c:pt>
                <c:pt idx="10">
                  <c:v>11.79245283018868</c:v>
                </c:pt>
                <c:pt idx="11">
                  <c:v>11.79245283018868</c:v>
                </c:pt>
              </c:numCache>
            </c:numRef>
          </c:val>
          <c:smooth val="0"/>
          <c:extLst xmlns:c16r2="http://schemas.microsoft.com/office/drawing/2015/06/chart">
            <c:ext xmlns:c16="http://schemas.microsoft.com/office/drawing/2014/chart" uri="{C3380CC4-5D6E-409C-BE32-E72D297353CC}">
              <c16:uniqueId val="{00000001-28FC-46CB-A5D2-2AE15209699C}"/>
            </c:ext>
          </c:extLst>
        </c:ser>
        <c:dLbls>
          <c:showLegendKey val="0"/>
          <c:showVal val="0"/>
          <c:showCatName val="0"/>
          <c:showSerName val="0"/>
          <c:showPercent val="0"/>
          <c:showBubbleSize val="0"/>
        </c:dLbls>
        <c:smooth val="0"/>
        <c:axId val="194972856"/>
        <c:axId val="194973248"/>
      </c:lineChart>
      <c:catAx>
        <c:axId val="194972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4973248"/>
        <c:crosses val="autoZero"/>
        <c:auto val="1"/>
        <c:lblAlgn val="ctr"/>
        <c:lblOffset val="100"/>
        <c:noMultiLvlLbl val="1"/>
      </c:catAx>
      <c:valAx>
        <c:axId val="1949732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 of herd</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4972856"/>
        <c:crosses val="autoZero"/>
        <c:crossBetween val="between"/>
      </c:valAx>
      <c:spPr>
        <a:noFill/>
        <a:ln>
          <a:noFill/>
        </a:ln>
        <a:effectLst/>
      </c:spPr>
    </c:plotArea>
    <c:legend>
      <c:legendPos val="r"/>
      <c:layout>
        <c:manualLayout>
          <c:xMode val="edge"/>
          <c:yMode val="edge"/>
          <c:x val="0.11253785832300241"/>
          <c:y val="0.12264362012861209"/>
          <c:w val="0.16294918904367722"/>
          <c:h val="9.878119435854725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629988559122414E-2"/>
          <c:y val="0.12824883860170364"/>
          <c:w val="0.88713264688067828"/>
          <c:h val="0.73277965481170204"/>
        </c:manualLayout>
      </c:layout>
      <c:barChart>
        <c:barDir val="col"/>
        <c:grouping val="clustered"/>
        <c:varyColors val="0"/>
        <c:ser>
          <c:idx val="2"/>
          <c:order val="0"/>
          <c:tx>
            <c:v>Whakapono</c:v>
          </c:tx>
          <c:spPr>
            <a:solidFill>
              <a:schemeClr val="accent1"/>
            </a:solidFill>
            <a:ln>
              <a:noFill/>
            </a:ln>
            <a:effectLst/>
          </c:spPr>
          <c:invertIfNegative val="0"/>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11-5.xlsx]Whakapono'!$P$434:$P$445</c:f>
              <c:numCache>
                <c:formatCode>0</c:formatCode>
                <c:ptCount val="12"/>
                <c:pt idx="0">
                  <c:v>273.2</c:v>
                </c:pt>
                <c:pt idx="1">
                  <c:v>0</c:v>
                </c:pt>
                <c:pt idx="2">
                  <c:v>235.5</c:v>
                </c:pt>
                <c:pt idx="3">
                  <c:v>197.875</c:v>
                </c:pt>
                <c:pt idx="4">
                  <c:v>173.33333333333334</c:v>
                </c:pt>
                <c:pt idx="5">
                  <c:v>140.26666666666668</c:v>
                </c:pt>
                <c:pt idx="6">
                  <c:v>139.57142857142858</c:v>
                </c:pt>
                <c:pt idx="7">
                  <c:v>140.5</c:v>
                </c:pt>
                <c:pt idx="8">
                  <c:v>127.5</c:v>
                </c:pt>
                <c:pt idx="9">
                  <c:v>120.75</c:v>
                </c:pt>
                <c:pt idx="10">
                  <c:v>144.26666666666668</c:v>
                </c:pt>
                <c:pt idx="11">
                  <c:v>124.8</c:v>
                </c:pt>
              </c:numCache>
            </c:numRef>
          </c:val>
        </c:ser>
        <c:ser>
          <c:idx val="3"/>
          <c:order val="1"/>
          <c:tx>
            <c:v>Waiora</c:v>
          </c:tx>
          <c:spPr>
            <a:solidFill>
              <a:schemeClr val="accent6"/>
            </a:solidFill>
            <a:ln>
              <a:noFill/>
            </a:ln>
            <a:effectLst/>
          </c:spPr>
          <c:invertIfNegative val="0"/>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11-5.xlsx]Waiora'!$P$434:$P$445</c:f>
              <c:numCache>
                <c:formatCode>0</c:formatCode>
                <c:ptCount val="12"/>
                <c:pt idx="0">
                  <c:v>251.28571428571428</c:v>
                </c:pt>
                <c:pt idx="1">
                  <c:v>0</c:v>
                </c:pt>
                <c:pt idx="2">
                  <c:v>223.94444444444446</c:v>
                </c:pt>
                <c:pt idx="3">
                  <c:v>179.30769230769232</c:v>
                </c:pt>
                <c:pt idx="4">
                  <c:v>136.84615384615384</c:v>
                </c:pt>
                <c:pt idx="5">
                  <c:v>154.71428571428572</c:v>
                </c:pt>
                <c:pt idx="6">
                  <c:v>161.46153846153845</c:v>
                </c:pt>
                <c:pt idx="7">
                  <c:v>145.5</c:v>
                </c:pt>
                <c:pt idx="8">
                  <c:v>133.28571428571428</c:v>
                </c:pt>
                <c:pt idx="9">
                  <c:v>157.64285714285714</c:v>
                </c:pt>
                <c:pt idx="10">
                  <c:v>154.28571428571428</c:v>
                </c:pt>
                <c:pt idx="11">
                  <c:v>141.6</c:v>
                </c:pt>
              </c:numCache>
            </c:numRef>
          </c:val>
        </c:ser>
        <c:dLbls>
          <c:showLegendKey val="0"/>
          <c:showVal val="0"/>
          <c:showCatName val="0"/>
          <c:showSerName val="0"/>
          <c:showPercent val="0"/>
          <c:showBubbleSize val="0"/>
        </c:dLbls>
        <c:gapWidth val="150"/>
        <c:axId val="194974032"/>
        <c:axId val="194974424"/>
      </c:barChart>
      <c:catAx>
        <c:axId val="19497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4974424"/>
        <c:crosses val="autoZero"/>
        <c:auto val="1"/>
        <c:lblAlgn val="ctr"/>
        <c:lblOffset val="100"/>
        <c:noMultiLvlLbl val="1"/>
      </c:catAx>
      <c:valAx>
        <c:axId val="1949744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a:t>% of herd</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4974032"/>
        <c:crosses val="autoZero"/>
        <c:crossBetween val="between"/>
      </c:valAx>
      <c:spPr>
        <a:noFill/>
        <a:ln>
          <a:noFill/>
        </a:ln>
        <a:effectLst/>
      </c:spPr>
    </c:plotArea>
    <c:legend>
      <c:legendPos val="r"/>
      <c:layout>
        <c:manualLayout>
          <c:xMode val="edge"/>
          <c:yMode val="edge"/>
          <c:x val="0.68584764241259133"/>
          <c:y val="0.14042367117857421"/>
          <c:w val="0.17391261704975217"/>
          <c:h val="0.2207100105739244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6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928998138213427E-2"/>
          <c:y val="3.7186143503262485E-2"/>
          <c:w val="0.87557588445950574"/>
          <c:h val="0.87167651172572413"/>
        </c:manualLayout>
      </c:layout>
      <c:lineChart>
        <c:grouping val="standard"/>
        <c:varyColors val="0"/>
        <c:ser>
          <c:idx val="0"/>
          <c:order val="0"/>
          <c:tx>
            <c:v>Whakapono</c:v>
          </c:tx>
          <c:spPr>
            <a:ln w="50800" cap="rnd">
              <a:solidFill>
                <a:schemeClr val="accent1"/>
              </a:solidFill>
              <a:round/>
            </a:ln>
            <a:effectLst/>
          </c:spPr>
          <c:marker>
            <c:symbol val="none"/>
          </c:marker>
          <c:cat>
            <c:strRef>
              <c:f>'[Backtrack File 2016-2017 Season 11-5.xlsx]Waiora Summary'!$C$5:$N$5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11-5.xlsx]Whakapono Summary'!$C$11:$N$11</c:f>
              <c:numCache>
                <c:formatCode>0</c:formatCode>
                <c:ptCount val="12"/>
                <c:pt idx="0">
                  <c:v>4.867287784679089</c:v>
                </c:pt>
                <c:pt idx="1">
                  <c:v>4.867287784679089</c:v>
                </c:pt>
                <c:pt idx="2">
                  <c:v>19.295859213250516</c:v>
                </c:pt>
                <c:pt idx="3">
                  <c:v>67.295238095238076</c:v>
                </c:pt>
                <c:pt idx="4">
                  <c:v>129.09430641821945</c:v>
                </c:pt>
                <c:pt idx="5">
                  <c:v>188.86552795031054</c:v>
                </c:pt>
                <c:pt idx="6">
                  <c:v>250.04016563146996</c:v>
                </c:pt>
                <c:pt idx="7">
                  <c:v>308.16718426501035</c:v>
                </c:pt>
                <c:pt idx="8">
                  <c:v>360.63633540372672</c:v>
                </c:pt>
                <c:pt idx="9">
                  <c:v>412.41594202898557</c:v>
                </c:pt>
                <c:pt idx="10">
                  <c:v>453.34472049689447</c:v>
                </c:pt>
                <c:pt idx="11">
                  <c:v>463.70869565217396</c:v>
                </c:pt>
              </c:numCache>
            </c:numRef>
          </c:val>
          <c:smooth val="0"/>
          <c:extLst xmlns:c16r2="http://schemas.microsoft.com/office/drawing/2015/06/chart">
            <c:ext xmlns:c16="http://schemas.microsoft.com/office/drawing/2014/chart" uri="{C3380CC4-5D6E-409C-BE32-E72D297353CC}">
              <c16:uniqueId val="{00000000-C9B2-4862-B47D-5D6871705BC6}"/>
            </c:ext>
          </c:extLst>
        </c:ser>
        <c:ser>
          <c:idx val="1"/>
          <c:order val="1"/>
          <c:tx>
            <c:v>Waiora</c:v>
          </c:tx>
          <c:spPr>
            <a:ln w="50800" cap="rnd">
              <a:solidFill>
                <a:srgbClr val="92D050"/>
              </a:solidFill>
              <a:round/>
            </a:ln>
            <a:effectLst/>
          </c:spPr>
          <c:marker>
            <c:symbol val="none"/>
          </c:marker>
          <c:cat>
            <c:strRef>
              <c:f>'[Backtrack File 2016-2017 Season 11-5.xlsx]Waiora Summary'!$C$5:$N$5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11-5.xlsx]Waiora Summary'!$C$11:$N$11</c:f>
              <c:numCache>
                <c:formatCode>0</c:formatCode>
                <c:ptCount val="12"/>
                <c:pt idx="0">
                  <c:v>6.2477987421383636</c:v>
                </c:pt>
                <c:pt idx="1">
                  <c:v>6.2477987421383636</c:v>
                </c:pt>
                <c:pt idx="2">
                  <c:v>22.155188679245285</c:v>
                </c:pt>
                <c:pt idx="3">
                  <c:v>67.162264150943386</c:v>
                </c:pt>
                <c:pt idx="4">
                  <c:v>128.11902515723273</c:v>
                </c:pt>
                <c:pt idx="5">
                  <c:v>187.25471698113213</c:v>
                </c:pt>
                <c:pt idx="6">
                  <c:v>247.1732704402516</c:v>
                </c:pt>
                <c:pt idx="7">
                  <c:v>303.67177672955972</c:v>
                </c:pt>
                <c:pt idx="8">
                  <c:v>350.72987421383652</c:v>
                </c:pt>
                <c:pt idx="9">
                  <c:v>398.12185534591197</c:v>
                </c:pt>
                <c:pt idx="10">
                  <c:v>439.18600628930818</c:v>
                </c:pt>
                <c:pt idx="11">
                  <c:v>448.99701257861631</c:v>
                </c:pt>
              </c:numCache>
            </c:numRef>
          </c:val>
          <c:smooth val="0"/>
          <c:extLst xmlns:c16r2="http://schemas.microsoft.com/office/drawing/2015/06/chart">
            <c:ext xmlns:c16="http://schemas.microsoft.com/office/drawing/2014/chart" uri="{C3380CC4-5D6E-409C-BE32-E72D297353CC}">
              <c16:uniqueId val="{00000001-C9B2-4862-B47D-5D6871705BC6}"/>
            </c:ext>
          </c:extLst>
        </c:ser>
        <c:dLbls>
          <c:showLegendKey val="0"/>
          <c:showVal val="0"/>
          <c:showCatName val="0"/>
          <c:showSerName val="0"/>
          <c:showPercent val="0"/>
          <c:showBubbleSize val="0"/>
        </c:dLbls>
        <c:smooth val="0"/>
        <c:axId val="148158296"/>
        <c:axId val="148158688"/>
      </c:lineChart>
      <c:catAx>
        <c:axId val="148158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48158688"/>
        <c:crosses val="autoZero"/>
        <c:auto val="1"/>
        <c:lblAlgn val="ctr"/>
        <c:lblOffset val="100"/>
        <c:noMultiLvlLbl val="0"/>
      </c:catAx>
      <c:valAx>
        <c:axId val="1481586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48158296"/>
        <c:crosses val="autoZero"/>
        <c:crossBetween val="between"/>
        <c:minorUnit val="0.5"/>
      </c:valAx>
      <c:spPr>
        <a:noFill/>
        <a:ln>
          <a:noFill/>
        </a:ln>
        <a:effectLst/>
      </c:spPr>
    </c:plotArea>
    <c:legend>
      <c:legendPos val="r"/>
      <c:layout>
        <c:manualLayout>
          <c:xMode val="edge"/>
          <c:yMode val="edge"/>
          <c:x val="6.8863926436434048E-2"/>
          <c:y val="9.7350172955348119E-2"/>
          <c:w val="0.22457510065594014"/>
          <c:h val="0.1303343433219682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728538795100978E-2"/>
          <c:y val="0.10652753060134694"/>
          <c:w val="0.86626671348052575"/>
          <c:h val="0.78607316685568873"/>
        </c:manualLayout>
      </c:layout>
      <c:barChart>
        <c:barDir val="col"/>
        <c:grouping val="clustered"/>
        <c:varyColors val="0"/>
        <c:ser>
          <c:idx val="0"/>
          <c:order val="0"/>
          <c:tx>
            <c:v>Whakapono 16-17</c:v>
          </c:tx>
          <c:spPr>
            <a:solidFill>
              <a:schemeClr val="accent5"/>
            </a:solidFill>
            <a:ln>
              <a:solidFill>
                <a:schemeClr val="accent5"/>
              </a:solidFill>
            </a:ln>
            <a:effectLst/>
          </c:spPr>
          <c:invertIfNegative val="0"/>
          <c:cat>
            <c:strRef>
              <c:f>'[Backtrack File 2016-2017 Season 11-5.xlsx]Whakapono Summary'!$C$74:$N$74</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11-5.xlsx]Whakapono Summary'!$C$82:$N$82</c:f>
              <c:numCache>
                <c:formatCode>0</c:formatCode>
                <c:ptCount val="12"/>
                <c:pt idx="0">
                  <c:v>7.7900000000000027</c:v>
                </c:pt>
                <c:pt idx="1">
                  <c:v>6.7354838709677436</c:v>
                </c:pt>
                <c:pt idx="2">
                  <c:v>7.0709677419354824</c:v>
                </c:pt>
                <c:pt idx="3">
                  <c:v>10.606666666666666</c:v>
                </c:pt>
                <c:pt idx="4">
                  <c:v>12.535483870967742</c:v>
                </c:pt>
                <c:pt idx="5">
                  <c:v>13.973333333333333</c:v>
                </c:pt>
                <c:pt idx="6">
                  <c:v>14.348387096774196</c:v>
                </c:pt>
                <c:pt idx="7">
                  <c:v>14.803225806451611</c:v>
                </c:pt>
                <c:pt idx="8">
                  <c:v>15.228571428571428</c:v>
                </c:pt>
                <c:pt idx="9">
                  <c:v>14.141935483870967</c:v>
                </c:pt>
                <c:pt idx="10">
                  <c:v>12.006666666666668</c:v>
                </c:pt>
                <c:pt idx="11">
                  <c:v>8.5363636363636388</c:v>
                </c:pt>
              </c:numCache>
            </c:numRef>
          </c:val>
          <c:extLst xmlns:c16r2="http://schemas.microsoft.com/office/drawing/2015/06/chart">
            <c:ext xmlns:c16="http://schemas.microsoft.com/office/drawing/2014/chart" uri="{C3380CC4-5D6E-409C-BE32-E72D297353CC}">
              <c16:uniqueId val="{00000000-5223-4DBE-9584-1179BFF5671D}"/>
            </c:ext>
          </c:extLst>
        </c:ser>
        <c:ser>
          <c:idx val="1"/>
          <c:order val="1"/>
          <c:tx>
            <c:v>Whakapono 15-16</c:v>
          </c:tx>
          <c:spPr>
            <a:solidFill>
              <a:schemeClr val="accent5">
                <a:lumMod val="40000"/>
                <a:lumOff val="60000"/>
              </a:schemeClr>
            </a:solidFill>
            <a:ln>
              <a:noFill/>
            </a:ln>
            <a:effectLst/>
          </c:spPr>
          <c:invertIfNegative val="0"/>
          <c:cat>
            <c:strRef>
              <c:f>'[Backtrack File 2016-2017 Season 11-5.xlsx]Whakapono Summary'!$C$74:$N$74</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11-5.xlsx]Dashboard'!$AP$76:$AP$87</c:f>
              <c:numCache>
                <c:formatCode>General</c:formatCode>
                <c:ptCount val="12"/>
                <c:pt idx="0">
                  <c:v>5.6</c:v>
                </c:pt>
                <c:pt idx="1">
                  <c:v>5.2</c:v>
                </c:pt>
                <c:pt idx="2">
                  <c:v>7</c:v>
                </c:pt>
                <c:pt idx="3">
                  <c:v>8.9</c:v>
                </c:pt>
                <c:pt idx="4">
                  <c:v>11.9</c:v>
                </c:pt>
                <c:pt idx="5">
                  <c:v>14.6</c:v>
                </c:pt>
                <c:pt idx="6">
                  <c:v>16.5</c:v>
                </c:pt>
                <c:pt idx="7">
                  <c:v>18.2</c:v>
                </c:pt>
                <c:pt idx="8">
                  <c:v>19.100000000000001</c:v>
                </c:pt>
                <c:pt idx="9">
                  <c:v>17.100000000000001</c:v>
                </c:pt>
                <c:pt idx="10">
                  <c:v>13.6</c:v>
                </c:pt>
                <c:pt idx="11">
                  <c:v>11.8</c:v>
                </c:pt>
              </c:numCache>
            </c:numRef>
          </c:val>
          <c:extLst xmlns:c16r2="http://schemas.microsoft.com/office/drawing/2015/06/chart">
            <c:ext xmlns:c16="http://schemas.microsoft.com/office/drawing/2014/chart" uri="{C3380CC4-5D6E-409C-BE32-E72D297353CC}">
              <c16:uniqueId val="{00000001-5223-4DBE-9584-1179BFF5671D}"/>
            </c:ext>
          </c:extLst>
        </c:ser>
        <c:dLbls>
          <c:showLegendKey val="0"/>
          <c:showVal val="0"/>
          <c:showCatName val="0"/>
          <c:showSerName val="0"/>
          <c:showPercent val="0"/>
          <c:showBubbleSize val="0"/>
        </c:dLbls>
        <c:gapWidth val="150"/>
        <c:axId val="148159472"/>
        <c:axId val="148159864"/>
      </c:barChart>
      <c:catAx>
        <c:axId val="148159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48159864"/>
        <c:crosses val="autoZero"/>
        <c:auto val="1"/>
        <c:lblAlgn val="ctr"/>
        <c:lblOffset val="100"/>
        <c:noMultiLvlLbl val="0"/>
      </c:catAx>
      <c:valAx>
        <c:axId val="148159864"/>
        <c:scaling>
          <c:orientation val="minMax"/>
          <c:max val="2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Temp C</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48159472"/>
        <c:crosses val="autoZero"/>
        <c:crossBetween val="between"/>
      </c:valAx>
      <c:spPr>
        <a:noFill/>
        <a:ln>
          <a:noFill/>
        </a:ln>
        <a:effectLst/>
      </c:spPr>
    </c:plotArea>
    <c:legend>
      <c:legendPos val="r"/>
      <c:layout>
        <c:manualLayout>
          <c:xMode val="edge"/>
          <c:yMode val="edge"/>
          <c:x val="9.7258634043000433E-2"/>
          <c:y val="0.14729787219341647"/>
          <c:w val="0.19291739968746097"/>
          <c:h val="0.20031431199658739"/>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8311857645240216E-2"/>
          <c:y val="9.2374705277794553E-2"/>
          <c:w val="0.8636834118146135"/>
          <c:h val="0.80022590331096477"/>
        </c:manualLayout>
      </c:layout>
      <c:barChart>
        <c:barDir val="col"/>
        <c:grouping val="clustered"/>
        <c:varyColors val="0"/>
        <c:ser>
          <c:idx val="1"/>
          <c:order val="0"/>
          <c:tx>
            <c:v>Waiora 16-17</c:v>
          </c:tx>
          <c:spPr>
            <a:solidFill>
              <a:schemeClr val="accent6"/>
            </a:solidFill>
            <a:ln>
              <a:noFill/>
            </a:ln>
            <a:effectLst/>
          </c:spPr>
          <c:invertIfNegative val="0"/>
          <c:cat>
            <c:strRef>
              <c:f>'[Backtrack File 2016-2017 Season 11-5.xlsx]Whakapono Summary'!$C$74:$N$74</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11-5.xlsx]Waiora Summary'!$C$82:$N$82</c:f>
              <c:numCache>
                <c:formatCode>0</c:formatCode>
                <c:ptCount val="12"/>
                <c:pt idx="0">
                  <c:v>6.8656249999999996</c:v>
                </c:pt>
                <c:pt idx="1">
                  <c:v>5.4642857142857135</c:v>
                </c:pt>
                <c:pt idx="2">
                  <c:v>5.4342857142857142</c:v>
                </c:pt>
                <c:pt idx="3">
                  <c:v>8.9714285714285715</c:v>
                </c:pt>
                <c:pt idx="4">
                  <c:v>11.4</c:v>
                </c:pt>
                <c:pt idx="5">
                  <c:v>13.26</c:v>
                </c:pt>
                <c:pt idx="6">
                  <c:v>15.042857142857143</c:v>
                </c:pt>
                <c:pt idx="7">
                  <c:v>15.196428571428573</c:v>
                </c:pt>
                <c:pt idx="8">
                  <c:v>15.653571428571432</c:v>
                </c:pt>
                <c:pt idx="9">
                  <c:v>15.314285714285713</c:v>
                </c:pt>
                <c:pt idx="10">
                  <c:v>13.391666666666667</c:v>
                </c:pt>
                <c:pt idx="11">
                  <c:v>10.119047619047619</c:v>
                </c:pt>
              </c:numCache>
            </c:numRef>
          </c:val>
          <c:extLst xmlns:c16r2="http://schemas.microsoft.com/office/drawing/2015/06/chart">
            <c:ext xmlns:c16="http://schemas.microsoft.com/office/drawing/2014/chart" uri="{C3380CC4-5D6E-409C-BE32-E72D297353CC}">
              <c16:uniqueId val="{00000001-5223-4DBE-9584-1179BFF5671D}"/>
            </c:ext>
          </c:extLst>
        </c:ser>
        <c:ser>
          <c:idx val="0"/>
          <c:order val="1"/>
          <c:tx>
            <c:v>Waiora 15-16</c:v>
          </c:tx>
          <c:spPr>
            <a:solidFill>
              <a:schemeClr val="accent6">
                <a:lumMod val="60000"/>
                <a:lumOff val="40000"/>
              </a:schemeClr>
            </a:solidFill>
            <a:ln>
              <a:noFill/>
            </a:ln>
            <a:effectLst/>
          </c:spPr>
          <c:invertIfNegative val="0"/>
          <c:cat>
            <c:strRef>
              <c:f>'[Backtrack File 2016-2017 Season 11-5.xlsx]Whakapono Summary'!$C$74:$N$74</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11-5.xlsx]Dashboard'!$AP$98:$AP$109</c:f>
              <c:numCache>
                <c:formatCode>General</c:formatCode>
                <c:ptCount val="12"/>
                <c:pt idx="0">
                  <c:v>5.9</c:v>
                </c:pt>
                <c:pt idx="1">
                  <c:v>4.7</c:v>
                </c:pt>
                <c:pt idx="2">
                  <c:v>5.6</c:v>
                </c:pt>
                <c:pt idx="3">
                  <c:v>7.9</c:v>
                </c:pt>
                <c:pt idx="4">
                  <c:v>11</c:v>
                </c:pt>
                <c:pt idx="5">
                  <c:v>13.2</c:v>
                </c:pt>
                <c:pt idx="6">
                  <c:v>15.1</c:v>
                </c:pt>
                <c:pt idx="7">
                  <c:v>16.5</c:v>
                </c:pt>
                <c:pt idx="8">
                  <c:v>17.100000000000001</c:v>
                </c:pt>
                <c:pt idx="9">
                  <c:v>15.2</c:v>
                </c:pt>
                <c:pt idx="10">
                  <c:v>12.1</c:v>
                </c:pt>
                <c:pt idx="11">
                  <c:v>10.4</c:v>
                </c:pt>
              </c:numCache>
            </c:numRef>
          </c:val>
          <c:extLst xmlns:c16r2="http://schemas.microsoft.com/office/drawing/2015/06/chart">
            <c:ext xmlns:c16="http://schemas.microsoft.com/office/drawing/2014/chart" uri="{C3380CC4-5D6E-409C-BE32-E72D297353CC}">
              <c16:uniqueId val="{00000000-5223-4DBE-9584-1179BFF5671D}"/>
            </c:ext>
          </c:extLst>
        </c:ser>
        <c:dLbls>
          <c:showLegendKey val="0"/>
          <c:showVal val="0"/>
          <c:showCatName val="0"/>
          <c:showSerName val="0"/>
          <c:showPercent val="0"/>
          <c:showBubbleSize val="0"/>
        </c:dLbls>
        <c:gapWidth val="150"/>
        <c:axId val="194540768"/>
        <c:axId val="194541160"/>
      </c:barChart>
      <c:catAx>
        <c:axId val="194540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4541160"/>
        <c:crosses val="autoZero"/>
        <c:auto val="1"/>
        <c:lblAlgn val="ctr"/>
        <c:lblOffset val="100"/>
        <c:noMultiLvlLbl val="0"/>
      </c:catAx>
      <c:valAx>
        <c:axId val="194541160"/>
        <c:scaling>
          <c:orientation val="minMax"/>
          <c:max val="2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Temp C</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4540768"/>
        <c:crosses val="autoZero"/>
        <c:crossBetween val="between"/>
      </c:valAx>
      <c:spPr>
        <a:noFill/>
        <a:ln>
          <a:noFill/>
        </a:ln>
        <a:effectLst/>
      </c:spPr>
    </c:plotArea>
    <c:legend>
      <c:legendPos val="r"/>
      <c:layout>
        <c:manualLayout>
          <c:xMode val="edge"/>
          <c:yMode val="edge"/>
          <c:x val="0.11591135363198021"/>
          <c:y val="3.0823811539004091E-2"/>
          <c:w val="0.32659177998418581"/>
          <c:h val="0.34231854564698894"/>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24592358824934E-2"/>
          <c:y val="2.6222449083843805E-2"/>
          <c:w val="0.91926303027005918"/>
          <c:h val="0.8663781308916757"/>
        </c:manualLayout>
      </c:layout>
      <c:lineChart>
        <c:grouping val="standard"/>
        <c:varyColors val="0"/>
        <c:ser>
          <c:idx val="0"/>
          <c:order val="0"/>
          <c:tx>
            <c:v>Whakapono</c:v>
          </c:tx>
          <c:spPr>
            <a:ln w="50800" cap="rnd">
              <a:solidFill>
                <a:schemeClr val="accent1"/>
              </a:solidFill>
              <a:round/>
            </a:ln>
            <a:effectLst/>
          </c:spPr>
          <c:marker>
            <c:symbol val="none"/>
          </c:marker>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11-5.xlsx]Whakapono'!$I$434:$I$445</c:f>
              <c:numCache>
                <c:formatCode>0.0</c:formatCode>
                <c:ptCount val="12"/>
                <c:pt idx="0">
                  <c:v>90.053333333333342</c:v>
                </c:pt>
                <c:pt idx="1">
                  <c:v>88.367741935483878</c:v>
                </c:pt>
                <c:pt idx="2">
                  <c:v>83.397096774193543</c:v>
                </c:pt>
                <c:pt idx="3">
                  <c:v>64.926666666666677</c:v>
                </c:pt>
                <c:pt idx="4">
                  <c:v>68.900000000000006</c:v>
                </c:pt>
                <c:pt idx="5">
                  <c:v>76.876666666666651</c:v>
                </c:pt>
                <c:pt idx="6">
                  <c:v>89.480645161290298</c:v>
                </c:pt>
                <c:pt idx="7">
                  <c:v>93.274193548387117</c:v>
                </c:pt>
                <c:pt idx="8">
                  <c:v>96.159428571428592</c:v>
                </c:pt>
                <c:pt idx="9">
                  <c:v>104.94148387096773</c:v>
                </c:pt>
                <c:pt idx="10">
                  <c:v>109.30459999999999</c:v>
                </c:pt>
                <c:pt idx="11">
                  <c:v>110.18009090909091</c:v>
                </c:pt>
              </c:numCache>
            </c:numRef>
          </c:val>
          <c:smooth val="0"/>
          <c:extLst xmlns:c16r2="http://schemas.microsoft.com/office/drawing/2015/06/chart">
            <c:ext xmlns:c16="http://schemas.microsoft.com/office/drawing/2014/chart" uri="{C3380CC4-5D6E-409C-BE32-E72D297353CC}">
              <c16:uniqueId val="{00000000-4B9D-4339-9EF5-23A5CAFEBDBE}"/>
            </c:ext>
          </c:extLst>
        </c:ser>
        <c:ser>
          <c:idx val="1"/>
          <c:order val="1"/>
          <c:tx>
            <c:v>Waiora</c:v>
          </c:tx>
          <c:spPr>
            <a:ln w="50800" cap="rnd">
              <a:solidFill>
                <a:schemeClr val="accent6"/>
              </a:solidFill>
              <a:round/>
            </a:ln>
            <a:effectLst/>
          </c:spPr>
          <c:marker>
            <c:symbol val="none"/>
          </c:marker>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11-5.xlsx]Waiora'!$I$434:$I$445</c:f>
              <c:numCache>
                <c:formatCode>0.0</c:formatCode>
                <c:ptCount val="12"/>
                <c:pt idx="0">
                  <c:v>85.483333333333334</c:v>
                </c:pt>
                <c:pt idx="1">
                  <c:v>84.606451612903214</c:v>
                </c:pt>
                <c:pt idx="2">
                  <c:v>84.82903225806453</c:v>
                </c:pt>
                <c:pt idx="3">
                  <c:v>82.02</c:v>
                </c:pt>
                <c:pt idx="4">
                  <c:v>81.116129032258073</c:v>
                </c:pt>
                <c:pt idx="5">
                  <c:v>83.359999999999971</c:v>
                </c:pt>
                <c:pt idx="6">
                  <c:v>82.929032258064524</c:v>
                </c:pt>
                <c:pt idx="7">
                  <c:v>81.048387096774192</c:v>
                </c:pt>
                <c:pt idx="8">
                  <c:v>85.411714285714297</c:v>
                </c:pt>
                <c:pt idx="9">
                  <c:v>85.412967741935475</c:v>
                </c:pt>
                <c:pt idx="10">
                  <c:v>82.987142857142871</c:v>
                </c:pt>
                <c:pt idx="11">
                  <c:v>85.168363636363637</c:v>
                </c:pt>
              </c:numCache>
            </c:numRef>
          </c:val>
          <c:smooth val="0"/>
          <c:extLst xmlns:c16r2="http://schemas.microsoft.com/office/drawing/2015/06/chart">
            <c:ext xmlns:c16="http://schemas.microsoft.com/office/drawing/2014/chart" uri="{C3380CC4-5D6E-409C-BE32-E72D297353CC}">
              <c16:uniqueId val="{00000001-4B9D-4339-9EF5-23A5CAFEBDBE}"/>
            </c:ext>
          </c:extLst>
        </c:ser>
        <c:dLbls>
          <c:showLegendKey val="0"/>
          <c:showVal val="0"/>
          <c:showCatName val="0"/>
          <c:showSerName val="0"/>
          <c:showPercent val="0"/>
          <c:showBubbleSize val="0"/>
        </c:dLbls>
        <c:smooth val="0"/>
        <c:axId val="194541944"/>
        <c:axId val="194542336"/>
      </c:lineChart>
      <c:catAx>
        <c:axId val="194541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4542336"/>
        <c:crosses val="autoZero"/>
        <c:auto val="1"/>
        <c:lblAlgn val="ctr"/>
        <c:lblOffset val="100"/>
        <c:noMultiLvlLbl val="0"/>
      </c:catAx>
      <c:valAx>
        <c:axId val="194542336"/>
        <c:scaling>
          <c:orientation val="minMax"/>
          <c:max val="150"/>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4541944"/>
        <c:crosses val="autoZero"/>
        <c:crossBetween val="between"/>
      </c:valAx>
      <c:spPr>
        <a:noFill/>
        <a:ln>
          <a:noFill/>
        </a:ln>
        <a:effectLst/>
      </c:spPr>
    </c:plotArea>
    <c:legend>
      <c:legendPos val="r"/>
      <c:layout>
        <c:manualLayout>
          <c:xMode val="edge"/>
          <c:yMode val="edge"/>
          <c:x val="0.75221663370888858"/>
          <c:y val="0.71970661459585261"/>
          <c:w val="0.18045344500159571"/>
          <c:h val="0.11495413801158426"/>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006226215765869"/>
          <c:y val="0.10947633270903639"/>
          <c:w val="0.83841233485362521"/>
          <c:h val="0.7888912119367063"/>
        </c:manualLayout>
      </c:layout>
      <c:barChart>
        <c:barDir val="col"/>
        <c:grouping val="clustered"/>
        <c:varyColors val="0"/>
        <c:ser>
          <c:idx val="1"/>
          <c:order val="1"/>
          <c:tx>
            <c:v>N Use 16-17</c:v>
          </c:tx>
          <c:spPr>
            <a:solidFill>
              <a:schemeClr val="accent6">
                <a:lumMod val="50000"/>
              </a:schemeClr>
            </a:solidFill>
            <a:ln>
              <a:noFill/>
            </a:ln>
            <a:effectLst/>
          </c:spPr>
          <c:invertIfNegative val="0"/>
          <c:dPt>
            <c:idx val="7"/>
            <c:invertIfNegative val="0"/>
            <c:bubble3D val="0"/>
            <c:spPr>
              <a:solidFill>
                <a:schemeClr val="accent6">
                  <a:lumMod val="50000"/>
                </a:schemeClr>
              </a:solidFill>
              <a:ln>
                <a:noFill/>
              </a:ln>
              <a:effectLst/>
            </c:spPr>
            <c:extLst xmlns:c16r2="http://schemas.microsoft.com/office/drawing/2015/06/chart">
              <c:ext xmlns:c16="http://schemas.microsoft.com/office/drawing/2014/chart" uri="{C3380CC4-5D6E-409C-BE32-E72D297353CC}">
                <c16:uniqueId val="{00000001-49D7-4710-8DC6-2595141A2AA5}"/>
              </c:ext>
            </c:extLst>
          </c:dPt>
          <c:cat>
            <c:strRef>
              <c:f>'[Backtrack File 2016-2017 Season 10-5.xlsx]Whakapono Summary'!$C$74:$N$74</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10-5.xlsx]Whakapono Summary'!$C$92:$N$92</c:f>
              <c:numCache>
                <c:formatCode>0</c:formatCode>
                <c:ptCount val="12"/>
                <c:pt idx="0">
                  <c:v>0</c:v>
                </c:pt>
                <c:pt idx="1">
                  <c:v>0</c:v>
                </c:pt>
                <c:pt idx="2">
                  <c:v>6.1950967741935488</c:v>
                </c:pt>
                <c:pt idx="3">
                  <c:v>17.518890322580646</c:v>
                </c:pt>
                <c:pt idx="4">
                  <c:v>2.6385806451612903</c:v>
                </c:pt>
                <c:pt idx="5">
                  <c:v>19.377354838709675</c:v>
                </c:pt>
                <c:pt idx="6">
                  <c:v>17.726451612903229</c:v>
                </c:pt>
                <c:pt idx="7">
                  <c:v>12.168709677419354</c:v>
                </c:pt>
                <c:pt idx="8">
                  <c:v>8.2927096774193547</c:v>
                </c:pt>
                <c:pt idx="9">
                  <c:v>0</c:v>
                </c:pt>
                <c:pt idx="10">
                  <c:v>0</c:v>
                </c:pt>
                <c:pt idx="11">
                  <c:v>0</c:v>
                </c:pt>
              </c:numCache>
            </c:numRef>
          </c:val>
          <c:extLst xmlns:c16r2="http://schemas.microsoft.com/office/drawing/2015/06/chart">
            <c:ext xmlns:c16="http://schemas.microsoft.com/office/drawing/2014/chart" uri="{C3380CC4-5D6E-409C-BE32-E72D297353CC}">
              <c16:uniqueId val="{00000002-49D7-4710-8DC6-2595141A2AA5}"/>
            </c:ext>
          </c:extLst>
        </c:ser>
        <c:ser>
          <c:idx val="3"/>
          <c:order val="3"/>
          <c:tx>
            <c:v>N Use 15-16</c:v>
          </c:tx>
          <c:spPr>
            <a:solidFill>
              <a:srgbClr val="92D050"/>
            </a:solidFill>
            <a:ln>
              <a:noFill/>
            </a:ln>
            <a:effectLst/>
          </c:spPr>
          <c:invertIfNegative val="0"/>
          <c:val>
            <c:numRef>
              <c:f>'[Backtrack File 2016-2017 Season 10-5.xlsx]Dashboard'!$AU$181:$AU$191</c:f>
              <c:numCache>
                <c:formatCode>General</c:formatCode>
                <c:ptCount val="11"/>
                <c:pt idx="1">
                  <c:v>26.537225806451609</c:v>
                </c:pt>
                <c:pt idx="3">
                  <c:v>5.0745483870967742</c:v>
                </c:pt>
                <c:pt idx="4">
                  <c:v>9.6946451612903211</c:v>
                </c:pt>
                <c:pt idx="5">
                  <c:v>9.8745483870967732</c:v>
                </c:pt>
                <c:pt idx="6">
                  <c:v>21.480714285714278</c:v>
                </c:pt>
                <c:pt idx="7">
                  <c:v>4.5262628571428563</c:v>
                </c:pt>
                <c:pt idx="8">
                  <c:v>8.6288228571428576</c:v>
                </c:pt>
                <c:pt idx="9">
                  <c:v>9.9996428571428577</c:v>
                </c:pt>
              </c:numCache>
            </c:numRef>
          </c:val>
          <c:extLst xmlns:c16r2="http://schemas.microsoft.com/office/drawing/2015/06/chart">
            <c:ext xmlns:c16="http://schemas.microsoft.com/office/drawing/2014/chart" uri="{C3380CC4-5D6E-409C-BE32-E72D297353CC}">
              <c16:uniqueId val="{00000003-49D7-4710-8DC6-2595141A2AA5}"/>
            </c:ext>
          </c:extLst>
        </c:ser>
        <c:dLbls>
          <c:showLegendKey val="0"/>
          <c:showVal val="0"/>
          <c:showCatName val="0"/>
          <c:showSerName val="0"/>
          <c:showPercent val="0"/>
          <c:showBubbleSize val="0"/>
        </c:dLbls>
        <c:gapWidth val="150"/>
        <c:axId val="195210936"/>
        <c:axId val="194543904"/>
      </c:barChart>
      <c:lineChart>
        <c:grouping val="standard"/>
        <c:varyColors val="0"/>
        <c:ser>
          <c:idx val="0"/>
          <c:order val="0"/>
          <c:tx>
            <c:v>Pasture cover 16-17</c:v>
          </c:tx>
          <c:spPr>
            <a:ln w="50800" cap="rnd">
              <a:solidFill>
                <a:schemeClr val="accent1"/>
              </a:solidFill>
              <a:round/>
            </a:ln>
            <a:effectLst/>
          </c:spPr>
          <c:marker>
            <c:symbol val="none"/>
          </c:marker>
          <c:cat>
            <c:strRef>
              <c:f>'[Backtrack File 2016-2017 Season 10-5.xlsx]Whakapono Summary'!$C$74:$N$74</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10-5.xlsx]Whakapono Summary'!$C$75:$N$75</c:f>
              <c:numCache>
                <c:formatCode>0</c:formatCode>
                <c:ptCount val="12"/>
                <c:pt idx="0">
                  <c:v>2117.1645483870971</c:v>
                </c:pt>
                <c:pt idx="1">
                  <c:v>2276.7207741935481</c:v>
                </c:pt>
                <c:pt idx="2">
                  <c:v>2226.3252387096777</c:v>
                </c:pt>
                <c:pt idx="3">
                  <c:v>2068.211870967742</c:v>
                </c:pt>
                <c:pt idx="4">
                  <c:v>2443.9046451612899</c:v>
                </c:pt>
                <c:pt idx="5">
                  <c:v>2696.787948387097</c:v>
                </c:pt>
                <c:pt idx="6">
                  <c:v>2530.5362741935483</c:v>
                </c:pt>
                <c:pt idx="7">
                  <c:v>2549.4188064516125</c:v>
                </c:pt>
                <c:pt idx="8">
                  <c:v>2522.992838709677</c:v>
                </c:pt>
                <c:pt idx="9">
                  <c:v>2477.0646451612897</c:v>
                </c:pt>
                <c:pt idx="10">
                  <c:v>2174.2097204301076</c:v>
                </c:pt>
                <c:pt idx="11">
                  <c:v>2036.9076129032258</c:v>
                </c:pt>
              </c:numCache>
            </c:numRef>
          </c:val>
          <c:smooth val="0"/>
          <c:extLst xmlns:c16r2="http://schemas.microsoft.com/office/drawing/2015/06/chart">
            <c:ext xmlns:c16="http://schemas.microsoft.com/office/drawing/2014/chart" uri="{C3380CC4-5D6E-409C-BE32-E72D297353CC}">
              <c16:uniqueId val="{00000004-49D7-4710-8DC6-2595141A2AA5}"/>
            </c:ext>
          </c:extLst>
        </c:ser>
        <c:ser>
          <c:idx val="2"/>
          <c:order val="2"/>
          <c:tx>
            <c:v>Pasture cover 15-16</c:v>
          </c:tx>
          <c:spPr>
            <a:ln w="28575" cap="rnd">
              <a:solidFill>
                <a:schemeClr val="accent1"/>
              </a:solidFill>
              <a:prstDash val="dash"/>
              <a:round/>
            </a:ln>
            <a:effectLst/>
          </c:spPr>
          <c:marker>
            <c:symbol val="none"/>
          </c:marker>
          <c:val>
            <c:numRef>
              <c:f>'[Backtrack File 2016-2017 Season 10-5.xlsx]Dashboard'!$AN$192:$AN$203</c:f>
              <c:numCache>
                <c:formatCode>General</c:formatCode>
                <c:ptCount val="12"/>
                <c:pt idx="0">
                  <c:v>1931.8461538461538</c:v>
                </c:pt>
                <c:pt idx="1">
                  <c:v>1947.2307692307693</c:v>
                </c:pt>
                <c:pt idx="2">
                  <c:v>1842.5961538461538</c:v>
                </c:pt>
                <c:pt idx="3">
                  <c:v>1853.5</c:v>
                </c:pt>
                <c:pt idx="4">
                  <c:v>2303.8230769230768</c:v>
                </c:pt>
                <c:pt idx="5">
                  <c:v>2787.8173076923076</c:v>
                </c:pt>
                <c:pt idx="6">
                  <c:v>2560.6692307692306</c:v>
                </c:pt>
                <c:pt idx="7">
                  <c:v>2810.1923076923076</c:v>
                </c:pt>
                <c:pt idx="8">
                  <c:v>2869.1730769230771</c:v>
                </c:pt>
                <c:pt idx="9">
                  <c:v>2690.7153846153847</c:v>
                </c:pt>
                <c:pt idx="10">
                  <c:v>2583.7403846153848</c:v>
                </c:pt>
                <c:pt idx="11">
                  <c:v>2326.5581395348836</c:v>
                </c:pt>
              </c:numCache>
            </c:numRef>
          </c:val>
          <c:smooth val="0"/>
          <c:extLst xmlns:c16r2="http://schemas.microsoft.com/office/drawing/2015/06/chart">
            <c:ext xmlns:c16="http://schemas.microsoft.com/office/drawing/2014/chart" uri="{C3380CC4-5D6E-409C-BE32-E72D297353CC}">
              <c16:uniqueId val="{00000005-49D7-4710-8DC6-2595141A2AA5}"/>
            </c:ext>
          </c:extLst>
        </c:ser>
        <c:dLbls>
          <c:showLegendKey val="0"/>
          <c:showVal val="0"/>
          <c:showCatName val="0"/>
          <c:showSerName val="0"/>
          <c:showPercent val="0"/>
          <c:showBubbleSize val="0"/>
        </c:dLbls>
        <c:marker val="1"/>
        <c:smooth val="0"/>
        <c:axId val="194543120"/>
        <c:axId val="194543512"/>
      </c:lineChart>
      <c:catAx>
        <c:axId val="1945431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4543512"/>
        <c:crosses val="autoZero"/>
        <c:auto val="1"/>
        <c:lblAlgn val="ctr"/>
        <c:lblOffset val="100"/>
        <c:noMultiLvlLbl val="0"/>
      </c:catAx>
      <c:valAx>
        <c:axId val="1945435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Pasture Cover KgDM/ha</a:t>
                </a:r>
              </a:p>
            </c:rich>
          </c:tx>
          <c:layout>
            <c:manualLayout>
              <c:xMode val="edge"/>
              <c:yMode val="edge"/>
              <c:x val="1.01173403657994E-2"/>
              <c:y val="0.36009417919582998"/>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4543120"/>
        <c:crosses val="autoZero"/>
        <c:crossBetween val="between"/>
      </c:valAx>
      <c:valAx>
        <c:axId val="194543904"/>
        <c:scaling>
          <c:orientation val="minMax"/>
        </c:scaling>
        <c:delete val="0"/>
        <c:axPos val="r"/>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KgN/ha</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210936"/>
        <c:crosses val="max"/>
        <c:crossBetween val="between"/>
      </c:valAx>
      <c:catAx>
        <c:axId val="195210936"/>
        <c:scaling>
          <c:orientation val="minMax"/>
        </c:scaling>
        <c:delete val="1"/>
        <c:axPos val="b"/>
        <c:numFmt formatCode="General" sourceLinked="1"/>
        <c:majorTickMark val="out"/>
        <c:minorTickMark val="none"/>
        <c:tickLblPos val="nextTo"/>
        <c:crossAx val="194543904"/>
        <c:crosses val="autoZero"/>
        <c:auto val="1"/>
        <c:lblAlgn val="ctr"/>
        <c:lblOffset val="100"/>
        <c:noMultiLvlLbl val="0"/>
      </c:catAx>
      <c:spPr>
        <a:noFill/>
        <a:ln>
          <a:noFill/>
        </a:ln>
        <a:effectLst/>
      </c:spPr>
    </c:plotArea>
    <c:legend>
      <c:legendPos val="r"/>
      <c:layout>
        <c:manualLayout>
          <c:xMode val="edge"/>
          <c:yMode val="edge"/>
          <c:x val="0.72056235455757112"/>
          <c:y val="4.6070161186712345E-3"/>
          <c:w val="0.20489865850102071"/>
          <c:h val="0.2057157502171129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2236175462621167E-2"/>
          <c:y val="0.15754212874224763"/>
          <c:w val="0.83008200354917916"/>
          <c:h val="0.76002013945678837"/>
        </c:manualLayout>
      </c:layout>
      <c:barChart>
        <c:barDir val="col"/>
        <c:grouping val="clustered"/>
        <c:varyColors val="0"/>
        <c:ser>
          <c:idx val="1"/>
          <c:order val="1"/>
          <c:tx>
            <c:v>N Use 16-17</c:v>
          </c:tx>
          <c:spPr>
            <a:solidFill>
              <a:schemeClr val="accent6">
                <a:lumMod val="50000"/>
              </a:schemeClr>
            </a:solidFill>
            <a:ln>
              <a:noFill/>
            </a:ln>
            <a:effectLst/>
          </c:spPr>
          <c:invertIfNegative val="0"/>
          <c:dPt>
            <c:idx val="7"/>
            <c:invertIfNegative val="0"/>
            <c:bubble3D val="0"/>
            <c:spPr>
              <a:solidFill>
                <a:schemeClr val="accent6">
                  <a:lumMod val="50000"/>
                </a:schemeClr>
              </a:solidFill>
              <a:ln>
                <a:noFill/>
              </a:ln>
              <a:effectLst/>
            </c:spPr>
            <c:extLst xmlns:c16r2="http://schemas.microsoft.com/office/drawing/2015/06/chart">
              <c:ext xmlns:c16="http://schemas.microsoft.com/office/drawing/2014/chart" uri="{C3380CC4-5D6E-409C-BE32-E72D297353CC}">
                <c16:uniqueId val="{00000001-C72A-4CCC-BE73-0E136797342C}"/>
              </c:ext>
            </c:extLst>
          </c:dPt>
          <c:cat>
            <c:strRef>
              <c:f>'[Backtrack File 2016-2017 Season 10-5.xlsx]Whakapono Summary'!$C$74:$N$74</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10-5.xlsx]Waiora Summary'!$C$92:$N$92</c:f>
              <c:numCache>
                <c:formatCode>0</c:formatCode>
                <c:ptCount val="12"/>
                <c:pt idx="0">
                  <c:v>0</c:v>
                </c:pt>
                <c:pt idx="1">
                  <c:v>0</c:v>
                </c:pt>
                <c:pt idx="2">
                  <c:v>11.529</c:v>
                </c:pt>
                <c:pt idx="3">
                  <c:v>16.847285714285714</c:v>
                </c:pt>
                <c:pt idx="4">
                  <c:v>24.314761904761902</c:v>
                </c:pt>
                <c:pt idx="5">
                  <c:v>25.351523809523808</c:v>
                </c:pt>
                <c:pt idx="6">
                  <c:v>23.105142857142862</c:v>
                </c:pt>
                <c:pt idx="7">
                  <c:v>0</c:v>
                </c:pt>
                <c:pt idx="8">
                  <c:v>16.085761904761902</c:v>
                </c:pt>
                <c:pt idx="9">
                  <c:v>7.0193809523809518</c:v>
                </c:pt>
                <c:pt idx="10">
                  <c:v>0</c:v>
                </c:pt>
                <c:pt idx="11">
                  <c:v>0</c:v>
                </c:pt>
              </c:numCache>
            </c:numRef>
          </c:val>
          <c:extLst xmlns:c16r2="http://schemas.microsoft.com/office/drawing/2015/06/chart">
            <c:ext xmlns:c16="http://schemas.microsoft.com/office/drawing/2014/chart" uri="{C3380CC4-5D6E-409C-BE32-E72D297353CC}">
              <c16:uniqueId val="{00000002-C72A-4CCC-BE73-0E136797342C}"/>
            </c:ext>
          </c:extLst>
        </c:ser>
        <c:ser>
          <c:idx val="3"/>
          <c:order val="3"/>
          <c:tx>
            <c:v>N Use 15-16</c:v>
          </c:tx>
          <c:spPr>
            <a:solidFill>
              <a:srgbClr val="92D050"/>
            </a:solidFill>
            <a:ln>
              <a:noFill/>
            </a:ln>
            <a:effectLst/>
          </c:spPr>
          <c:invertIfNegative val="0"/>
          <c:val>
            <c:numRef>
              <c:f>'[Backtrack File 2016-2017 Season 10-5.xlsx]Dashboard'!$AT$181:$AT$191</c:f>
              <c:numCache>
                <c:formatCode>General</c:formatCode>
                <c:ptCount val="11"/>
                <c:pt idx="1">
                  <c:v>25.210000000000004</c:v>
                </c:pt>
                <c:pt idx="2">
                  <c:v>2.5857142857142859</c:v>
                </c:pt>
                <c:pt idx="3">
                  <c:v>2.3414285714285712</c:v>
                </c:pt>
                <c:pt idx="4">
                  <c:v>13.879580952380952</c:v>
                </c:pt>
                <c:pt idx="5">
                  <c:v>15.855733333333333</c:v>
                </c:pt>
                <c:pt idx="6">
                  <c:v>24.486247619047617</c:v>
                </c:pt>
                <c:pt idx="8">
                  <c:v>29.735314285714285</c:v>
                </c:pt>
                <c:pt idx="9">
                  <c:v>24.714514285714284</c:v>
                </c:pt>
                <c:pt idx="10">
                  <c:v>19.285714285714288</c:v>
                </c:pt>
              </c:numCache>
            </c:numRef>
          </c:val>
          <c:extLst xmlns:c16r2="http://schemas.microsoft.com/office/drawing/2015/06/chart">
            <c:ext xmlns:c16="http://schemas.microsoft.com/office/drawing/2014/chart" uri="{C3380CC4-5D6E-409C-BE32-E72D297353CC}">
              <c16:uniqueId val="{00000003-C72A-4CCC-BE73-0E136797342C}"/>
            </c:ext>
          </c:extLst>
        </c:ser>
        <c:dLbls>
          <c:showLegendKey val="0"/>
          <c:showVal val="0"/>
          <c:showCatName val="0"/>
          <c:showSerName val="0"/>
          <c:showPercent val="0"/>
          <c:showBubbleSize val="0"/>
        </c:dLbls>
        <c:gapWidth val="150"/>
        <c:axId val="195212896"/>
        <c:axId val="195212504"/>
      </c:barChart>
      <c:lineChart>
        <c:grouping val="standard"/>
        <c:varyColors val="0"/>
        <c:ser>
          <c:idx val="0"/>
          <c:order val="0"/>
          <c:tx>
            <c:v>Pasture Cover 16-17</c:v>
          </c:tx>
          <c:spPr>
            <a:ln w="50800" cap="rnd">
              <a:solidFill>
                <a:schemeClr val="accent6"/>
              </a:solidFill>
              <a:round/>
            </a:ln>
            <a:effectLst/>
          </c:spPr>
          <c:marker>
            <c:symbol val="none"/>
          </c:marker>
          <c:cat>
            <c:strRef>
              <c:f>'[Backtrack File 2016-2017 Season 10-5.xlsx]Whakapono Summary'!$C$74:$N$74</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10-5.xlsx]Waiora Summary'!$C$75:$N$75</c:f>
              <c:numCache>
                <c:formatCode>0</c:formatCode>
                <c:ptCount val="12"/>
                <c:pt idx="0">
                  <c:v>2210.9512619047619</c:v>
                </c:pt>
                <c:pt idx="1">
                  <c:v>2351.1864285714287</c:v>
                </c:pt>
                <c:pt idx="2">
                  <c:v>2143.6461714285711</c:v>
                </c:pt>
                <c:pt idx="3">
                  <c:v>2176.8725595238093</c:v>
                </c:pt>
                <c:pt idx="4">
                  <c:v>2646.9634761904763</c:v>
                </c:pt>
                <c:pt idx="5">
                  <c:v>2799.5118857142852</c:v>
                </c:pt>
                <c:pt idx="6">
                  <c:v>2806.9597619047618</c:v>
                </c:pt>
                <c:pt idx="7">
                  <c:v>2828.5010714285709</c:v>
                </c:pt>
                <c:pt idx="8">
                  <c:v>2662.2439285714286</c:v>
                </c:pt>
                <c:pt idx="9">
                  <c:v>2583.7194190476193</c:v>
                </c:pt>
                <c:pt idx="10">
                  <c:v>2285.9386746031746</c:v>
                </c:pt>
                <c:pt idx="11">
                  <c:v>2129.2760952380954</c:v>
                </c:pt>
              </c:numCache>
            </c:numRef>
          </c:val>
          <c:smooth val="0"/>
          <c:extLst xmlns:c16r2="http://schemas.microsoft.com/office/drawing/2015/06/chart">
            <c:ext xmlns:c16="http://schemas.microsoft.com/office/drawing/2014/chart" uri="{C3380CC4-5D6E-409C-BE32-E72D297353CC}">
              <c16:uniqueId val="{00000004-C72A-4CCC-BE73-0E136797342C}"/>
            </c:ext>
          </c:extLst>
        </c:ser>
        <c:ser>
          <c:idx val="2"/>
          <c:order val="2"/>
          <c:tx>
            <c:v>Pasture Cover 15-16</c:v>
          </c:tx>
          <c:spPr>
            <a:ln w="28575" cap="rnd">
              <a:solidFill>
                <a:srgbClr val="92D050"/>
              </a:solidFill>
              <a:prstDash val="dash"/>
              <a:round/>
            </a:ln>
            <a:effectLst/>
          </c:spPr>
          <c:marker>
            <c:symbol val="none"/>
          </c:marker>
          <c:val>
            <c:numRef>
              <c:f>'[Backtrack File 2016-2017 Season 10-5.xlsx]Dashboard'!$AM$192:$AM$203</c:f>
              <c:numCache>
                <c:formatCode>General</c:formatCode>
                <c:ptCount val="12"/>
                <c:pt idx="0">
                  <c:v>1939.6666666666667</c:v>
                </c:pt>
                <c:pt idx="1">
                  <c:v>1884.4166666666667</c:v>
                </c:pt>
                <c:pt idx="2">
                  <c:v>1850.25</c:v>
                </c:pt>
                <c:pt idx="3">
                  <c:v>1889.3125</c:v>
                </c:pt>
                <c:pt idx="4">
                  <c:v>2227.5583333333334</c:v>
                </c:pt>
                <c:pt idx="5">
                  <c:v>2641.2604166666665</c:v>
                </c:pt>
                <c:pt idx="6">
                  <c:v>2736.3833333333332</c:v>
                </c:pt>
                <c:pt idx="7">
                  <c:v>2888.46875</c:v>
                </c:pt>
                <c:pt idx="8">
                  <c:v>2940.6145833333335</c:v>
                </c:pt>
                <c:pt idx="9">
                  <c:v>2812.8</c:v>
                </c:pt>
                <c:pt idx="10">
                  <c:v>2821.28125</c:v>
                </c:pt>
                <c:pt idx="11">
                  <c:v>2567.7361111111113</c:v>
                </c:pt>
              </c:numCache>
            </c:numRef>
          </c:val>
          <c:smooth val="0"/>
          <c:extLst xmlns:c16r2="http://schemas.microsoft.com/office/drawing/2015/06/chart">
            <c:ext xmlns:c16="http://schemas.microsoft.com/office/drawing/2014/chart" uri="{C3380CC4-5D6E-409C-BE32-E72D297353CC}">
              <c16:uniqueId val="{00000005-C72A-4CCC-BE73-0E136797342C}"/>
            </c:ext>
          </c:extLst>
        </c:ser>
        <c:dLbls>
          <c:showLegendKey val="0"/>
          <c:showVal val="0"/>
          <c:showCatName val="0"/>
          <c:showSerName val="0"/>
          <c:showPercent val="0"/>
          <c:showBubbleSize val="0"/>
        </c:dLbls>
        <c:marker val="1"/>
        <c:smooth val="0"/>
        <c:axId val="195211720"/>
        <c:axId val="195212112"/>
      </c:lineChart>
      <c:catAx>
        <c:axId val="195211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212112"/>
        <c:crosses val="autoZero"/>
        <c:auto val="1"/>
        <c:lblAlgn val="ctr"/>
        <c:lblOffset val="100"/>
        <c:noMultiLvlLbl val="0"/>
      </c:catAx>
      <c:valAx>
        <c:axId val="1952121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Pasture Cover KgDM/ha</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211720"/>
        <c:crosses val="autoZero"/>
        <c:crossBetween val="between"/>
      </c:valAx>
      <c:valAx>
        <c:axId val="195212504"/>
        <c:scaling>
          <c:orientation val="minMax"/>
        </c:scaling>
        <c:delete val="0"/>
        <c:axPos val="r"/>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KgN/ha</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212896"/>
        <c:crosses val="max"/>
        <c:crossBetween val="between"/>
      </c:valAx>
      <c:catAx>
        <c:axId val="195212896"/>
        <c:scaling>
          <c:orientation val="minMax"/>
        </c:scaling>
        <c:delete val="1"/>
        <c:axPos val="b"/>
        <c:numFmt formatCode="General" sourceLinked="1"/>
        <c:majorTickMark val="out"/>
        <c:minorTickMark val="none"/>
        <c:tickLblPos val="nextTo"/>
        <c:crossAx val="195212504"/>
        <c:crosses val="autoZero"/>
        <c:auto val="1"/>
        <c:lblAlgn val="ctr"/>
        <c:lblOffset val="100"/>
        <c:noMultiLvlLbl val="0"/>
      </c:catAx>
      <c:spPr>
        <a:noFill/>
        <a:ln>
          <a:noFill/>
        </a:ln>
        <a:effectLst/>
      </c:spPr>
    </c:plotArea>
    <c:legend>
      <c:legendPos val="r"/>
      <c:layout>
        <c:manualLayout>
          <c:xMode val="edge"/>
          <c:yMode val="edge"/>
          <c:x val="0.69698470644825783"/>
          <c:y val="2.026766994852117E-2"/>
          <c:w val="0.21673335043356423"/>
          <c:h val="0.1975623887170945"/>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629988559122414E-2"/>
          <c:y val="0.12824883860170364"/>
          <c:w val="0.88713264688067828"/>
          <c:h val="0.78182604675645029"/>
        </c:manualLayout>
      </c:layout>
      <c:lineChart>
        <c:grouping val="standard"/>
        <c:varyColors val="0"/>
        <c:ser>
          <c:idx val="0"/>
          <c:order val="0"/>
          <c:tx>
            <c:v>Whakapono</c:v>
          </c:tx>
          <c:spPr>
            <a:ln w="38100" cap="rnd">
              <a:solidFill>
                <a:schemeClr val="accent1"/>
              </a:solidFill>
              <a:round/>
            </a:ln>
            <a:effectLst/>
          </c:spPr>
          <c:marker>
            <c:symbol val="none"/>
          </c:marker>
          <c:cat>
            <c:strRef>
              <c:f>'[Backtrack File 2016-2017 Season 10-5.xlsx]Waiora Summary'!$C$74:$N$74</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10-5.xlsx]Whakapono Summary'!$C$21:$N$21</c:f>
              <c:numCache>
                <c:formatCode>0</c:formatCode>
                <c:ptCount val="12"/>
                <c:pt idx="0">
                  <c:v>0</c:v>
                </c:pt>
                <c:pt idx="1">
                  <c:v>0</c:v>
                </c:pt>
                <c:pt idx="2">
                  <c:v>17.340579710144929</c:v>
                </c:pt>
                <c:pt idx="3">
                  <c:v>100.19824016563146</c:v>
                </c:pt>
                <c:pt idx="4">
                  <c:v>134.43219461697723</c:v>
                </c:pt>
                <c:pt idx="5">
                  <c:v>177.63819875776397</c:v>
                </c:pt>
                <c:pt idx="6">
                  <c:v>231.97981366459626</c:v>
                </c:pt>
                <c:pt idx="7">
                  <c:v>266.6837474120083</c:v>
                </c:pt>
                <c:pt idx="8">
                  <c:v>308.01604554865423</c:v>
                </c:pt>
                <c:pt idx="9">
                  <c:v>373.83850931677011</c:v>
                </c:pt>
                <c:pt idx="10">
                  <c:v>488.60662525879911</c:v>
                </c:pt>
                <c:pt idx="11">
                  <c:v>748.79296066252584</c:v>
                </c:pt>
              </c:numCache>
            </c:numRef>
          </c:val>
          <c:smooth val="0"/>
          <c:extLst xmlns:c16r2="http://schemas.microsoft.com/office/drawing/2015/06/chart">
            <c:ext xmlns:c16="http://schemas.microsoft.com/office/drawing/2014/chart" uri="{C3380CC4-5D6E-409C-BE32-E72D297353CC}">
              <c16:uniqueId val="{00000003-F77B-45AF-A85E-8DFE0C3AACD2}"/>
            </c:ext>
          </c:extLst>
        </c:ser>
        <c:ser>
          <c:idx val="1"/>
          <c:order val="1"/>
          <c:tx>
            <c:v>Waiora</c:v>
          </c:tx>
          <c:spPr>
            <a:ln w="38100" cap="rnd">
              <a:solidFill>
                <a:schemeClr val="accent6"/>
              </a:solidFill>
              <a:round/>
            </a:ln>
            <a:effectLst/>
          </c:spPr>
          <c:marker>
            <c:symbol val="none"/>
          </c:marker>
          <c:cat>
            <c:strRef>
              <c:f>'[Backtrack File 2016-2017 Season 10-5.xlsx]Waiora Summary'!$C$74:$N$74</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10-5.xlsx]Waiora Summary'!$C$21:$N$21</c:f>
              <c:numCache>
                <c:formatCode>0</c:formatCode>
                <c:ptCount val="12"/>
                <c:pt idx="0">
                  <c:v>0</c:v>
                </c:pt>
                <c:pt idx="1">
                  <c:v>0</c:v>
                </c:pt>
                <c:pt idx="2">
                  <c:v>19.054638364779873</c:v>
                </c:pt>
                <c:pt idx="3">
                  <c:v>112.33018867924528</c:v>
                </c:pt>
                <c:pt idx="4">
                  <c:v>146.32154088050316</c:v>
                </c:pt>
                <c:pt idx="5">
                  <c:v>189.50432389937109</c:v>
                </c:pt>
                <c:pt idx="6">
                  <c:v>224.15487421383648</c:v>
                </c:pt>
                <c:pt idx="7">
                  <c:v>247.51603773584907</c:v>
                </c:pt>
                <c:pt idx="8">
                  <c:v>266.63946540880499</c:v>
                </c:pt>
                <c:pt idx="9">
                  <c:v>315.16147798742139</c:v>
                </c:pt>
                <c:pt idx="10">
                  <c:v>432.69874213836476</c:v>
                </c:pt>
                <c:pt idx="11">
                  <c:v>643.50864779874212</c:v>
                </c:pt>
              </c:numCache>
            </c:numRef>
          </c:val>
          <c:smooth val="0"/>
          <c:extLst xmlns:c16r2="http://schemas.microsoft.com/office/drawing/2015/06/chart">
            <c:ext xmlns:c16="http://schemas.microsoft.com/office/drawing/2014/chart" uri="{C3380CC4-5D6E-409C-BE32-E72D297353CC}">
              <c16:uniqueId val="{00000002-F77B-45AF-A85E-8DFE0C3AACD2}"/>
            </c:ext>
          </c:extLst>
        </c:ser>
        <c:dLbls>
          <c:showLegendKey val="0"/>
          <c:showVal val="0"/>
          <c:showCatName val="0"/>
          <c:showSerName val="0"/>
          <c:showPercent val="0"/>
          <c:showBubbleSize val="0"/>
        </c:dLbls>
        <c:smooth val="0"/>
        <c:axId val="195214072"/>
        <c:axId val="195214464"/>
      </c:lineChart>
      <c:catAx>
        <c:axId val="195214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214464"/>
        <c:crosses val="autoZero"/>
        <c:auto val="1"/>
        <c:lblAlgn val="ctr"/>
        <c:lblOffset val="100"/>
        <c:noMultiLvlLbl val="0"/>
      </c:catAx>
      <c:valAx>
        <c:axId val="19521446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a:t>Pasture Cover KgDM/ha</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214072"/>
        <c:crosses val="autoZero"/>
        <c:crossBetween val="between"/>
      </c:valAx>
      <c:spPr>
        <a:noFill/>
        <a:ln>
          <a:noFill/>
        </a:ln>
        <a:effectLst/>
      </c:spPr>
    </c:plotArea>
    <c:legend>
      <c:legendPos val="r"/>
      <c:layout>
        <c:manualLayout>
          <c:xMode val="edge"/>
          <c:yMode val="edge"/>
          <c:x val="0.14294910328587898"/>
          <c:y val="0.12939593488313963"/>
          <c:w val="0.16294918904367722"/>
          <c:h val="9.878119435854725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250405334793293E-2"/>
          <c:y val="0.12824883860170364"/>
          <c:w val="0.91151223759779199"/>
          <c:h val="0.78182604675645029"/>
        </c:manualLayout>
      </c:layout>
      <c:barChart>
        <c:barDir val="col"/>
        <c:grouping val="clustered"/>
        <c:varyColors val="0"/>
        <c:ser>
          <c:idx val="0"/>
          <c:order val="0"/>
          <c:tx>
            <c:v>Whakapono</c:v>
          </c:tx>
          <c:spPr>
            <a:solidFill>
              <a:schemeClr val="accent1"/>
            </a:solidFill>
            <a:ln w="50800">
              <a:noFill/>
            </a:ln>
            <a:effectLst/>
          </c:spPr>
          <c:invertIfNegative val="0"/>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11-5.xlsx]Whakapono'!$FC$434:$FC$445</c:f>
              <c:numCache>
                <c:formatCode>General</c:formatCode>
                <c:ptCount val="12"/>
                <c:pt idx="0">
                  <c:v>0</c:v>
                </c:pt>
                <c:pt idx="1">
                  <c:v>0</c:v>
                </c:pt>
                <c:pt idx="2">
                  <c:v>0</c:v>
                </c:pt>
                <c:pt idx="3">
                  <c:v>15.100000000000001</c:v>
                </c:pt>
                <c:pt idx="4">
                  <c:v>0</c:v>
                </c:pt>
                <c:pt idx="5">
                  <c:v>18.649999999999999</c:v>
                </c:pt>
                <c:pt idx="6">
                  <c:v>18.350000000000001</c:v>
                </c:pt>
                <c:pt idx="7">
                  <c:v>18.149999999999999</c:v>
                </c:pt>
                <c:pt idx="8">
                  <c:v>18.600000000000001</c:v>
                </c:pt>
                <c:pt idx="9">
                  <c:v>14</c:v>
                </c:pt>
                <c:pt idx="10">
                  <c:v>15.1</c:v>
                </c:pt>
                <c:pt idx="11">
                  <c:v>16.399999999999999</c:v>
                </c:pt>
              </c:numCache>
            </c:numRef>
          </c:val>
          <c:extLst xmlns:c16r2="http://schemas.microsoft.com/office/drawing/2015/06/chart">
            <c:ext xmlns:c16="http://schemas.microsoft.com/office/drawing/2014/chart" uri="{C3380CC4-5D6E-409C-BE32-E72D297353CC}">
              <c16:uniqueId val="{00000000-F768-4730-9677-2FCF2E292FCF}"/>
            </c:ext>
          </c:extLst>
        </c:ser>
        <c:ser>
          <c:idx val="1"/>
          <c:order val="1"/>
          <c:tx>
            <c:v>Waiora</c:v>
          </c:tx>
          <c:spPr>
            <a:solidFill>
              <a:schemeClr val="accent6"/>
            </a:solidFill>
            <a:ln w="50800">
              <a:noFill/>
            </a:ln>
            <a:effectLst/>
          </c:spPr>
          <c:invertIfNegative val="0"/>
          <c:cat>
            <c:strRef>
              <c:f>'[Backtrack File 2016-2017 Season 11-5.xlsx]Whakapono'!$D$434:$D$445</c:f>
              <c:strCache>
                <c:ptCount val="12"/>
                <c:pt idx="0">
                  <c:v>Jun</c:v>
                </c:pt>
                <c:pt idx="1">
                  <c:v>Jul</c:v>
                </c:pt>
                <c:pt idx="2">
                  <c:v>Aug</c:v>
                </c:pt>
                <c:pt idx="3">
                  <c:v>Sep</c:v>
                </c:pt>
                <c:pt idx="4">
                  <c:v>Oct</c:v>
                </c:pt>
                <c:pt idx="5">
                  <c:v>Nov</c:v>
                </c:pt>
                <c:pt idx="6">
                  <c:v>Dec</c:v>
                </c:pt>
                <c:pt idx="7">
                  <c:v>Jan</c:v>
                </c:pt>
                <c:pt idx="8">
                  <c:v>Feb</c:v>
                </c:pt>
                <c:pt idx="9">
                  <c:v>Mar</c:v>
                </c:pt>
                <c:pt idx="10">
                  <c:v>Apr</c:v>
                </c:pt>
                <c:pt idx="11">
                  <c:v>May</c:v>
                </c:pt>
              </c:strCache>
            </c:strRef>
          </c:cat>
          <c:val>
            <c:numRef>
              <c:f>'[Backtrack File 2016-2017 Season 11-5.xlsx]Waiora'!$FC$434:$FC$445</c:f>
              <c:numCache>
                <c:formatCode>General</c:formatCode>
                <c:ptCount val="12"/>
                <c:pt idx="0">
                  <c:v>0</c:v>
                </c:pt>
                <c:pt idx="1">
                  <c:v>0</c:v>
                </c:pt>
                <c:pt idx="2">
                  <c:v>0</c:v>
                </c:pt>
                <c:pt idx="3">
                  <c:v>14.75</c:v>
                </c:pt>
                <c:pt idx="4">
                  <c:v>0</c:v>
                </c:pt>
                <c:pt idx="5">
                  <c:v>17.5</c:v>
                </c:pt>
                <c:pt idx="6">
                  <c:v>18.25</c:v>
                </c:pt>
                <c:pt idx="7">
                  <c:v>18</c:v>
                </c:pt>
                <c:pt idx="8">
                  <c:v>18.899999999999999</c:v>
                </c:pt>
                <c:pt idx="9">
                  <c:v>15.350000000000001</c:v>
                </c:pt>
                <c:pt idx="10">
                  <c:v>14.899999999999999</c:v>
                </c:pt>
                <c:pt idx="11">
                  <c:v>16.850000000000001</c:v>
                </c:pt>
              </c:numCache>
            </c:numRef>
          </c:val>
          <c:extLst xmlns:c16r2="http://schemas.microsoft.com/office/drawing/2015/06/chart">
            <c:ext xmlns:c16="http://schemas.microsoft.com/office/drawing/2014/chart" uri="{C3380CC4-5D6E-409C-BE32-E72D297353CC}">
              <c16:uniqueId val="{00000001-F768-4730-9677-2FCF2E292FCF}"/>
            </c:ext>
          </c:extLst>
        </c:ser>
        <c:dLbls>
          <c:showLegendKey val="0"/>
          <c:showVal val="0"/>
          <c:showCatName val="0"/>
          <c:showSerName val="0"/>
          <c:showPercent val="0"/>
          <c:showBubbleSize val="0"/>
        </c:dLbls>
        <c:gapWidth val="150"/>
        <c:axId val="195027216"/>
        <c:axId val="195027608"/>
      </c:barChart>
      <c:catAx>
        <c:axId val="195027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027608"/>
        <c:crosses val="autoZero"/>
        <c:auto val="1"/>
        <c:lblAlgn val="ctr"/>
        <c:lblOffset val="100"/>
        <c:noMultiLvlLbl val="0"/>
      </c:catAx>
      <c:valAx>
        <c:axId val="195027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5027216"/>
        <c:crosses val="autoZero"/>
        <c:crossBetween val="between"/>
      </c:valAx>
      <c:spPr>
        <a:noFill/>
        <a:ln>
          <a:noFill/>
        </a:ln>
        <a:effectLst/>
      </c:spPr>
    </c:plotArea>
    <c:legend>
      <c:legendPos val="r"/>
      <c:layout>
        <c:manualLayout>
          <c:xMode val="edge"/>
          <c:yMode val="edge"/>
          <c:x val="8.7385593462735944E-2"/>
          <c:y val="0.14902473681440664"/>
          <c:w val="0.17464228220669523"/>
          <c:h val="0.11035500528696221"/>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emf"/></Relationships>
</file>

<file path=ppt/drawings/drawing1.xml><?xml version="1.0" encoding="utf-8"?>
<c:userShapes xmlns:c="http://schemas.openxmlformats.org/drawingml/2006/chart">
  <cdr:relSizeAnchor xmlns:cdr="http://schemas.openxmlformats.org/drawingml/2006/chartDrawing">
    <cdr:from>
      <cdr:x>0.13281</cdr:x>
      <cdr:y>0.15963</cdr:y>
    </cdr:from>
    <cdr:to>
      <cdr:x>0.41363</cdr:x>
      <cdr:y>0.3233</cdr:y>
    </cdr:to>
    <cdr:sp macro="" textlink="">
      <cdr:nvSpPr>
        <cdr:cNvPr id="2" name="TextBox 1"/>
        <cdr:cNvSpPr txBox="1"/>
      </cdr:nvSpPr>
      <cdr:spPr>
        <a:xfrm xmlns:a="http://schemas.openxmlformats.org/drawingml/2006/main">
          <a:off x="1418913" y="810508"/>
          <a:ext cx="3000306" cy="83099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NZ" sz="2400" dirty="0" err="1"/>
            <a:t>Whakapono</a:t>
          </a:r>
          <a:r>
            <a:rPr lang="en-NZ" sz="2400" dirty="0"/>
            <a:t> = </a:t>
          </a:r>
          <a:r>
            <a:rPr lang="en-NZ" sz="2400" dirty="0" smtClean="0"/>
            <a:t>63%</a:t>
          </a:r>
          <a:endParaRPr lang="en-NZ" sz="2400" dirty="0"/>
        </a:p>
        <a:p xmlns:a="http://schemas.openxmlformats.org/drawingml/2006/main">
          <a:r>
            <a:rPr lang="en-NZ" sz="2400" dirty="0" err="1"/>
            <a:t>Waiora</a:t>
          </a:r>
          <a:r>
            <a:rPr lang="en-NZ" sz="2400" dirty="0"/>
            <a:t> = </a:t>
          </a:r>
          <a:r>
            <a:rPr lang="en-NZ" sz="2400" dirty="0" smtClean="0"/>
            <a:t>116%</a:t>
          </a:r>
          <a:endParaRPr lang="en-NZ" sz="24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033C80-BDD7-4ED0-B342-492631006E30}" type="datetimeFigureOut">
              <a:rPr lang="en-NZ" smtClean="0"/>
              <a:t>27/07/2017</a:t>
            </a:fld>
            <a:endParaRPr lang="en-N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9051BF-1C92-4D25-9A35-C43406BA60E6}" type="slidenum">
              <a:rPr lang="en-NZ" smtClean="0"/>
              <a:t>‹#›</a:t>
            </a:fld>
            <a:endParaRPr lang="en-NZ"/>
          </a:p>
        </p:txBody>
      </p:sp>
    </p:spTree>
    <p:extLst>
      <p:ext uri="{BB962C8B-B14F-4D97-AF65-F5344CB8AC3E}">
        <p14:creationId xmlns:p14="http://schemas.microsoft.com/office/powerpoint/2010/main" val="3382414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Analysing</a:t>
            </a:r>
            <a:r>
              <a:rPr lang="en-NZ" baseline="0" dirty="0"/>
              <a:t> where we are</a:t>
            </a:r>
          </a:p>
          <a:p>
            <a:r>
              <a:rPr lang="en-NZ" baseline="0" dirty="0"/>
              <a:t>Where to from here</a:t>
            </a:r>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1</a:t>
            </a:fld>
            <a:endParaRPr lang="en-NZ"/>
          </a:p>
        </p:txBody>
      </p:sp>
    </p:spTree>
    <p:extLst>
      <p:ext uri="{BB962C8B-B14F-4D97-AF65-F5344CB8AC3E}">
        <p14:creationId xmlns:p14="http://schemas.microsoft.com/office/powerpoint/2010/main" val="3329596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baseline="0" dirty="0"/>
          </a:p>
        </p:txBody>
      </p:sp>
      <p:sp>
        <p:nvSpPr>
          <p:cNvPr id="4" name="Slide Number Placeholder 3"/>
          <p:cNvSpPr>
            <a:spLocks noGrp="1"/>
          </p:cNvSpPr>
          <p:nvPr>
            <p:ph type="sldNum" sz="quarter" idx="10"/>
          </p:nvPr>
        </p:nvSpPr>
        <p:spPr/>
        <p:txBody>
          <a:bodyPr/>
          <a:lstStyle/>
          <a:p>
            <a:fld id="{E99051BF-1C92-4D25-9A35-C43406BA60E6}" type="slidenum">
              <a:rPr lang="en-NZ" smtClean="0"/>
              <a:t>10</a:t>
            </a:fld>
            <a:endParaRPr lang="en-NZ"/>
          </a:p>
        </p:txBody>
      </p:sp>
    </p:spTree>
    <p:extLst>
      <p:ext uri="{BB962C8B-B14F-4D97-AF65-F5344CB8AC3E}">
        <p14:creationId xmlns:p14="http://schemas.microsoft.com/office/powerpoint/2010/main" val="16040432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baseline="0" dirty="0"/>
          </a:p>
        </p:txBody>
      </p:sp>
      <p:sp>
        <p:nvSpPr>
          <p:cNvPr id="4" name="Slide Number Placeholder 3"/>
          <p:cNvSpPr>
            <a:spLocks noGrp="1"/>
          </p:cNvSpPr>
          <p:nvPr>
            <p:ph type="sldNum" sz="quarter" idx="10"/>
          </p:nvPr>
        </p:nvSpPr>
        <p:spPr/>
        <p:txBody>
          <a:bodyPr/>
          <a:lstStyle/>
          <a:p>
            <a:fld id="{E99051BF-1C92-4D25-9A35-C43406BA60E6}" type="slidenum">
              <a:rPr lang="en-NZ" smtClean="0"/>
              <a:t>11</a:t>
            </a:fld>
            <a:endParaRPr lang="en-NZ"/>
          </a:p>
        </p:txBody>
      </p:sp>
    </p:spTree>
    <p:extLst>
      <p:ext uri="{BB962C8B-B14F-4D97-AF65-F5344CB8AC3E}">
        <p14:creationId xmlns:p14="http://schemas.microsoft.com/office/powerpoint/2010/main" val="428569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12</a:t>
            </a:fld>
            <a:endParaRPr lang="en-NZ"/>
          </a:p>
        </p:txBody>
      </p:sp>
    </p:spTree>
    <p:extLst>
      <p:ext uri="{BB962C8B-B14F-4D97-AF65-F5344CB8AC3E}">
        <p14:creationId xmlns:p14="http://schemas.microsoft.com/office/powerpoint/2010/main" val="18663338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13</a:t>
            </a:fld>
            <a:endParaRPr lang="en-NZ"/>
          </a:p>
        </p:txBody>
      </p:sp>
    </p:spTree>
    <p:extLst>
      <p:ext uri="{BB962C8B-B14F-4D97-AF65-F5344CB8AC3E}">
        <p14:creationId xmlns:p14="http://schemas.microsoft.com/office/powerpoint/2010/main" val="324110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14</a:t>
            </a:fld>
            <a:endParaRPr lang="en-NZ"/>
          </a:p>
        </p:txBody>
      </p:sp>
    </p:spTree>
    <p:extLst>
      <p:ext uri="{BB962C8B-B14F-4D97-AF65-F5344CB8AC3E}">
        <p14:creationId xmlns:p14="http://schemas.microsoft.com/office/powerpoint/2010/main" val="721828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Kinsey Albrecht is base saturation % values </a:t>
            </a:r>
          </a:p>
          <a:p>
            <a:r>
              <a:rPr lang="en-NZ" baseline="0" dirty="0" smtClean="0"/>
              <a:t>All results are only for monitor paddocks</a:t>
            </a:r>
            <a:endParaRPr lang="en-NZ" baseline="0" dirty="0"/>
          </a:p>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15</a:t>
            </a:fld>
            <a:endParaRPr lang="en-NZ"/>
          </a:p>
        </p:txBody>
      </p:sp>
    </p:spTree>
    <p:extLst>
      <p:ext uri="{BB962C8B-B14F-4D97-AF65-F5344CB8AC3E}">
        <p14:creationId xmlns:p14="http://schemas.microsoft.com/office/powerpoint/2010/main" val="28193450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Measure leaching theoretically not physically</a:t>
            </a:r>
          </a:p>
          <a:p>
            <a:r>
              <a:rPr lang="en-NZ" dirty="0"/>
              <a:t>Would like to do it physically if possible</a:t>
            </a:r>
          </a:p>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16</a:t>
            </a:fld>
            <a:endParaRPr lang="en-NZ"/>
          </a:p>
        </p:txBody>
      </p:sp>
    </p:spTree>
    <p:extLst>
      <p:ext uri="{BB962C8B-B14F-4D97-AF65-F5344CB8AC3E}">
        <p14:creationId xmlns:p14="http://schemas.microsoft.com/office/powerpoint/2010/main" val="2163991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Lactating </a:t>
            </a:r>
            <a:r>
              <a:rPr lang="en-NZ" baseline="0" dirty="0"/>
              <a:t>cow needs about 18% crude protein. High at 21-22 for environmental purposes as more is leached</a:t>
            </a:r>
          </a:p>
          <a:p>
            <a:endParaRPr lang="en-NZ" baseline="0" dirty="0"/>
          </a:p>
          <a:p>
            <a:r>
              <a:rPr lang="en-NZ" baseline="0" dirty="0"/>
              <a:t>John king measure brix shows slightly higher on </a:t>
            </a:r>
            <a:r>
              <a:rPr lang="en-NZ" baseline="0" dirty="0" err="1"/>
              <a:t>whakapono</a:t>
            </a:r>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17</a:t>
            </a:fld>
            <a:endParaRPr lang="en-NZ"/>
          </a:p>
        </p:txBody>
      </p:sp>
    </p:spTree>
    <p:extLst>
      <p:ext uri="{BB962C8B-B14F-4D97-AF65-F5344CB8AC3E}">
        <p14:creationId xmlns:p14="http://schemas.microsoft.com/office/powerpoint/2010/main" val="2736707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18</a:t>
            </a:fld>
            <a:endParaRPr lang="en-NZ"/>
          </a:p>
        </p:txBody>
      </p:sp>
    </p:spTree>
    <p:extLst>
      <p:ext uri="{BB962C8B-B14F-4D97-AF65-F5344CB8AC3E}">
        <p14:creationId xmlns:p14="http://schemas.microsoft.com/office/powerpoint/2010/main" val="2715698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History of sampling method</a:t>
            </a:r>
            <a:endParaRPr lang="en-NZ" dirty="0"/>
          </a:p>
        </p:txBody>
      </p:sp>
      <p:sp>
        <p:nvSpPr>
          <p:cNvPr id="4" name="Slide Number Placeholder 3"/>
          <p:cNvSpPr>
            <a:spLocks noGrp="1"/>
          </p:cNvSpPr>
          <p:nvPr>
            <p:ph type="sldNum" sz="quarter" idx="10"/>
          </p:nvPr>
        </p:nvSpPr>
        <p:spPr/>
        <p:txBody>
          <a:bodyPr/>
          <a:lstStyle/>
          <a:p>
            <a:fld id="{06C98D34-63DB-4A00-85DD-3E9A91386717}" type="slidenum">
              <a:rPr lang="en-NZ" smtClean="0"/>
              <a:t>19</a:t>
            </a:fld>
            <a:endParaRPr lang="en-NZ"/>
          </a:p>
        </p:txBody>
      </p:sp>
    </p:spTree>
    <p:extLst>
      <p:ext uri="{BB962C8B-B14F-4D97-AF65-F5344CB8AC3E}">
        <p14:creationId xmlns:p14="http://schemas.microsoft.com/office/powerpoint/2010/main" val="621501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Introduction information</a:t>
            </a:r>
          </a:p>
        </p:txBody>
      </p:sp>
      <p:sp>
        <p:nvSpPr>
          <p:cNvPr id="4" name="Slide Number Placeholder 3"/>
          <p:cNvSpPr>
            <a:spLocks noGrp="1"/>
          </p:cNvSpPr>
          <p:nvPr>
            <p:ph type="sldNum" sz="quarter" idx="10"/>
          </p:nvPr>
        </p:nvSpPr>
        <p:spPr/>
        <p:txBody>
          <a:bodyPr/>
          <a:lstStyle/>
          <a:p>
            <a:fld id="{E99051BF-1C92-4D25-9A35-C43406BA60E6}" type="slidenum">
              <a:rPr lang="en-NZ" smtClean="0"/>
              <a:t>2</a:t>
            </a:fld>
            <a:endParaRPr lang="en-NZ"/>
          </a:p>
        </p:txBody>
      </p:sp>
    </p:spTree>
    <p:extLst>
      <p:ext uri="{BB962C8B-B14F-4D97-AF65-F5344CB8AC3E}">
        <p14:creationId xmlns:p14="http://schemas.microsoft.com/office/powerpoint/2010/main" val="3174813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06C98D34-63DB-4A00-85DD-3E9A91386717}" type="slidenum">
              <a:rPr lang="en-NZ" smtClean="0"/>
              <a:t>20</a:t>
            </a:fld>
            <a:endParaRPr lang="en-NZ"/>
          </a:p>
        </p:txBody>
      </p:sp>
    </p:spTree>
    <p:extLst>
      <p:ext uri="{BB962C8B-B14F-4D97-AF65-F5344CB8AC3E}">
        <p14:creationId xmlns:p14="http://schemas.microsoft.com/office/powerpoint/2010/main" val="15934200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 mown of farm – </a:t>
            </a:r>
            <a:r>
              <a:rPr lang="en-NZ" dirty="0" err="1"/>
              <a:t>Whakapono</a:t>
            </a:r>
            <a:r>
              <a:rPr lang="en-NZ" baseline="0" dirty="0"/>
              <a:t> = </a:t>
            </a:r>
            <a:r>
              <a:rPr lang="en-NZ" baseline="0" dirty="0" smtClean="0"/>
              <a:t>63% </a:t>
            </a:r>
            <a:r>
              <a:rPr lang="en-NZ" baseline="0" dirty="0" err="1"/>
              <a:t>Waiora</a:t>
            </a:r>
            <a:r>
              <a:rPr lang="en-NZ" baseline="0" dirty="0"/>
              <a:t> = </a:t>
            </a:r>
            <a:r>
              <a:rPr lang="en-NZ" baseline="0" dirty="0" smtClean="0"/>
              <a:t>116%</a:t>
            </a:r>
            <a:endParaRPr lang="en-NZ" dirty="0"/>
          </a:p>
          <a:p>
            <a:r>
              <a:rPr lang="en-NZ" dirty="0" err="1"/>
              <a:t>Whakapono</a:t>
            </a:r>
            <a:r>
              <a:rPr lang="en-NZ" baseline="0" dirty="0"/>
              <a:t> –Total area pre mown </a:t>
            </a:r>
            <a:r>
              <a:rPr lang="en-NZ" baseline="0" dirty="0" smtClean="0"/>
              <a:t>–69.1ha </a:t>
            </a:r>
            <a:r>
              <a:rPr lang="en-NZ" baseline="0" dirty="0"/>
              <a:t>= </a:t>
            </a:r>
            <a:r>
              <a:rPr lang="en-NZ" baseline="0" dirty="0" smtClean="0"/>
              <a:t>44.6%. </a:t>
            </a:r>
            <a:r>
              <a:rPr lang="en-NZ" baseline="0" dirty="0"/>
              <a:t>Area cut for silage = </a:t>
            </a:r>
            <a:r>
              <a:rPr lang="en-NZ" baseline="0" dirty="0" smtClean="0"/>
              <a:t>28.3ha =18.3 </a:t>
            </a:r>
            <a:r>
              <a:rPr lang="en-NZ" baseline="0" dirty="0"/>
              <a:t>%</a:t>
            </a:r>
          </a:p>
          <a:p>
            <a:pPr marL="0" marR="0" indent="0" algn="l" defTabSz="914400" rtl="0" eaLnBrk="1" fontAlgn="auto" latinLnBrk="0" hangingPunct="1">
              <a:lnSpc>
                <a:spcPct val="100000"/>
              </a:lnSpc>
              <a:spcBef>
                <a:spcPts val="0"/>
              </a:spcBef>
              <a:spcAft>
                <a:spcPts val="0"/>
              </a:spcAft>
              <a:buClrTx/>
              <a:buSzTx/>
              <a:buFontTx/>
              <a:buNone/>
              <a:tabLst/>
              <a:defRPr/>
            </a:pPr>
            <a:r>
              <a:rPr lang="en-NZ" baseline="0" dirty="0" err="1"/>
              <a:t>Waiora</a:t>
            </a:r>
            <a:r>
              <a:rPr lang="en-NZ" baseline="0" dirty="0"/>
              <a:t> Total area pre mown </a:t>
            </a:r>
            <a:r>
              <a:rPr lang="en-NZ" baseline="0" dirty="0" smtClean="0"/>
              <a:t>–154ha =73%. Area cut for silage = 90ha =43%</a:t>
            </a:r>
          </a:p>
          <a:p>
            <a:endParaRPr lang="en-NZ" baseline="0" dirty="0"/>
          </a:p>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21</a:t>
            </a:fld>
            <a:endParaRPr lang="en-NZ"/>
          </a:p>
        </p:txBody>
      </p:sp>
    </p:spTree>
    <p:extLst>
      <p:ext uri="{BB962C8B-B14F-4D97-AF65-F5344CB8AC3E}">
        <p14:creationId xmlns:p14="http://schemas.microsoft.com/office/powerpoint/2010/main" val="33024808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22</a:t>
            </a:fld>
            <a:endParaRPr lang="en-NZ"/>
          </a:p>
        </p:txBody>
      </p:sp>
    </p:spTree>
    <p:extLst>
      <p:ext uri="{BB962C8B-B14F-4D97-AF65-F5344CB8AC3E}">
        <p14:creationId xmlns:p14="http://schemas.microsoft.com/office/powerpoint/2010/main" val="2423806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Lame cows pivots over tracks on </a:t>
            </a:r>
            <a:r>
              <a:rPr lang="en-NZ" dirty="0" err="1"/>
              <a:t>whakapono</a:t>
            </a:r>
            <a:r>
              <a:rPr lang="en-NZ" dirty="0"/>
              <a:t> and larger herd size. </a:t>
            </a:r>
          </a:p>
          <a:p>
            <a:r>
              <a:rPr lang="en-NZ" dirty="0"/>
              <a:t>Could be the difference in clover content</a:t>
            </a:r>
          </a:p>
          <a:p>
            <a:endParaRPr lang="en-NZ" dirty="0"/>
          </a:p>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23</a:t>
            </a:fld>
            <a:endParaRPr lang="en-NZ"/>
          </a:p>
        </p:txBody>
      </p:sp>
    </p:spTree>
    <p:extLst>
      <p:ext uri="{BB962C8B-B14F-4D97-AF65-F5344CB8AC3E}">
        <p14:creationId xmlns:p14="http://schemas.microsoft.com/office/powerpoint/2010/main" val="2423806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Mastitis</a:t>
            </a:r>
            <a:r>
              <a:rPr lang="en-NZ" baseline="0" dirty="0"/>
              <a:t> cases per </a:t>
            </a:r>
            <a:r>
              <a:rPr lang="en-NZ" baseline="0" dirty="0" smtClean="0"/>
              <a:t>month</a:t>
            </a:r>
          </a:p>
          <a:p>
            <a:endParaRPr lang="en-NZ" baseline="0" dirty="0" smtClean="0"/>
          </a:p>
          <a:p>
            <a:r>
              <a:rPr lang="en-NZ" baseline="0" dirty="0" smtClean="0"/>
              <a:t>Put in SCC either on this graph or separate </a:t>
            </a:r>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24</a:t>
            </a:fld>
            <a:endParaRPr lang="en-NZ"/>
          </a:p>
        </p:txBody>
      </p:sp>
    </p:spTree>
    <p:extLst>
      <p:ext uri="{BB962C8B-B14F-4D97-AF65-F5344CB8AC3E}">
        <p14:creationId xmlns:p14="http://schemas.microsoft.com/office/powerpoint/2010/main" val="20809283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Mastitis</a:t>
            </a:r>
            <a:r>
              <a:rPr lang="en-NZ" baseline="0" dirty="0"/>
              <a:t> cases per </a:t>
            </a:r>
            <a:r>
              <a:rPr lang="en-NZ" baseline="0" dirty="0" smtClean="0"/>
              <a:t>month</a:t>
            </a:r>
          </a:p>
          <a:p>
            <a:endParaRPr lang="en-NZ" baseline="0" dirty="0" smtClean="0"/>
          </a:p>
          <a:p>
            <a:r>
              <a:rPr lang="en-NZ" baseline="0" dirty="0" smtClean="0"/>
              <a:t>Put in SCC either on this graph or separate </a:t>
            </a:r>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25</a:t>
            </a:fld>
            <a:endParaRPr lang="en-NZ"/>
          </a:p>
        </p:txBody>
      </p:sp>
    </p:spTree>
    <p:extLst>
      <p:ext uri="{BB962C8B-B14F-4D97-AF65-F5344CB8AC3E}">
        <p14:creationId xmlns:p14="http://schemas.microsoft.com/office/powerpoint/2010/main" val="11848225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Average = 25</a:t>
            </a:r>
          </a:p>
          <a:p>
            <a:r>
              <a:rPr lang="en-NZ" dirty="0"/>
              <a:t>Last season average was 26</a:t>
            </a:r>
          </a:p>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26</a:t>
            </a:fld>
            <a:endParaRPr lang="en-NZ"/>
          </a:p>
        </p:txBody>
      </p:sp>
    </p:spTree>
    <p:extLst>
      <p:ext uri="{BB962C8B-B14F-4D97-AF65-F5344CB8AC3E}">
        <p14:creationId xmlns:p14="http://schemas.microsoft.com/office/powerpoint/2010/main" val="5341417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Average</a:t>
            </a:r>
            <a:r>
              <a:rPr lang="en-NZ" baseline="0" dirty="0"/>
              <a:t> = 23.8</a:t>
            </a:r>
          </a:p>
          <a:p>
            <a:r>
              <a:rPr lang="en-NZ" baseline="0" dirty="0"/>
              <a:t>Average last season = 24</a:t>
            </a:r>
          </a:p>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27</a:t>
            </a:fld>
            <a:endParaRPr lang="en-NZ"/>
          </a:p>
        </p:txBody>
      </p:sp>
    </p:spTree>
    <p:extLst>
      <p:ext uri="{BB962C8B-B14F-4D97-AF65-F5344CB8AC3E}">
        <p14:creationId xmlns:p14="http://schemas.microsoft.com/office/powerpoint/2010/main" val="526431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28</a:t>
            </a:fld>
            <a:endParaRPr lang="en-NZ"/>
          </a:p>
        </p:txBody>
      </p:sp>
    </p:spTree>
    <p:extLst>
      <p:ext uri="{BB962C8B-B14F-4D97-AF65-F5344CB8AC3E}">
        <p14:creationId xmlns:p14="http://schemas.microsoft.com/office/powerpoint/2010/main" val="10337537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Put in updated </a:t>
            </a:r>
            <a:r>
              <a:rPr lang="en-NZ" dirty="0" smtClean="0"/>
              <a:t>logo</a:t>
            </a:r>
          </a:p>
          <a:p>
            <a:endParaRPr lang="en-NZ" dirty="0" smtClean="0"/>
          </a:p>
          <a:p>
            <a:r>
              <a:rPr lang="en-NZ" dirty="0" smtClean="0"/>
              <a:t>Pre</a:t>
            </a:r>
            <a:r>
              <a:rPr lang="en-NZ" baseline="0" dirty="0" smtClean="0"/>
              <a:t> calving – July</a:t>
            </a:r>
          </a:p>
          <a:p>
            <a:r>
              <a:rPr lang="en-NZ" baseline="0" dirty="0" smtClean="0"/>
              <a:t>Pre Mating – Sep</a:t>
            </a:r>
          </a:p>
          <a:p>
            <a:r>
              <a:rPr lang="en-NZ" baseline="0" dirty="0" smtClean="0"/>
              <a:t>Summer – Feb</a:t>
            </a:r>
          </a:p>
          <a:p>
            <a:r>
              <a:rPr lang="en-NZ" baseline="0" dirty="0" smtClean="0"/>
              <a:t>Autumn - May</a:t>
            </a:r>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29</a:t>
            </a:fld>
            <a:endParaRPr lang="en-NZ"/>
          </a:p>
        </p:txBody>
      </p:sp>
    </p:spTree>
    <p:extLst>
      <p:ext uri="{BB962C8B-B14F-4D97-AF65-F5344CB8AC3E}">
        <p14:creationId xmlns:p14="http://schemas.microsoft.com/office/powerpoint/2010/main" val="1571555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SHOULD do some samples for soil microbes and soil carbon to 60cm depth, also rooting depth.</a:t>
            </a:r>
          </a:p>
          <a:p>
            <a:endParaRPr lang="en-NZ" dirty="0"/>
          </a:p>
          <a:p>
            <a:r>
              <a:rPr lang="en-NZ" dirty="0"/>
              <a:t>Some soil type, same pasture, cowsheds the same, did everything as same as possible. Trying to compare the two farms. Also keeping the same stocking rate.</a:t>
            </a:r>
          </a:p>
          <a:p>
            <a:endParaRPr lang="en-NZ" dirty="0"/>
          </a:p>
          <a:p>
            <a:r>
              <a:rPr lang="en-NZ" dirty="0"/>
              <a:t>Pivot location would be good if could get on map.</a:t>
            </a:r>
          </a:p>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3</a:t>
            </a:fld>
            <a:endParaRPr lang="en-NZ"/>
          </a:p>
        </p:txBody>
      </p:sp>
    </p:spTree>
    <p:extLst>
      <p:ext uri="{BB962C8B-B14F-4D97-AF65-F5344CB8AC3E}">
        <p14:creationId xmlns:p14="http://schemas.microsoft.com/office/powerpoint/2010/main" val="31748139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Reproductive</a:t>
            </a:r>
            <a:r>
              <a:rPr lang="en-NZ" baseline="0" dirty="0" smtClean="0"/>
              <a:t> </a:t>
            </a:r>
            <a:r>
              <a:rPr lang="en-NZ" baseline="0" dirty="0"/>
              <a:t>performance – </a:t>
            </a:r>
            <a:r>
              <a:rPr lang="en-NZ" baseline="0" dirty="0" smtClean="0"/>
              <a:t>info</a:t>
            </a:r>
          </a:p>
          <a:p>
            <a:r>
              <a:rPr lang="en-NZ" baseline="0" dirty="0" err="1" smtClean="0"/>
              <a:t>Waiora</a:t>
            </a:r>
            <a:r>
              <a:rPr lang="en-NZ" baseline="0" dirty="0" smtClean="0"/>
              <a:t> cows mated 624</a:t>
            </a:r>
          </a:p>
          <a:p>
            <a:r>
              <a:rPr lang="en-NZ" baseline="0" dirty="0" err="1" smtClean="0"/>
              <a:t>Whakapono</a:t>
            </a:r>
            <a:r>
              <a:rPr lang="en-NZ" baseline="0" dirty="0" smtClean="0"/>
              <a:t> 481 cows mated</a:t>
            </a:r>
          </a:p>
          <a:p>
            <a:r>
              <a:rPr lang="en-NZ" baseline="0" dirty="0" smtClean="0"/>
              <a:t>Doesn’t include CO’s</a:t>
            </a:r>
            <a:endParaRPr lang="en-NZ" baseline="0" dirty="0"/>
          </a:p>
        </p:txBody>
      </p:sp>
      <p:sp>
        <p:nvSpPr>
          <p:cNvPr id="4" name="Slide Number Placeholder 3"/>
          <p:cNvSpPr>
            <a:spLocks noGrp="1"/>
          </p:cNvSpPr>
          <p:nvPr>
            <p:ph type="sldNum" sz="quarter" idx="10"/>
          </p:nvPr>
        </p:nvSpPr>
        <p:spPr/>
        <p:txBody>
          <a:bodyPr/>
          <a:lstStyle/>
          <a:p>
            <a:fld id="{E99051BF-1C92-4D25-9A35-C43406BA60E6}" type="slidenum">
              <a:rPr lang="en-NZ" smtClean="0"/>
              <a:t>30</a:t>
            </a:fld>
            <a:endParaRPr lang="en-NZ"/>
          </a:p>
        </p:txBody>
      </p:sp>
    </p:spTree>
    <p:extLst>
      <p:ext uri="{BB962C8B-B14F-4D97-AF65-F5344CB8AC3E}">
        <p14:creationId xmlns:p14="http://schemas.microsoft.com/office/powerpoint/2010/main" val="687773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Reproductive</a:t>
            </a:r>
            <a:r>
              <a:rPr lang="en-NZ" baseline="0" dirty="0" smtClean="0"/>
              <a:t> </a:t>
            </a:r>
            <a:r>
              <a:rPr lang="en-NZ" baseline="0" dirty="0"/>
              <a:t>performance – </a:t>
            </a:r>
            <a:r>
              <a:rPr lang="en-NZ" baseline="0" dirty="0" smtClean="0"/>
              <a:t>info</a:t>
            </a:r>
          </a:p>
          <a:p>
            <a:r>
              <a:rPr lang="en-NZ" baseline="0" dirty="0" err="1" smtClean="0"/>
              <a:t>Waiora</a:t>
            </a:r>
            <a:r>
              <a:rPr lang="en-NZ" baseline="0" dirty="0" smtClean="0"/>
              <a:t> cows mated 624</a:t>
            </a:r>
          </a:p>
          <a:p>
            <a:r>
              <a:rPr lang="en-NZ" baseline="0" dirty="0" err="1" smtClean="0"/>
              <a:t>Whakapono</a:t>
            </a:r>
            <a:r>
              <a:rPr lang="en-NZ" baseline="0" dirty="0" smtClean="0"/>
              <a:t> 481 cows mated</a:t>
            </a:r>
          </a:p>
          <a:p>
            <a:r>
              <a:rPr lang="en-NZ" baseline="0" dirty="0" smtClean="0"/>
              <a:t>Doesn’t include CO’s</a:t>
            </a:r>
            <a:endParaRPr lang="en-NZ" baseline="0" dirty="0"/>
          </a:p>
        </p:txBody>
      </p:sp>
      <p:sp>
        <p:nvSpPr>
          <p:cNvPr id="4" name="Slide Number Placeholder 3"/>
          <p:cNvSpPr>
            <a:spLocks noGrp="1"/>
          </p:cNvSpPr>
          <p:nvPr>
            <p:ph type="sldNum" sz="quarter" idx="10"/>
          </p:nvPr>
        </p:nvSpPr>
        <p:spPr/>
        <p:txBody>
          <a:bodyPr/>
          <a:lstStyle/>
          <a:p>
            <a:fld id="{E99051BF-1C92-4D25-9A35-C43406BA60E6}" type="slidenum">
              <a:rPr lang="en-NZ" smtClean="0"/>
              <a:t>31</a:t>
            </a:fld>
            <a:endParaRPr lang="en-NZ"/>
          </a:p>
        </p:txBody>
      </p:sp>
    </p:spTree>
    <p:extLst>
      <p:ext uri="{BB962C8B-B14F-4D97-AF65-F5344CB8AC3E}">
        <p14:creationId xmlns:p14="http://schemas.microsoft.com/office/powerpoint/2010/main" val="30454832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Old </a:t>
            </a:r>
            <a:r>
              <a:rPr lang="en-NZ" baseline="0" dirty="0"/>
              <a:t>cows above 8 </a:t>
            </a:r>
            <a:r>
              <a:rPr lang="en-NZ" baseline="0" dirty="0" err="1"/>
              <a:t>yrs</a:t>
            </a:r>
            <a:r>
              <a:rPr lang="en-NZ" baseline="0" dirty="0"/>
              <a:t> old</a:t>
            </a:r>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32</a:t>
            </a:fld>
            <a:endParaRPr lang="en-NZ"/>
          </a:p>
        </p:txBody>
      </p:sp>
    </p:spTree>
    <p:extLst>
      <p:ext uri="{BB962C8B-B14F-4D97-AF65-F5344CB8AC3E}">
        <p14:creationId xmlns:p14="http://schemas.microsoft.com/office/powerpoint/2010/main" val="10924635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Milk solids per cow does</a:t>
            </a:r>
            <a:r>
              <a:rPr lang="en-NZ" baseline="0" dirty="0" smtClean="0"/>
              <a:t> not include calf milk</a:t>
            </a:r>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33</a:t>
            </a:fld>
            <a:endParaRPr lang="en-NZ"/>
          </a:p>
        </p:txBody>
      </p:sp>
    </p:spTree>
    <p:extLst>
      <p:ext uri="{BB962C8B-B14F-4D97-AF65-F5344CB8AC3E}">
        <p14:creationId xmlns:p14="http://schemas.microsoft.com/office/powerpoint/2010/main" val="4285696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08869CB2-0FFA-4A2C-8B59-DDAAD6FE9B72}" type="slidenum">
              <a:rPr lang="en-NZ" altLang="en-US" smtClean="0"/>
              <a:pPr>
                <a:spcBef>
                  <a:spcPct val="0"/>
                </a:spcBef>
              </a:pPr>
              <a:t>34</a:t>
            </a:fld>
            <a:endParaRPr lang="en-NZ" alt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33880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5F976D82-40C1-4026-A830-A44094271468}" type="slidenum">
              <a:rPr lang="en-NZ" altLang="en-US" smtClean="0"/>
              <a:pPr>
                <a:spcBef>
                  <a:spcPct val="0"/>
                </a:spcBef>
              </a:pPr>
              <a:t>35</a:t>
            </a:fld>
            <a:endParaRPr lang="en-NZ" altLang="en-US" smtClean="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NZ" altLang="en-US" smtClean="0">
                <a:latin typeface="Arial" panose="020B0604020202020204" pitchFamily="34" charset="0"/>
                <a:ea typeface="ＭＳ Ｐゴシック" panose="020B0600070205080204" pitchFamily="34" charset="-128"/>
              </a:rPr>
              <a:t>The questions that we might ask in this project are driven by SOM</a:t>
            </a:r>
          </a:p>
          <a:p>
            <a:pPr eaLnBrk="1" hangingPunct="1"/>
            <a:r>
              <a:rPr lang="en-NZ" altLang="en-US" smtClean="0">
                <a:latin typeface="Arial" panose="020B0604020202020204" pitchFamily="34" charset="0"/>
                <a:ea typeface="ＭＳ Ｐゴシック" panose="020B0600070205080204" pitchFamily="34" charset="-128"/>
              </a:rPr>
              <a:t>Impt to understand about SOM</a:t>
            </a:r>
          </a:p>
          <a:p>
            <a:pPr eaLnBrk="1" hangingPunct="1"/>
            <a:r>
              <a:rPr lang="en-NZ" altLang="en-US" smtClean="0">
                <a:latin typeface="Arial" panose="020B0604020202020204" pitchFamily="34" charset="0"/>
                <a:ea typeface="ＭＳ Ｐゴシック" panose="020B0600070205080204" pitchFamily="34" charset="-128"/>
              </a:rPr>
              <a:t>SOM important in both systems</a:t>
            </a:r>
          </a:p>
          <a:p>
            <a:pPr eaLnBrk="1" hangingPunct="1"/>
            <a:r>
              <a:rPr lang="en-NZ" altLang="en-US" smtClean="0">
                <a:latin typeface="Arial" panose="020B0604020202020204" pitchFamily="34" charset="0"/>
                <a:ea typeface="ＭＳ Ｐゴシック" panose="020B0600070205080204" pitchFamily="34" charset="-128"/>
              </a:rPr>
              <a:t>Let’s look at how SOM is impacted in the soil</a:t>
            </a:r>
          </a:p>
        </p:txBody>
      </p:sp>
    </p:spTree>
    <p:extLst>
      <p:ext uri="{BB962C8B-B14F-4D97-AF65-F5344CB8AC3E}">
        <p14:creationId xmlns:p14="http://schemas.microsoft.com/office/powerpoint/2010/main" val="18542399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NZ" altLang="en-US" smtClean="0">
                <a:latin typeface="Arial" panose="020B0604020202020204" pitchFamily="34" charset="0"/>
                <a:ea typeface="ＭＳ Ｐゴシック" panose="020B0600070205080204" pitchFamily="34" charset="-128"/>
              </a:rPr>
              <a:t>Organic matter is a source of nutrients for microbial and biological processes</a:t>
            </a:r>
          </a:p>
          <a:p>
            <a:r>
              <a:rPr lang="en-NZ" altLang="en-US" smtClean="0">
                <a:latin typeface="Arial" panose="020B0604020202020204" pitchFamily="34" charset="0"/>
                <a:ea typeface="ＭＳ Ｐゴシック" panose="020B0600070205080204" pitchFamily="34" charset="-128"/>
              </a:rPr>
              <a:t>i.e. SOM is a reservoir of nutrients </a:t>
            </a:r>
          </a:p>
          <a:p>
            <a:r>
              <a:rPr lang="en-NZ" altLang="en-US" smtClean="0">
                <a:latin typeface="Arial" panose="020B0604020202020204" pitchFamily="34" charset="0"/>
                <a:ea typeface="ＭＳ Ｐゴシック" panose="020B0600070205080204" pitchFamily="34" charset="-128"/>
              </a:rPr>
              <a:t>but it’s the microbial activity that releases these nutrients and compounds. </a:t>
            </a:r>
          </a:p>
          <a:p>
            <a:r>
              <a:rPr lang="en-NZ" altLang="en-US" smtClean="0">
                <a:latin typeface="Arial" panose="020B0604020202020204" pitchFamily="34" charset="0"/>
                <a:ea typeface="ＭＳ Ｐゴシック" panose="020B0600070205080204" pitchFamily="34" charset="-128"/>
              </a:rPr>
              <a:t>Basically SOM is energy for biological processes.</a:t>
            </a:r>
          </a:p>
          <a:p>
            <a:r>
              <a:rPr lang="en-NZ" altLang="en-US" smtClean="0">
                <a:latin typeface="Arial" panose="020B0604020202020204" pitchFamily="34" charset="0"/>
                <a:ea typeface="ＭＳ Ｐゴシック" panose="020B0600070205080204" pitchFamily="34" charset="-128"/>
              </a:rPr>
              <a:t>The by product of biological processes contributes to chemical and physical properties of soil</a:t>
            </a:r>
          </a:p>
          <a:p>
            <a:r>
              <a:rPr lang="en-NZ" altLang="en-US" smtClean="0">
                <a:latin typeface="Arial" panose="020B0604020202020204" pitchFamily="34" charset="0"/>
                <a:ea typeface="ＭＳ Ｐゴシック" panose="020B0600070205080204" pitchFamily="34" charset="-128"/>
              </a:rPr>
              <a:t>So we’re looking at the extent that differences in land management (nutrient management) affect soil physical, chemical and biological functions</a:t>
            </a:r>
          </a:p>
        </p:txBody>
      </p:sp>
      <p:sp>
        <p:nvSpPr>
          <p:cNvPr id="9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3032F865-D687-40BF-B138-1233E0590ABE}" type="slidenum">
              <a:rPr lang="en-NZ" altLang="en-US" sz="1200" smtClean="0"/>
              <a:pPr/>
              <a:t>36</a:t>
            </a:fld>
            <a:endParaRPr lang="en-NZ" altLang="en-US" sz="1200" smtClean="0"/>
          </a:p>
        </p:txBody>
      </p:sp>
    </p:spTree>
    <p:extLst>
      <p:ext uri="{BB962C8B-B14F-4D97-AF65-F5344CB8AC3E}">
        <p14:creationId xmlns:p14="http://schemas.microsoft.com/office/powerpoint/2010/main" val="42543297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4BF1AA59-FC8B-497B-92B2-8575D80696F7}" type="slidenum">
              <a:rPr lang="en-NZ" altLang="en-US" smtClean="0"/>
              <a:pPr>
                <a:spcBef>
                  <a:spcPct val="0"/>
                </a:spcBef>
              </a:pPr>
              <a:t>37</a:t>
            </a:fld>
            <a:endParaRPr lang="en-NZ" altLang="en-US" smtClean="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NZ" altLang="en-US" smtClean="0">
                <a:latin typeface="Arial" panose="020B0604020202020204" pitchFamily="34" charset="0"/>
                <a:ea typeface="ＭＳ Ｐゴシック" panose="020B0600070205080204" pitchFamily="34" charset="-128"/>
              </a:rPr>
              <a:t>SOM relationship in soil is complex</a:t>
            </a:r>
          </a:p>
        </p:txBody>
      </p:sp>
    </p:spTree>
    <p:extLst>
      <p:ext uri="{BB962C8B-B14F-4D97-AF65-F5344CB8AC3E}">
        <p14:creationId xmlns:p14="http://schemas.microsoft.com/office/powerpoint/2010/main" val="2878979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246972CC-481C-4807-9738-FBFF60B5042B}" type="slidenum">
              <a:rPr lang="en-NZ" altLang="en-US" smtClean="0"/>
              <a:pPr>
                <a:spcBef>
                  <a:spcPct val="0"/>
                </a:spcBef>
              </a:pPr>
              <a:t>38</a:t>
            </a:fld>
            <a:endParaRPr lang="en-NZ" altLang="en-US" smtClean="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NZ" altLang="en-US" smtClean="0">
                <a:latin typeface="Arial" panose="020B0604020202020204" pitchFamily="34" charset="0"/>
                <a:ea typeface="ＭＳ Ｐゴシック" panose="020B0600070205080204" pitchFamily="34" charset="-128"/>
              </a:rPr>
              <a:t>Initially same rates of N on each system</a:t>
            </a:r>
          </a:p>
          <a:p>
            <a:pPr eaLnBrk="1" hangingPunct="1"/>
            <a:r>
              <a:rPr lang="en-NZ" altLang="en-US" smtClean="0">
                <a:latin typeface="Arial" panose="020B0604020202020204" pitchFamily="34" charset="0"/>
                <a:ea typeface="ＭＳ Ｐゴシック" panose="020B0600070205080204" pitchFamily="34" charset="-128"/>
              </a:rPr>
              <a:t>But different formulations (urea north vs AS south)</a:t>
            </a:r>
          </a:p>
        </p:txBody>
      </p:sp>
    </p:spTree>
    <p:extLst>
      <p:ext uri="{BB962C8B-B14F-4D97-AF65-F5344CB8AC3E}">
        <p14:creationId xmlns:p14="http://schemas.microsoft.com/office/powerpoint/2010/main" val="42924664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78BEE38C-55B7-4B9C-A930-4FDE78C67860}" type="slidenum">
              <a:rPr lang="en-NZ" altLang="en-US" smtClean="0"/>
              <a:pPr>
                <a:spcBef>
                  <a:spcPct val="0"/>
                </a:spcBef>
              </a:pPr>
              <a:t>39</a:t>
            </a:fld>
            <a:endParaRPr lang="en-NZ" altLang="en-US"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NZ" altLang="en-US" b="1"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477047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4</a:t>
            </a:fld>
            <a:endParaRPr lang="en-NZ"/>
          </a:p>
        </p:txBody>
      </p:sp>
    </p:spTree>
    <p:extLst>
      <p:ext uri="{BB962C8B-B14F-4D97-AF65-F5344CB8AC3E}">
        <p14:creationId xmlns:p14="http://schemas.microsoft.com/office/powerpoint/2010/main" val="4285696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ED9BC74C-C450-406D-AE66-7C75BBC5DDED}" type="slidenum">
              <a:rPr lang="en-NZ" altLang="en-US" smtClean="0"/>
              <a:pPr>
                <a:spcBef>
                  <a:spcPct val="0"/>
                </a:spcBef>
              </a:pPr>
              <a:t>40</a:t>
            </a:fld>
            <a:endParaRPr lang="en-NZ" altLang="en-US"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NZ" altLang="en-US" b="1"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120439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B4F99AA1-6EDA-4254-87BE-C04EEB046DDF}" type="slidenum">
              <a:rPr lang="en-NZ" altLang="en-US" smtClean="0"/>
              <a:pPr>
                <a:spcBef>
                  <a:spcPct val="0"/>
                </a:spcBef>
              </a:pPr>
              <a:t>41</a:t>
            </a:fld>
            <a:endParaRPr lang="en-NZ" alt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NZ" altLang="en-US" b="1"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7308576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8C08AD00-0547-40B3-907D-5FED3119AEB4}" type="slidenum">
              <a:rPr lang="en-NZ" altLang="en-US" smtClean="0"/>
              <a:pPr>
                <a:spcBef>
                  <a:spcPct val="0"/>
                </a:spcBef>
              </a:pPr>
              <a:t>42</a:t>
            </a:fld>
            <a:endParaRPr lang="en-NZ" alt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NZ" altLang="en-US" b="1" smtClean="0">
              <a:latin typeface="Arial" panose="020B0604020202020204" pitchFamily="34" charset="0"/>
              <a:ea typeface="ＭＳ Ｐゴシック" panose="020B0600070205080204" pitchFamily="34" charset="-128"/>
            </a:endParaRPr>
          </a:p>
          <a:p>
            <a:pPr eaLnBrk="1" hangingPunct="1"/>
            <a:r>
              <a:rPr lang="en-NZ" altLang="en-US" smtClean="0">
                <a:latin typeface="Arial" panose="020B0604020202020204" pitchFamily="34" charset="0"/>
                <a:ea typeface="ＭＳ Ｐゴシック" panose="020B0600070205080204" pitchFamily="34" charset="-128"/>
              </a:rPr>
              <a:t>Can determine water storage </a:t>
            </a:r>
          </a:p>
          <a:p>
            <a:pPr eaLnBrk="1" hangingPunct="1"/>
            <a:r>
              <a:rPr lang="en-NZ" altLang="en-US" smtClean="0">
                <a:latin typeface="Arial" panose="020B0604020202020204" pitchFamily="34" charset="0"/>
                <a:ea typeface="ＭＳ Ｐゴシック" panose="020B0600070205080204" pitchFamily="34" charset="-128"/>
              </a:rPr>
              <a:t>but need to know wilting point to calculate plant available water storage</a:t>
            </a:r>
          </a:p>
          <a:p>
            <a:pPr eaLnBrk="1" hangingPunct="1"/>
            <a:r>
              <a:rPr lang="en-NZ" altLang="en-US" smtClean="0">
                <a:latin typeface="Arial" panose="020B0604020202020204" pitchFamily="34" charset="0"/>
                <a:ea typeface="ＭＳ Ｐゴシック" panose="020B0600070205080204" pitchFamily="34" charset="-128"/>
              </a:rPr>
              <a:t>if can increase field capacity can increase water storage etc</a:t>
            </a:r>
          </a:p>
        </p:txBody>
      </p:sp>
    </p:spTree>
    <p:extLst>
      <p:ext uri="{BB962C8B-B14F-4D97-AF65-F5344CB8AC3E}">
        <p14:creationId xmlns:p14="http://schemas.microsoft.com/office/powerpoint/2010/main" val="7427815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8FDDD876-BDF0-461D-827C-46329C5C39D0}" type="slidenum">
              <a:rPr lang="en-NZ" altLang="en-US" smtClean="0"/>
              <a:pPr>
                <a:spcBef>
                  <a:spcPct val="0"/>
                </a:spcBef>
              </a:pPr>
              <a:t>43</a:t>
            </a:fld>
            <a:endParaRPr lang="en-NZ" altLang="en-US"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NZ" altLang="en-US" smtClean="0">
              <a:latin typeface="Arial" panose="020B0604020202020204" pitchFamily="34" charset="0"/>
              <a:ea typeface="ＭＳ Ｐゴシック" panose="020B0600070205080204" pitchFamily="34" charset="-128"/>
            </a:endParaRPr>
          </a:p>
          <a:p>
            <a:pPr eaLnBrk="1" hangingPunct="1"/>
            <a:r>
              <a:rPr lang="en-NZ" altLang="en-US" smtClean="0">
                <a:latin typeface="Arial" panose="020B0604020202020204" pitchFamily="34" charset="0"/>
                <a:ea typeface="ＭＳ Ｐゴシック" panose="020B0600070205080204" pitchFamily="34" charset="-128"/>
              </a:rPr>
              <a:t>We will know starting point of soil N, N inputs and  productivity </a:t>
            </a:r>
          </a:p>
          <a:p>
            <a:pPr eaLnBrk="1" hangingPunct="1"/>
            <a:r>
              <a:rPr lang="en-NZ" altLang="en-US" smtClean="0">
                <a:latin typeface="Arial" panose="020B0604020202020204" pitchFamily="34" charset="0"/>
                <a:ea typeface="ＭＳ Ｐゴシック" panose="020B0600070205080204" pitchFamily="34" charset="-128"/>
              </a:rPr>
              <a:t>So will be able to get a relative comparison of leaching potential</a:t>
            </a:r>
          </a:p>
          <a:p>
            <a:pPr eaLnBrk="1" hangingPunct="1"/>
            <a:r>
              <a:rPr lang="en-NZ" altLang="en-US" smtClean="0">
                <a:latin typeface="Arial" panose="020B0604020202020204" pitchFamily="34" charset="0"/>
                <a:ea typeface="ＭＳ Ｐゴシック" panose="020B0600070205080204" pitchFamily="34" charset="-128"/>
              </a:rPr>
              <a:t>But assume same  rates of gaseous N losses and that we can get all inputs of N accurately from the biological products. </a:t>
            </a:r>
          </a:p>
          <a:p>
            <a:pPr eaLnBrk="1" hangingPunct="1"/>
            <a:endParaRPr lang="en-NZ" altLang="en-US" b="1" smtClean="0">
              <a:latin typeface="Arial" panose="020B0604020202020204" pitchFamily="34" charset="0"/>
              <a:ea typeface="ＭＳ Ｐゴシック" panose="020B0600070205080204" pitchFamily="34" charset="-128"/>
            </a:endParaRPr>
          </a:p>
          <a:p>
            <a:pPr eaLnBrk="1" hangingPunct="1"/>
            <a:r>
              <a:rPr lang="en-NZ" altLang="en-US" smtClean="0">
                <a:latin typeface="Arial" panose="020B0604020202020204" pitchFamily="34" charset="0"/>
                <a:ea typeface="ＭＳ Ｐゴシック" panose="020B0600070205080204" pitchFamily="34" charset="-128"/>
              </a:rPr>
              <a:t>AMN (anaerobically mineralisable N) is an estimate of the amount of plant available N likely to be released to the crop during the current season (incubation, corrected for ammonium in the non incubated soil). </a:t>
            </a:r>
          </a:p>
          <a:p>
            <a:pPr eaLnBrk="1" hangingPunct="1"/>
            <a:r>
              <a:rPr lang="en-NZ" altLang="en-US" smtClean="0">
                <a:latin typeface="Arial" panose="020B0604020202020204" pitchFamily="34" charset="0"/>
                <a:ea typeface="ＭＳ Ｐゴシック" panose="020B0600070205080204" pitchFamily="34" charset="-128"/>
              </a:rPr>
              <a:t>PMN is similar but is a longer incubation and represents what will be released over the season under optimal growing conditions.</a:t>
            </a:r>
          </a:p>
          <a:p>
            <a:pPr eaLnBrk="1" hangingPunct="1"/>
            <a:r>
              <a:rPr lang="en-NZ" altLang="en-US" smtClean="0">
                <a:latin typeface="Arial" panose="020B0604020202020204" pitchFamily="34" charset="0"/>
                <a:ea typeface="ＭＳ Ｐゴシック" panose="020B0600070205080204" pitchFamily="34" charset="-128"/>
              </a:rPr>
              <a:t>Is not same as mineral N ie N available to the plant now</a:t>
            </a:r>
          </a:p>
          <a:p>
            <a:pPr eaLnBrk="1" hangingPunct="1"/>
            <a:endParaRPr lang="en-NZ" altLang="en-US" b="1"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890658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27B09C5F-28EA-43A0-A198-63B724C9370C}" type="slidenum">
              <a:rPr lang="en-NZ" altLang="en-US" smtClean="0"/>
              <a:pPr>
                <a:spcBef>
                  <a:spcPct val="0"/>
                </a:spcBef>
              </a:pPr>
              <a:t>44</a:t>
            </a:fld>
            <a:endParaRPr lang="en-NZ" altLang="en-US" smtClean="0"/>
          </a:p>
        </p:txBody>
      </p:sp>
      <p:sp>
        <p:nvSpPr>
          <p:cNvPr id="2560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NZ" altLang="en-US" dirty="0" smtClean="0">
                <a:latin typeface="+mn-lt"/>
                <a:ea typeface="ＭＳ Ｐゴシック" panose="020B0600070205080204" pitchFamily="34" charset="-128"/>
              </a:rPr>
              <a:t>Individual paddock data presented</a:t>
            </a:r>
          </a:p>
          <a:p>
            <a:pPr eaLnBrk="1" hangingPunct="1">
              <a:defRPr/>
            </a:pPr>
            <a:r>
              <a:rPr lang="en-NZ" altLang="en-US" dirty="0" smtClean="0">
                <a:latin typeface="+mn-lt"/>
                <a:ea typeface="ＭＳ Ｐゴシック" panose="020B0600070205080204" pitchFamily="34" charset="-128"/>
              </a:rPr>
              <a:t>Management changes already going &gt;1y</a:t>
            </a:r>
          </a:p>
          <a:p>
            <a:pPr eaLnBrk="1" hangingPunct="1">
              <a:defRPr/>
            </a:pPr>
            <a:r>
              <a:rPr lang="en-NZ" altLang="en-US" dirty="0" smtClean="0">
                <a:latin typeface="+mn-lt"/>
                <a:ea typeface="ＭＳ Ｐゴシック" panose="020B0600070205080204" pitchFamily="34" charset="-128"/>
              </a:rPr>
              <a:t>Some diffs at start of PFR monitoring</a:t>
            </a:r>
            <a:endParaRPr lang="en-US" altLang="en-US" dirty="0" smtClean="0">
              <a:latin typeface="+mn-lt"/>
              <a:ea typeface="ＭＳ Ｐゴシック" panose="020B0600070205080204" pitchFamily="34" charset="-128"/>
            </a:endParaRPr>
          </a:p>
          <a:p>
            <a:pPr eaLnBrk="1" hangingPunct="1">
              <a:defRPr/>
            </a:pPr>
            <a:endParaRPr lang="en-NZ" altLang="en-US" b="1"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4654461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NZ" altLang="en-US" smtClean="0">
                <a:latin typeface="Arial" panose="020B0604020202020204" pitchFamily="34" charset="0"/>
                <a:ea typeface="ＭＳ Ｐゴシック" panose="020B0600070205080204" pitchFamily="34" charset="-128"/>
              </a:rPr>
              <a:t>Average values presented</a:t>
            </a:r>
          </a:p>
          <a:p>
            <a:r>
              <a:rPr lang="en-NZ" altLang="en-US" smtClean="0">
                <a:latin typeface="Arial" panose="020B0604020202020204" pitchFamily="34" charset="0"/>
                <a:ea typeface="ＭＳ Ｐゴシック" panose="020B0600070205080204" pitchFamily="34" charset="-128"/>
              </a:rPr>
              <a:t>Stats in 2016 report (t tests)</a:t>
            </a:r>
          </a:p>
          <a:p>
            <a:r>
              <a:rPr lang="en-NZ" altLang="en-US" smtClean="0">
                <a:latin typeface="Arial" panose="020B0604020202020204" pitchFamily="34" charset="0"/>
                <a:ea typeface="ＭＳ Ｐゴシック" panose="020B0600070205080204" pitchFamily="34" charset="-128"/>
              </a:rPr>
              <a:t>AMN values 2016 high after dry winter. Take into account for fertiliser N management</a:t>
            </a:r>
          </a:p>
          <a:p>
            <a:r>
              <a:rPr lang="en-NZ" altLang="en-US" smtClean="0">
                <a:latin typeface="Arial" panose="020B0604020202020204" pitchFamily="34" charset="0"/>
                <a:ea typeface="ＭＳ Ｐゴシック" panose="020B0600070205080204" pitchFamily="34" charset="-128"/>
              </a:rPr>
              <a:t>Convert ug/g to kg/ha. BD -&gt;t soil/ha @1.2 g/ml 100 ug/g= 180 kg N/ha to 15 cm</a:t>
            </a:r>
          </a:p>
          <a:p>
            <a:r>
              <a:rPr lang="en-NZ" altLang="en-US" smtClean="0">
                <a:latin typeface="Arial" panose="020B0604020202020204" pitchFamily="34" charset="0"/>
                <a:ea typeface="ＭＳ Ｐゴシック" panose="020B0600070205080204" pitchFamily="34" charset="-128"/>
              </a:rPr>
              <a:t>S differences</a:t>
            </a:r>
          </a:p>
          <a:p>
            <a:r>
              <a:rPr lang="en-NZ" altLang="en-US" smtClean="0">
                <a:latin typeface="Arial" panose="020B0604020202020204" pitchFamily="34" charset="0"/>
                <a:ea typeface="ＭＳ Ｐゴシック" panose="020B0600070205080204" pitchFamily="34" charset="-128"/>
              </a:rPr>
              <a:t>Mg differences</a:t>
            </a: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FEEA9910-719A-4221-BAF6-1AF157929E1D}" type="slidenum">
              <a:rPr lang="en-NZ" altLang="en-US" sz="1200" smtClean="0"/>
              <a:pPr/>
              <a:t>45</a:t>
            </a:fld>
            <a:endParaRPr lang="en-NZ" altLang="en-US" sz="1200" smtClean="0"/>
          </a:p>
        </p:txBody>
      </p:sp>
    </p:spTree>
    <p:extLst>
      <p:ext uri="{BB962C8B-B14F-4D97-AF65-F5344CB8AC3E}">
        <p14:creationId xmlns:p14="http://schemas.microsoft.com/office/powerpoint/2010/main" val="19513926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796C1ABD-8EFD-4C2E-8640-FAE3A4257A5C}" type="slidenum">
              <a:rPr lang="en-NZ" altLang="en-US" smtClean="0"/>
              <a:pPr>
                <a:spcBef>
                  <a:spcPct val="0"/>
                </a:spcBef>
              </a:pPr>
              <a:t>46</a:t>
            </a:fld>
            <a:endParaRPr lang="en-NZ" alt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NZ" altLang="en-US" b="1"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7394613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2DE97126-A1C4-4378-96E5-246C13626743}" type="slidenum">
              <a:rPr lang="en-NZ" altLang="en-US" smtClean="0"/>
              <a:pPr>
                <a:spcBef>
                  <a:spcPct val="0"/>
                </a:spcBef>
              </a:pPr>
              <a:t>47</a:t>
            </a:fld>
            <a:endParaRPr lang="en-NZ" alt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b="1"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6039089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D41270A7-4C82-4275-AFA6-9CBFDC86909F}" type="slidenum">
              <a:rPr lang="en-NZ" altLang="en-US" smtClean="0"/>
              <a:pPr>
                <a:spcBef>
                  <a:spcPct val="0"/>
                </a:spcBef>
              </a:pPr>
              <a:t>48</a:t>
            </a:fld>
            <a:endParaRPr lang="en-NZ" alt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NZ" altLang="en-US" smtClean="0">
                <a:latin typeface="Arial" panose="020B0604020202020204" pitchFamily="34" charset="0"/>
                <a:ea typeface="ＭＳ Ｐゴシック" panose="020B0600070205080204" pitchFamily="34" charset="-128"/>
              </a:rPr>
              <a:t>PR measurements: Good to very good for PP. &gt;2.5 is concerning and can affect production</a:t>
            </a:r>
          </a:p>
          <a:p>
            <a:pPr eaLnBrk="1" hangingPunct="1"/>
            <a:r>
              <a:rPr lang="en-NZ" altLang="en-US" smtClean="0">
                <a:latin typeface="Arial" panose="020B0604020202020204" pitchFamily="34" charset="0"/>
                <a:ea typeface="ＭＳ Ｐゴシック" panose="020B0600070205080204" pitchFamily="34" charset="-128"/>
              </a:rPr>
              <a:t>10-20cm note lower PR on Bio. </a:t>
            </a:r>
          </a:p>
          <a:p>
            <a:pPr eaLnBrk="1" hangingPunct="1"/>
            <a:r>
              <a:rPr lang="en-NZ" altLang="en-US" smtClean="0">
                <a:latin typeface="Arial" panose="020B0604020202020204" pitchFamily="34" charset="0"/>
                <a:ea typeface="ＭＳ Ｐゴシック" panose="020B0600070205080204" pitchFamily="34" charset="-128"/>
              </a:rPr>
              <a:t>Why? Deeper roots. Or fertiliser practice can affect. Stimulate microbes -&gt; exudates, mucilaginous polysaccharides -&gt;changes in soil phys characteristics</a:t>
            </a:r>
          </a:p>
          <a:p>
            <a:pPr eaLnBrk="1" hangingPunct="1"/>
            <a:r>
              <a:rPr lang="en-NZ" altLang="en-US" smtClean="0">
                <a:latin typeface="Arial" panose="020B0604020202020204" pitchFamily="34" charset="0"/>
                <a:ea typeface="ＭＳ Ｐゴシック" panose="020B0600070205080204" pitchFamily="34" charset="-128"/>
              </a:rPr>
              <a:t>Liming (Ca) can help soil structure</a:t>
            </a:r>
          </a:p>
          <a:p>
            <a:pPr eaLnBrk="1" hangingPunct="1"/>
            <a:r>
              <a:rPr lang="en-NZ" altLang="en-US" smtClean="0">
                <a:latin typeface="Arial" panose="020B0604020202020204" pitchFamily="34" charset="0"/>
                <a:ea typeface="ＭＳ Ｐゴシック" panose="020B0600070205080204" pitchFamily="34" charset="-128"/>
              </a:rPr>
              <a:t>DUL= FC. Ability of the soil to hold water</a:t>
            </a:r>
          </a:p>
          <a:p>
            <a:pPr eaLnBrk="1" hangingPunct="1"/>
            <a:r>
              <a:rPr lang="en-NZ" altLang="en-US" smtClean="0">
                <a:latin typeface="Arial" panose="020B0604020202020204" pitchFamily="34" charset="0"/>
                <a:ea typeface="ＭＳ Ｐゴシック" panose="020B0600070205080204" pitchFamily="34" charset="-128"/>
              </a:rPr>
              <a:t>Macro porosity: pore space &gt;75um by volume. Link to water holding capacity and moisture release</a:t>
            </a:r>
          </a:p>
          <a:p>
            <a:pPr eaLnBrk="1" hangingPunct="1"/>
            <a:r>
              <a:rPr lang="en-NZ" altLang="en-US" smtClean="0">
                <a:latin typeface="Arial" panose="020B0604020202020204" pitchFamily="34" charset="0"/>
                <a:ea typeface="ＭＳ Ｐゴシック" panose="020B0600070205080204" pitchFamily="34" charset="-128"/>
              </a:rPr>
              <a:t>Can see higher values but not of concern. In desired range for PP. Dairy survey Lismore soils range 3-60% average 28%</a:t>
            </a:r>
          </a:p>
          <a:p>
            <a:pPr eaLnBrk="1" hangingPunct="1"/>
            <a:r>
              <a:rPr lang="en-NZ" altLang="en-US" smtClean="0">
                <a:latin typeface="Arial" panose="020B0604020202020204" pitchFamily="34" charset="0"/>
                <a:ea typeface="ＭＳ Ｐゴシック" panose="020B0600070205080204" pitchFamily="34" charset="-128"/>
              </a:rPr>
              <a:t>Trend to increase over time in both systems with higher values in Biol</a:t>
            </a:r>
          </a:p>
          <a:p>
            <a:pPr eaLnBrk="1" hangingPunct="1"/>
            <a:r>
              <a:rPr lang="en-NZ" altLang="en-US" smtClean="0">
                <a:latin typeface="Arial" panose="020B0604020202020204" pitchFamily="34" charset="0"/>
                <a:ea typeface="ＭＳ Ｐゴシック" panose="020B0600070205080204" pitchFamily="34" charset="-128"/>
              </a:rPr>
              <a:t>Earthworms have an effect on macro porosity. Maybe microbes causing changes too</a:t>
            </a:r>
          </a:p>
          <a:p>
            <a:pPr eaLnBrk="1" hangingPunct="1"/>
            <a:r>
              <a:rPr lang="en-NZ" altLang="en-US" smtClean="0">
                <a:latin typeface="Arial" panose="020B0604020202020204" pitchFamily="34" charset="0"/>
                <a:ea typeface="ＭＳ Ｐゴシック" panose="020B0600070205080204" pitchFamily="34" charset="-128"/>
              </a:rPr>
              <a:t>Agg Stab: 2 variates shown strongly linked. Nothing of concern, typical of dairy farm PP</a:t>
            </a:r>
          </a:p>
          <a:p>
            <a:pPr eaLnBrk="1" hangingPunct="1"/>
            <a:r>
              <a:rPr lang="en-NZ" altLang="en-US" smtClean="0">
                <a:latin typeface="Arial" panose="020B0604020202020204" pitchFamily="34" charset="0"/>
                <a:ea typeface="ＭＳ Ｐゴシック" panose="020B0600070205080204" pitchFamily="34" charset="-128"/>
              </a:rPr>
              <a:t>MWD &lt;1.5 mm is concerning. Can see 2.8 in PP ungrazed under fencelines with 90% &gt;1mm</a:t>
            </a:r>
          </a:p>
          <a:p>
            <a:pPr eaLnBrk="1" hangingPunct="1"/>
            <a:endParaRPr lang="en-NZ" altLang="en-US" smtClean="0">
              <a:latin typeface="Arial" panose="020B0604020202020204" pitchFamily="34" charset="0"/>
              <a:ea typeface="ＭＳ Ｐゴシック" panose="020B0600070205080204" pitchFamily="34" charset="-128"/>
            </a:endParaRPr>
          </a:p>
          <a:p>
            <a:pPr eaLnBrk="1" hangingPunct="1"/>
            <a:endParaRPr lang="en-NZ"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0272573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1E06C9E8-E98F-4275-817C-282161764536}" type="slidenum">
              <a:rPr lang="en-NZ" altLang="en-US" smtClean="0"/>
              <a:pPr>
                <a:spcBef>
                  <a:spcPct val="0"/>
                </a:spcBef>
              </a:pPr>
              <a:t>49</a:t>
            </a:fld>
            <a:endParaRPr lang="en-NZ" alt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NZ" altLang="en-US" smtClean="0">
                <a:latin typeface="Arial" panose="020B0604020202020204" pitchFamily="34" charset="0"/>
                <a:ea typeface="ＭＳ Ｐゴシック" panose="020B0600070205080204" pitchFamily="34" charset="-128"/>
              </a:rPr>
              <a:t>&gt;250 ew/m2 considered good. Numbers could be affected by grazing rotation and timing of weather and monitoring and activity....also putting cows on after rain vs time to drain at another paddock etc.</a:t>
            </a:r>
          </a:p>
          <a:p>
            <a:r>
              <a:rPr lang="en-NZ" altLang="en-US" smtClean="0">
                <a:latin typeface="Arial" panose="020B0604020202020204" pitchFamily="34" charset="0"/>
                <a:ea typeface="ＭＳ Ｐゴシック" panose="020B0600070205080204" pitchFamily="34" charset="-128"/>
              </a:rPr>
              <a:t>+ve change to bio system</a:t>
            </a:r>
          </a:p>
          <a:p>
            <a:r>
              <a:rPr lang="en-NZ" altLang="en-US" smtClean="0">
                <a:latin typeface="Arial" panose="020B0604020202020204" pitchFamily="34" charset="0"/>
                <a:ea typeface="ＭＳ Ｐゴシック" panose="020B0600070205080204" pitchFamily="34" charset="-128"/>
              </a:rPr>
              <a:t>Grass grub numbers concerning on south farm. Noted some GG patches when clipping autumn dissections</a:t>
            </a:r>
          </a:p>
          <a:p>
            <a:r>
              <a:rPr lang="en-NZ" altLang="en-US" smtClean="0">
                <a:latin typeface="Arial" panose="020B0604020202020204" pitchFamily="34" charset="0"/>
                <a:ea typeface="ＭＳ Ｐゴシック" panose="020B0600070205080204" pitchFamily="34" charset="-128"/>
              </a:rPr>
              <a:t>Higher under bio</a:t>
            </a:r>
          </a:p>
          <a:p>
            <a:r>
              <a:rPr lang="en-NZ" altLang="en-US" smtClean="0">
                <a:latin typeface="Arial" panose="020B0604020202020204" pitchFamily="34" charset="0"/>
                <a:ea typeface="ＭＳ Ｐゴシック" panose="020B0600070205080204" pitchFamily="34" charset="-128"/>
              </a:rPr>
              <a:t>Clover root weevil differences probably seasonal. </a:t>
            </a:r>
          </a:p>
          <a:p>
            <a:r>
              <a:rPr lang="en-NZ" altLang="en-US" smtClean="0">
                <a:latin typeface="Arial" panose="020B0604020202020204" pitchFamily="34" charset="0"/>
                <a:ea typeface="ＭＳ Ｐゴシック" panose="020B0600070205080204" pitchFamily="34" charset="-128"/>
              </a:rPr>
              <a:t>Porina numbers on south farm concerning</a:t>
            </a:r>
          </a:p>
          <a:p>
            <a:endParaRPr lang="en-NZ" altLang="en-US" smtClean="0">
              <a:latin typeface="Arial" panose="020B0604020202020204" pitchFamily="34" charset="0"/>
              <a:ea typeface="ＭＳ Ｐゴシック" panose="020B0600070205080204" pitchFamily="34" charset="-128"/>
            </a:endParaRPr>
          </a:p>
          <a:p>
            <a:endParaRPr lang="en-NZ" altLang="en-US" smtClean="0">
              <a:latin typeface="Arial" panose="020B0604020202020204" pitchFamily="34" charset="0"/>
              <a:ea typeface="ＭＳ Ｐゴシック" panose="020B0600070205080204" pitchFamily="34" charset="-128"/>
            </a:endParaRPr>
          </a:p>
          <a:p>
            <a:pPr eaLnBrk="1" hangingPunct="1"/>
            <a:endParaRPr lang="en-NZ" altLang="en-US" b="1"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25545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5</a:t>
            </a:fld>
            <a:endParaRPr lang="en-NZ"/>
          </a:p>
        </p:txBody>
      </p:sp>
    </p:spTree>
    <p:extLst>
      <p:ext uri="{BB962C8B-B14F-4D97-AF65-F5344CB8AC3E}">
        <p14:creationId xmlns:p14="http://schemas.microsoft.com/office/powerpoint/2010/main" val="19566837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A40B0B4E-F85A-48BE-BCFD-DE9D93ABBB6D}" type="slidenum">
              <a:rPr lang="en-NZ" altLang="en-US" smtClean="0"/>
              <a:pPr>
                <a:spcBef>
                  <a:spcPct val="0"/>
                </a:spcBef>
              </a:pPr>
              <a:t>50</a:t>
            </a:fld>
            <a:endParaRPr lang="en-NZ" alt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NZ" altLang="en-US" b="1"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606918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E761B382-D227-47A0-BDF8-64638FE7957F}" type="slidenum">
              <a:rPr lang="en-NZ" altLang="en-US" smtClean="0"/>
              <a:pPr>
                <a:spcBef>
                  <a:spcPct val="0"/>
                </a:spcBef>
              </a:pPr>
              <a:t>51</a:t>
            </a:fld>
            <a:endParaRPr lang="en-NZ" alt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NZ" altLang="en-US" b="1" smtClean="0">
                <a:latin typeface="Arial" panose="020B0604020202020204" pitchFamily="34" charset="0"/>
                <a:ea typeface="ＭＳ Ｐゴシック" panose="020B0600070205080204" pitchFamily="34" charset="-128"/>
              </a:rPr>
              <a:t>Previously shown the data points that make up this average plot fro grass and clover</a:t>
            </a:r>
          </a:p>
          <a:p>
            <a:pPr eaLnBrk="1" hangingPunct="1"/>
            <a:r>
              <a:rPr lang="en-NZ" altLang="en-US" b="1" smtClean="0">
                <a:latin typeface="Arial" panose="020B0604020202020204" pitchFamily="34" charset="0"/>
                <a:ea typeface="ＭＳ Ｐゴシック" panose="020B0600070205080204" pitchFamily="34" charset="-128"/>
              </a:rPr>
              <a:t>Difficult to see trends over time</a:t>
            </a:r>
          </a:p>
          <a:p>
            <a:pPr eaLnBrk="1" hangingPunct="1"/>
            <a:r>
              <a:rPr lang="en-NZ" altLang="en-US" b="1" smtClean="0">
                <a:latin typeface="Arial" panose="020B0604020202020204" pitchFamily="34" charset="0"/>
                <a:ea typeface="ＭＳ Ｐゴシック" panose="020B0600070205080204" pitchFamily="34" charset="-128"/>
              </a:rPr>
              <a:t>So simplified with line graph</a:t>
            </a:r>
          </a:p>
          <a:p>
            <a:pPr eaLnBrk="1" hangingPunct="1"/>
            <a:r>
              <a:rPr lang="en-NZ" altLang="en-US" b="1" smtClean="0">
                <a:latin typeface="Arial" panose="020B0604020202020204" pitchFamily="34" charset="0"/>
                <a:ea typeface="ＭＳ Ｐゴシック" panose="020B0600070205080204" pitchFamily="34" charset="-128"/>
              </a:rPr>
              <a:t>Consistently showing separation btwn the 2 management systems</a:t>
            </a:r>
          </a:p>
          <a:p>
            <a:pPr eaLnBrk="1" hangingPunct="1"/>
            <a:r>
              <a:rPr lang="en-NZ" altLang="en-US" b="1" smtClean="0">
                <a:latin typeface="Arial" panose="020B0604020202020204" pitchFamily="34" charset="0"/>
                <a:ea typeface="ＭＳ Ｐゴシック" panose="020B0600070205080204" pitchFamily="34" charset="-128"/>
              </a:rPr>
              <a:t>Bio has less grass and more clover than conv</a:t>
            </a:r>
          </a:p>
          <a:p>
            <a:pPr eaLnBrk="1" hangingPunct="1"/>
            <a:r>
              <a:rPr lang="en-NZ" altLang="en-US" b="1" smtClean="0">
                <a:latin typeface="Arial" panose="020B0604020202020204" pitchFamily="34" charset="0"/>
                <a:ea typeface="ＭＳ Ｐゴシック" panose="020B0600070205080204" pitchFamily="34" charset="-128"/>
              </a:rPr>
              <a:t>Only time that sig t &lt;0.05 showed was grass% April 2016</a:t>
            </a:r>
          </a:p>
          <a:p>
            <a:pPr eaLnBrk="1" hangingPunct="1"/>
            <a:r>
              <a:rPr lang="en-NZ" altLang="en-US" b="1" smtClean="0">
                <a:latin typeface="Arial" panose="020B0604020202020204" pitchFamily="34" charset="0"/>
                <a:ea typeface="ＭＳ Ｐゴシック" panose="020B0600070205080204" pitchFamily="34" charset="-128"/>
              </a:rPr>
              <a:t>Usually lots of noise in data to make up average so little significance</a:t>
            </a:r>
          </a:p>
          <a:p>
            <a:pPr eaLnBrk="1" hangingPunct="1"/>
            <a:r>
              <a:rPr lang="en-NZ" altLang="en-US" b="1" smtClean="0">
                <a:latin typeface="Arial" panose="020B0604020202020204" pitchFamily="34" charset="0"/>
                <a:ea typeface="ＭＳ Ｐゴシック" panose="020B0600070205080204" pitchFamily="34" charset="-128"/>
              </a:rPr>
              <a:t>Dead content. </a:t>
            </a:r>
          </a:p>
          <a:p>
            <a:pPr eaLnBrk="1" hangingPunct="1"/>
            <a:r>
              <a:rPr lang="en-NZ" altLang="en-US" b="1" smtClean="0">
                <a:latin typeface="Arial" panose="020B0604020202020204" pitchFamily="34" charset="0"/>
                <a:ea typeface="ＭＳ Ｐゴシック" panose="020B0600070205080204" pitchFamily="34" charset="-128"/>
              </a:rPr>
              <a:t>Similar btwn systems</a:t>
            </a:r>
          </a:p>
          <a:p>
            <a:pPr eaLnBrk="1" hangingPunct="1"/>
            <a:r>
              <a:rPr lang="en-NZ" altLang="en-US" b="1" smtClean="0">
                <a:latin typeface="Arial" panose="020B0604020202020204" pitchFamily="34" charset="0"/>
                <a:ea typeface="ＭＳ Ｐゴシック" panose="020B0600070205080204" pitchFamily="34" charset="-128"/>
              </a:rPr>
              <a:t>Function of mgt which is very good and targeted (sometimes JC targets higher residuals)</a:t>
            </a:r>
          </a:p>
          <a:p>
            <a:pPr eaLnBrk="1" hangingPunct="1"/>
            <a:r>
              <a:rPr lang="en-NZ" altLang="en-US" b="1" smtClean="0">
                <a:latin typeface="Arial" panose="020B0604020202020204" pitchFamily="34" charset="0"/>
                <a:ea typeface="ＭＳ Ｐゴシック" panose="020B0600070205080204" pitchFamily="34" charset="-128"/>
              </a:rPr>
              <a:t>Dead usually low in spring, inc over summer, reduces in autumn</a:t>
            </a:r>
          </a:p>
          <a:p>
            <a:pPr eaLnBrk="1" hangingPunct="1"/>
            <a:r>
              <a:rPr lang="en-NZ" altLang="en-US" b="1" smtClean="0">
                <a:latin typeface="Arial" panose="020B0604020202020204" pitchFamily="34" charset="0"/>
                <a:ea typeface="ＭＳ Ｐゴシック" panose="020B0600070205080204" pitchFamily="34" charset="-128"/>
              </a:rPr>
              <a:t>2016/17 boil 9.5 conv 11.8</a:t>
            </a:r>
          </a:p>
          <a:p>
            <a:pPr eaLnBrk="1" hangingPunct="1"/>
            <a:endParaRPr lang="en-NZ" altLang="en-US" b="1" smtClean="0">
              <a:latin typeface="Arial" panose="020B0604020202020204" pitchFamily="34" charset="0"/>
              <a:ea typeface="ＭＳ Ｐゴシック" panose="020B0600070205080204" pitchFamily="34" charset="-128"/>
            </a:endParaRPr>
          </a:p>
          <a:p>
            <a:pPr eaLnBrk="1" hangingPunct="1"/>
            <a:endParaRPr lang="en-NZ" altLang="en-US" b="1" smtClean="0">
              <a:latin typeface="Arial" panose="020B0604020202020204" pitchFamily="34" charset="0"/>
              <a:ea typeface="ＭＳ Ｐゴシック" panose="020B0600070205080204" pitchFamily="34" charset="-128"/>
            </a:endParaRPr>
          </a:p>
          <a:p>
            <a:pPr eaLnBrk="1" hangingPunct="1"/>
            <a:endParaRPr lang="en-NZ" altLang="en-US" b="1"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5097764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E3D8C3F0-ADB9-4DA8-86C2-109B2BC7A5AA}" type="slidenum">
              <a:rPr lang="en-NZ" altLang="en-US" smtClean="0"/>
              <a:pPr>
                <a:spcBef>
                  <a:spcPct val="0"/>
                </a:spcBef>
              </a:pPr>
              <a:t>52</a:t>
            </a:fld>
            <a:endParaRPr lang="en-NZ" alt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b="1"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618046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08869CB2-0FFA-4A2C-8B59-DDAAD6FE9B72}" type="slidenum">
              <a:rPr lang="en-NZ" altLang="en-US" smtClean="0"/>
              <a:pPr>
                <a:spcBef>
                  <a:spcPct val="0"/>
                </a:spcBef>
              </a:pPr>
              <a:t>53</a:t>
            </a:fld>
            <a:endParaRPr lang="en-NZ" alt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441733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65</a:t>
            </a:fld>
            <a:endParaRPr lang="en-NZ"/>
          </a:p>
        </p:txBody>
      </p:sp>
    </p:spTree>
    <p:extLst>
      <p:ext uri="{BB962C8B-B14F-4D97-AF65-F5344CB8AC3E}">
        <p14:creationId xmlns:p14="http://schemas.microsoft.com/office/powerpoint/2010/main" val="16988685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NZ" altLang="en-US" smtClean="0">
              <a:latin typeface="Arial" panose="020B0604020202020204" pitchFamily="34" charset="0"/>
              <a:ea typeface="ＭＳ Ｐゴシック" panose="020B0600070205080204" pitchFamily="34" charset="-128"/>
            </a:endParaRPr>
          </a:p>
        </p:txBody>
      </p:sp>
      <p:sp>
        <p:nvSpPr>
          <p:cNvPr id="46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9AC174D-1BD0-444B-88A9-14F57F12C6F1}" type="slidenum">
              <a:rPr lang="en-NZ" altLang="en-US" sz="1200" smtClean="0"/>
              <a:pPr/>
              <a:t>68</a:t>
            </a:fld>
            <a:endParaRPr lang="en-NZ" altLang="en-US" sz="1200" smtClean="0"/>
          </a:p>
        </p:txBody>
      </p:sp>
    </p:spTree>
    <p:extLst>
      <p:ext uri="{BB962C8B-B14F-4D97-AF65-F5344CB8AC3E}">
        <p14:creationId xmlns:p14="http://schemas.microsoft.com/office/powerpoint/2010/main" val="677977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Excluding</a:t>
            </a:r>
            <a:r>
              <a:rPr lang="en-NZ" baseline="0" dirty="0" smtClean="0"/>
              <a:t> calf milk</a:t>
            </a:r>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6</a:t>
            </a:fld>
            <a:endParaRPr lang="en-NZ"/>
          </a:p>
        </p:txBody>
      </p:sp>
    </p:spTree>
    <p:extLst>
      <p:ext uri="{BB962C8B-B14F-4D97-AF65-F5344CB8AC3E}">
        <p14:creationId xmlns:p14="http://schemas.microsoft.com/office/powerpoint/2010/main" val="2770141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Don’t have irrigation for 14/15 season – should be able to get from website?</a:t>
            </a:r>
            <a:endParaRPr lang="en-NZ" baseline="0" dirty="0"/>
          </a:p>
        </p:txBody>
      </p:sp>
      <p:sp>
        <p:nvSpPr>
          <p:cNvPr id="4" name="Slide Number Placeholder 3"/>
          <p:cNvSpPr>
            <a:spLocks noGrp="1"/>
          </p:cNvSpPr>
          <p:nvPr>
            <p:ph type="sldNum" sz="quarter" idx="10"/>
          </p:nvPr>
        </p:nvSpPr>
        <p:spPr/>
        <p:txBody>
          <a:bodyPr/>
          <a:lstStyle/>
          <a:p>
            <a:fld id="{E99051BF-1C92-4D25-9A35-C43406BA60E6}" type="slidenum">
              <a:rPr lang="en-NZ" smtClean="0"/>
              <a:t>7</a:t>
            </a:fld>
            <a:endParaRPr lang="en-NZ"/>
          </a:p>
        </p:txBody>
      </p:sp>
    </p:spTree>
    <p:extLst>
      <p:ext uri="{BB962C8B-B14F-4D97-AF65-F5344CB8AC3E}">
        <p14:creationId xmlns:p14="http://schemas.microsoft.com/office/powerpoint/2010/main" val="802851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8</a:t>
            </a:fld>
            <a:endParaRPr lang="en-NZ"/>
          </a:p>
        </p:txBody>
      </p:sp>
    </p:spTree>
    <p:extLst>
      <p:ext uri="{BB962C8B-B14F-4D97-AF65-F5344CB8AC3E}">
        <p14:creationId xmlns:p14="http://schemas.microsoft.com/office/powerpoint/2010/main" val="1709970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E99051BF-1C92-4D25-9A35-C43406BA60E6}" type="slidenum">
              <a:rPr lang="en-NZ" smtClean="0"/>
              <a:t>9</a:t>
            </a:fld>
            <a:endParaRPr lang="en-NZ"/>
          </a:p>
        </p:txBody>
      </p:sp>
    </p:spTree>
    <p:extLst>
      <p:ext uri="{BB962C8B-B14F-4D97-AF65-F5344CB8AC3E}">
        <p14:creationId xmlns:p14="http://schemas.microsoft.com/office/powerpoint/2010/main" val="2027733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Z"/>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Z"/>
          </a:p>
        </p:txBody>
      </p:sp>
      <p:sp>
        <p:nvSpPr>
          <p:cNvPr id="4" name="Date Placeholder 3"/>
          <p:cNvSpPr>
            <a:spLocks noGrp="1"/>
          </p:cNvSpPr>
          <p:nvPr>
            <p:ph type="dt" sz="half" idx="10"/>
          </p:nvPr>
        </p:nvSpPr>
        <p:spPr/>
        <p:txBody>
          <a:bodyPr/>
          <a:lstStyle/>
          <a:p>
            <a:fld id="{B3DB5AF6-1056-4403-AD59-D3ED636D519D}" type="datetimeFigureOut">
              <a:rPr lang="en-NZ" smtClean="0"/>
              <a:t>27/07/2017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540951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B3DB5AF6-1056-4403-AD59-D3ED636D519D}" type="datetimeFigureOut">
              <a:rPr lang="en-NZ" smtClean="0"/>
              <a:t>27/07/2017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1653279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B3DB5AF6-1056-4403-AD59-D3ED636D519D}" type="datetimeFigureOut">
              <a:rPr lang="en-NZ" smtClean="0"/>
              <a:t>27/07/2017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795447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10"/>
          </p:nvPr>
        </p:nvSpPr>
        <p:spPr/>
        <p:txBody>
          <a:bodyPr/>
          <a:lstStyle/>
          <a:p>
            <a:fld id="{B3DB5AF6-1056-4403-AD59-D3ED636D519D}" type="datetimeFigureOut">
              <a:rPr lang="en-NZ" smtClean="0"/>
              <a:t>27/07/2017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36632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Z"/>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DB5AF6-1056-4403-AD59-D3ED636D519D}" type="datetimeFigureOut">
              <a:rPr lang="en-NZ" smtClean="0"/>
              <a:t>27/07/2017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2199689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Date Placeholder 4"/>
          <p:cNvSpPr>
            <a:spLocks noGrp="1"/>
          </p:cNvSpPr>
          <p:nvPr>
            <p:ph type="dt" sz="half" idx="10"/>
          </p:nvPr>
        </p:nvSpPr>
        <p:spPr/>
        <p:txBody>
          <a:bodyPr/>
          <a:lstStyle/>
          <a:p>
            <a:fld id="{B3DB5AF6-1056-4403-AD59-D3ED636D519D}" type="datetimeFigureOut">
              <a:rPr lang="en-NZ" smtClean="0"/>
              <a:t>27/07/2017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2877609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NZ"/>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Date Placeholder 6"/>
          <p:cNvSpPr>
            <a:spLocks noGrp="1"/>
          </p:cNvSpPr>
          <p:nvPr>
            <p:ph type="dt" sz="half" idx="10"/>
          </p:nvPr>
        </p:nvSpPr>
        <p:spPr/>
        <p:txBody>
          <a:bodyPr/>
          <a:lstStyle/>
          <a:p>
            <a:fld id="{B3DB5AF6-1056-4403-AD59-D3ED636D519D}" type="datetimeFigureOut">
              <a:rPr lang="en-NZ" smtClean="0"/>
              <a:t>27/07/2017</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1643684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Date Placeholder 2"/>
          <p:cNvSpPr>
            <a:spLocks noGrp="1"/>
          </p:cNvSpPr>
          <p:nvPr>
            <p:ph type="dt" sz="half" idx="10"/>
          </p:nvPr>
        </p:nvSpPr>
        <p:spPr/>
        <p:txBody>
          <a:bodyPr/>
          <a:lstStyle/>
          <a:p>
            <a:fld id="{B3DB5AF6-1056-4403-AD59-D3ED636D519D}" type="datetimeFigureOut">
              <a:rPr lang="en-NZ" smtClean="0"/>
              <a:t>27/07/2017</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1981983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DB5AF6-1056-4403-AD59-D3ED636D519D}" type="datetimeFigureOut">
              <a:rPr lang="en-NZ" smtClean="0"/>
              <a:t>27/07/2017</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1232833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DB5AF6-1056-4403-AD59-D3ED636D519D}" type="datetimeFigureOut">
              <a:rPr lang="en-NZ" smtClean="0"/>
              <a:t>27/07/2017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3338878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Z"/>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3DB5AF6-1056-4403-AD59-D3ED636D519D}" type="datetimeFigureOut">
              <a:rPr lang="en-NZ" smtClean="0"/>
              <a:t>27/07/2017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E375549-46D8-4A00-BE74-B4BBBC0885C9}" type="slidenum">
              <a:rPr lang="en-NZ" smtClean="0"/>
              <a:t>‹#›</a:t>
            </a:fld>
            <a:endParaRPr lang="en-NZ"/>
          </a:p>
        </p:txBody>
      </p:sp>
    </p:spTree>
    <p:extLst>
      <p:ext uri="{BB962C8B-B14F-4D97-AF65-F5344CB8AC3E}">
        <p14:creationId xmlns:p14="http://schemas.microsoft.com/office/powerpoint/2010/main" val="3888972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DB5AF6-1056-4403-AD59-D3ED636D519D}" type="datetimeFigureOut">
              <a:rPr lang="en-NZ" smtClean="0"/>
              <a:t>27/07/2017</a:t>
            </a:fld>
            <a:endParaRPr lang="en-NZ"/>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375549-46D8-4A00-BE74-B4BBBC0885C9}" type="slidenum">
              <a:rPr lang="en-NZ" smtClean="0"/>
              <a:t>‹#›</a:t>
            </a:fld>
            <a:endParaRPr lang="en-NZ"/>
          </a:p>
        </p:txBody>
      </p:sp>
    </p:spTree>
    <p:extLst>
      <p:ext uri="{BB962C8B-B14F-4D97-AF65-F5344CB8AC3E}">
        <p14:creationId xmlns:p14="http://schemas.microsoft.com/office/powerpoint/2010/main" val="5598605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oleObject" Target="../embeddings/oleObject1.bin"/><Relationship Id="rId4" Type="http://schemas.openxmlformats.org/officeDocument/2006/relationships/image" Target="../media/image12.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4.emf"/><Relationship Id="rId5" Type="http://schemas.openxmlformats.org/officeDocument/2006/relationships/oleObject" Target="../embeddings/oleObject2.bin"/><Relationship Id="rId4" Type="http://schemas.openxmlformats.org/officeDocument/2006/relationships/image" Target="../media/image12.jpeg"/></Relationships>
</file>

<file path=ppt/slides/_rels/slide4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6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83268" t="-505" r="-97166" b="505"/>
          <a:stretch/>
        </p:blipFill>
        <p:spPr>
          <a:xfrm>
            <a:off x="10000951" y="769216"/>
            <a:ext cx="10472737" cy="5400000"/>
          </a:xfrm>
          <a:prstGeom prst="rect">
            <a:avLst/>
          </a:prstGeom>
        </p:spPr>
      </p:pic>
      <p:sp>
        <p:nvSpPr>
          <p:cNvPr id="3" name="Content Placeholder 2"/>
          <p:cNvSpPr>
            <a:spLocks noGrp="1"/>
          </p:cNvSpPr>
          <p:nvPr>
            <p:ph idx="1"/>
          </p:nvPr>
        </p:nvSpPr>
        <p:spPr>
          <a:xfrm>
            <a:off x="838200" y="1825625"/>
            <a:ext cx="8409972" cy="4351338"/>
          </a:xfrm>
        </p:spPr>
        <p:txBody>
          <a:bodyPr>
            <a:normAutofit lnSpcReduction="10000"/>
          </a:bodyPr>
          <a:lstStyle/>
          <a:p>
            <a:pPr marL="0" indent="0" algn="ctr">
              <a:buNone/>
            </a:pPr>
            <a:r>
              <a:rPr lang="en-NZ" sz="4800" b="1" smtClean="0">
                <a:solidFill>
                  <a:schemeClr val="accent6">
                    <a:lumMod val="50000"/>
                  </a:schemeClr>
                </a:solidFill>
              </a:rPr>
              <a:t>May 2017 Field </a:t>
            </a:r>
            <a:r>
              <a:rPr lang="en-NZ" sz="4800" b="1" dirty="0">
                <a:solidFill>
                  <a:schemeClr val="accent6">
                    <a:lumMod val="50000"/>
                  </a:schemeClr>
                </a:solidFill>
              </a:rPr>
              <a:t>day</a:t>
            </a:r>
            <a:br>
              <a:rPr lang="en-NZ" sz="4800" b="1" dirty="0">
                <a:solidFill>
                  <a:schemeClr val="accent6">
                    <a:lumMod val="50000"/>
                  </a:schemeClr>
                </a:solidFill>
              </a:rPr>
            </a:br>
            <a:r>
              <a:rPr lang="en-NZ" sz="4800" b="1" dirty="0">
                <a:solidFill>
                  <a:schemeClr val="accent6">
                    <a:lumMod val="50000"/>
                  </a:schemeClr>
                </a:solidFill>
              </a:rPr>
              <a:t>Soil </a:t>
            </a:r>
            <a:r>
              <a:rPr lang="en-NZ" sz="4800" b="1" dirty="0" smtClean="0">
                <a:solidFill>
                  <a:schemeClr val="accent6">
                    <a:lumMod val="50000"/>
                  </a:schemeClr>
                </a:solidFill>
              </a:rPr>
              <a:t>nutrient </a:t>
            </a:r>
            <a:r>
              <a:rPr lang="en-NZ" sz="4800" b="1" dirty="0">
                <a:solidFill>
                  <a:schemeClr val="accent6">
                    <a:lumMod val="50000"/>
                  </a:schemeClr>
                </a:solidFill>
              </a:rPr>
              <a:t>management </a:t>
            </a:r>
            <a:r>
              <a:rPr lang="en-NZ" sz="4800" b="1" dirty="0" smtClean="0">
                <a:solidFill>
                  <a:schemeClr val="accent6">
                    <a:lumMod val="50000"/>
                  </a:schemeClr>
                </a:solidFill>
              </a:rPr>
              <a:t>project</a:t>
            </a:r>
          </a:p>
          <a:p>
            <a:pPr marL="0" indent="0" algn="ctr">
              <a:buNone/>
            </a:pPr>
            <a:r>
              <a:rPr lang="en-NZ" sz="4800" b="1" dirty="0" smtClean="0">
                <a:solidFill>
                  <a:schemeClr val="accent6">
                    <a:lumMod val="50000"/>
                  </a:schemeClr>
                </a:solidFill>
              </a:rPr>
              <a:t>Report to stakeholders</a:t>
            </a:r>
          </a:p>
          <a:p>
            <a:pPr marL="0" indent="0" algn="ctr">
              <a:buNone/>
            </a:pPr>
            <a:endParaRPr lang="en-NZ" sz="4800" b="1" dirty="0">
              <a:solidFill>
                <a:schemeClr val="accent6">
                  <a:lumMod val="50000"/>
                </a:schemeClr>
              </a:solidFill>
            </a:endParaRPr>
          </a:p>
          <a:p>
            <a:pPr marL="0" indent="0" algn="ctr">
              <a:buNone/>
            </a:pPr>
            <a:r>
              <a:rPr lang="en-NZ" sz="4800" b="1" dirty="0" smtClean="0">
                <a:solidFill>
                  <a:schemeClr val="accent6">
                    <a:lumMod val="50000"/>
                  </a:schemeClr>
                </a:solidFill>
              </a:rPr>
              <a:t>Backtrack Dairies</a:t>
            </a:r>
            <a:endParaRPr lang="en-NZ" sz="4800" dirty="0"/>
          </a:p>
        </p:txBody>
      </p:sp>
    </p:spTree>
    <p:extLst>
      <p:ext uri="{BB962C8B-B14F-4D97-AF65-F5344CB8AC3E}">
        <p14:creationId xmlns:p14="http://schemas.microsoft.com/office/powerpoint/2010/main" val="1570828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3235085" y="6568751"/>
            <a:ext cx="8956915" cy="289249"/>
          </a:xfrm>
          <a:solidFill>
            <a:schemeClr val="accent6">
              <a:lumMod val="50000"/>
            </a:schemeClr>
          </a:solidFill>
        </p:spPr>
        <p:txBody>
          <a:bodyPr>
            <a:noAutofit/>
          </a:bodyPr>
          <a:lstStyle/>
          <a:p>
            <a:pPr algn="r"/>
            <a:r>
              <a:rPr lang="en-NZ" sz="1600" b="1" dirty="0">
                <a:solidFill>
                  <a:srgbClr val="FBE5D6"/>
                </a:solidFill>
              </a:rPr>
              <a:t>Soil nutrient management in dairy farming systems</a:t>
            </a:r>
          </a:p>
        </p:txBody>
      </p:sp>
      <p:sp>
        <p:nvSpPr>
          <p:cNvPr id="10" name="TextBox 9"/>
          <p:cNvSpPr txBox="1"/>
          <p:nvPr/>
        </p:nvSpPr>
        <p:spPr>
          <a:xfrm>
            <a:off x="694904" y="605711"/>
            <a:ext cx="8900933" cy="720000"/>
          </a:xfrm>
          <a:prstGeom prst="rect">
            <a:avLst/>
          </a:prstGeom>
          <a:noFill/>
        </p:spPr>
        <p:txBody>
          <a:bodyPr wrap="square" rtlCol="0">
            <a:spAutoFit/>
          </a:bodyPr>
          <a:lstStyle/>
          <a:p>
            <a:endParaRPr lang="en-NZ" dirty="0"/>
          </a:p>
        </p:txBody>
      </p:sp>
      <p:sp>
        <p:nvSpPr>
          <p:cNvPr id="7" name="TextBox 6"/>
          <p:cNvSpPr txBox="1"/>
          <p:nvPr/>
        </p:nvSpPr>
        <p:spPr>
          <a:xfrm>
            <a:off x="1379382" y="413229"/>
            <a:ext cx="8900933" cy="584775"/>
          </a:xfrm>
          <a:prstGeom prst="rect">
            <a:avLst/>
          </a:prstGeom>
          <a:noFill/>
        </p:spPr>
        <p:txBody>
          <a:bodyPr wrap="square" rtlCol="0">
            <a:spAutoFit/>
          </a:bodyPr>
          <a:lstStyle/>
          <a:p>
            <a:pPr algn="ctr"/>
            <a:r>
              <a:rPr lang="en-NZ" sz="3200" b="1" dirty="0" smtClean="0"/>
              <a:t>Soil Moisture</a:t>
            </a:r>
            <a:endParaRPr lang="en-NZ" sz="3200" b="1" dirty="0"/>
          </a:p>
        </p:txBody>
      </p:sp>
      <p:graphicFrame>
        <p:nvGraphicFramePr>
          <p:cNvPr id="5" name="Chart 4">
            <a:extLst>
              <a:ext uri="{FF2B5EF4-FFF2-40B4-BE49-F238E27FC236}">
                <a16:creationId xmlns:xdr="http://schemas.openxmlformats.org/drawingml/2006/spreadsheetDrawing" xmlns:a16="http://schemas.microsoft.com/office/drawing/2014/main" xmlns="" xmlns:lc="http://schemas.openxmlformats.org/drawingml/2006/lockedCanvas" id="{00000000-0008-0000-0C00-000029000000}"/>
              </a:ext>
            </a:extLst>
          </p:cNvPr>
          <p:cNvGraphicFramePr>
            <a:graphicFrameLocks/>
          </p:cNvGraphicFramePr>
          <p:nvPr>
            <p:extLst>
              <p:ext uri="{D42A27DB-BD31-4B8C-83A1-F6EECF244321}">
                <p14:modId xmlns:p14="http://schemas.microsoft.com/office/powerpoint/2010/main" val="2855182610"/>
              </p:ext>
            </p:extLst>
          </p:nvPr>
        </p:nvGraphicFramePr>
        <p:xfrm>
          <a:off x="866274" y="1190486"/>
          <a:ext cx="10587789" cy="50505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31163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52570"/>
            <a:ext cx="10799180" cy="305430"/>
          </a:xfrm>
          <a:solidFill>
            <a:schemeClr val="accent6">
              <a:lumMod val="50000"/>
            </a:schemeClr>
          </a:solidFill>
        </p:spPr>
        <p:txBody>
          <a:bodyPr>
            <a:noAutofit/>
          </a:bodyPr>
          <a:lstStyle/>
          <a:p>
            <a:pPr algn="r"/>
            <a:r>
              <a:rPr lang="en-NZ" sz="1800" b="1" dirty="0">
                <a:solidFill>
                  <a:srgbClr val="FBE5D6"/>
                </a:solidFill>
              </a:rPr>
              <a:t>Soil nutrient management in dairy farming systems</a:t>
            </a:r>
          </a:p>
        </p:txBody>
      </p:sp>
      <p:sp>
        <p:nvSpPr>
          <p:cNvPr id="10" name="TextBox 9"/>
          <p:cNvSpPr txBox="1"/>
          <p:nvPr/>
        </p:nvSpPr>
        <p:spPr>
          <a:xfrm>
            <a:off x="1717828" y="431225"/>
            <a:ext cx="8900933" cy="584775"/>
          </a:xfrm>
          <a:prstGeom prst="rect">
            <a:avLst/>
          </a:prstGeom>
          <a:noFill/>
        </p:spPr>
        <p:txBody>
          <a:bodyPr wrap="square" rtlCol="0">
            <a:spAutoFit/>
          </a:bodyPr>
          <a:lstStyle/>
          <a:p>
            <a:pPr algn="ctr"/>
            <a:r>
              <a:rPr lang="en-NZ" sz="3200" b="1" dirty="0" err="1"/>
              <a:t>Whakapono</a:t>
            </a:r>
            <a:r>
              <a:rPr lang="en-NZ" sz="3200" b="1" dirty="0"/>
              <a:t> – Pasture Cover vs N use</a:t>
            </a:r>
          </a:p>
        </p:txBody>
      </p:sp>
      <p:graphicFrame>
        <p:nvGraphicFramePr>
          <p:cNvPr id="5" name="Chart 4">
            <a:extLst>
              <a:ext uri="{FF2B5EF4-FFF2-40B4-BE49-F238E27FC236}">
                <a16:creationId xmlns="" xmlns:a16="http://schemas.microsoft.com/office/drawing/2014/main" id="{00000000-0008-0000-0C00-000028000000}"/>
              </a:ext>
            </a:extLst>
          </p:cNvPr>
          <p:cNvGraphicFramePr>
            <a:graphicFrameLocks/>
          </p:cNvGraphicFramePr>
          <p:nvPr>
            <p:extLst>
              <p:ext uri="{D42A27DB-BD31-4B8C-83A1-F6EECF244321}">
                <p14:modId xmlns:p14="http://schemas.microsoft.com/office/powerpoint/2010/main" val="1677302268"/>
              </p:ext>
            </p:extLst>
          </p:nvPr>
        </p:nvGraphicFramePr>
        <p:xfrm>
          <a:off x="1045029" y="1138989"/>
          <a:ext cx="10566611" cy="50125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07394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52570"/>
            <a:ext cx="10799180" cy="305430"/>
          </a:xfrm>
          <a:solidFill>
            <a:schemeClr val="accent6">
              <a:lumMod val="50000"/>
            </a:schemeClr>
          </a:solidFill>
        </p:spPr>
        <p:txBody>
          <a:bodyPr>
            <a:noAutofit/>
          </a:bodyPr>
          <a:lstStyle/>
          <a:p>
            <a:pPr algn="r"/>
            <a:r>
              <a:rPr lang="en-NZ" sz="1800" b="1" dirty="0">
                <a:solidFill>
                  <a:srgbClr val="FBE5D6"/>
                </a:solidFill>
              </a:rPr>
              <a:t>Soil nutrient management in dairy farming systems</a:t>
            </a:r>
          </a:p>
        </p:txBody>
      </p:sp>
      <p:sp>
        <p:nvSpPr>
          <p:cNvPr id="10" name="TextBox 9"/>
          <p:cNvSpPr txBox="1"/>
          <p:nvPr/>
        </p:nvSpPr>
        <p:spPr>
          <a:xfrm>
            <a:off x="1693659" y="430313"/>
            <a:ext cx="8900933" cy="584775"/>
          </a:xfrm>
          <a:prstGeom prst="rect">
            <a:avLst/>
          </a:prstGeom>
          <a:noFill/>
        </p:spPr>
        <p:txBody>
          <a:bodyPr wrap="square" rtlCol="0">
            <a:spAutoFit/>
          </a:bodyPr>
          <a:lstStyle/>
          <a:p>
            <a:pPr algn="ctr"/>
            <a:r>
              <a:rPr lang="en-NZ" sz="3200" b="1" dirty="0" err="1"/>
              <a:t>Waiora</a:t>
            </a:r>
            <a:r>
              <a:rPr lang="en-NZ" sz="3200" b="1" dirty="0"/>
              <a:t> – Pasture Cover vs N Use</a:t>
            </a:r>
          </a:p>
        </p:txBody>
      </p:sp>
      <p:graphicFrame>
        <p:nvGraphicFramePr>
          <p:cNvPr id="5" name="Chart 4">
            <a:extLst>
              <a:ext uri="{FF2B5EF4-FFF2-40B4-BE49-F238E27FC236}">
                <a16:creationId xmlns="" xmlns:a16="http://schemas.microsoft.com/office/drawing/2014/main" id="{35EAD240-DCE6-47C7-BF8C-A5237AC6E945}"/>
              </a:ext>
            </a:extLst>
          </p:cNvPr>
          <p:cNvGraphicFramePr>
            <a:graphicFrameLocks/>
          </p:cNvGraphicFramePr>
          <p:nvPr>
            <p:extLst>
              <p:ext uri="{D42A27DB-BD31-4B8C-83A1-F6EECF244321}">
                <p14:modId xmlns:p14="http://schemas.microsoft.com/office/powerpoint/2010/main" val="3754757511"/>
              </p:ext>
            </p:extLst>
          </p:nvPr>
        </p:nvGraphicFramePr>
        <p:xfrm>
          <a:off x="667657" y="1132114"/>
          <a:ext cx="10929258" cy="4931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05104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33909"/>
            <a:ext cx="10799180" cy="324091"/>
          </a:xfrm>
          <a:solidFill>
            <a:schemeClr val="accent6">
              <a:lumMod val="50000"/>
            </a:schemeClr>
          </a:solidFill>
        </p:spPr>
        <p:txBody>
          <a:bodyPr>
            <a:noAutofit/>
          </a:bodyPr>
          <a:lstStyle/>
          <a:p>
            <a:pPr algn="r"/>
            <a:r>
              <a:rPr lang="en-NZ" sz="1800" b="1" dirty="0">
                <a:solidFill>
                  <a:srgbClr val="FBE5D6"/>
                </a:solidFill>
              </a:rPr>
              <a:t>Soil nutrient management in dairy farming systems</a:t>
            </a:r>
          </a:p>
        </p:txBody>
      </p:sp>
      <p:sp>
        <p:nvSpPr>
          <p:cNvPr id="10" name="TextBox 9"/>
          <p:cNvSpPr txBox="1"/>
          <p:nvPr/>
        </p:nvSpPr>
        <p:spPr>
          <a:xfrm>
            <a:off x="1392820" y="342508"/>
            <a:ext cx="8900933" cy="584775"/>
          </a:xfrm>
          <a:prstGeom prst="rect">
            <a:avLst/>
          </a:prstGeom>
          <a:noFill/>
        </p:spPr>
        <p:txBody>
          <a:bodyPr wrap="square" rtlCol="0">
            <a:spAutoFit/>
          </a:bodyPr>
          <a:lstStyle/>
          <a:p>
            <a:pPr algn="ctr"/>
            <a:r>
              <a:rPr lang="en-NZ" sz="3200" b="1" dirty="0" smtClean="0"/>
              <a:t>Fertiliser</a:t>
            </a:r>
            <a:endParaRPr lang="en-NZ" sz="3200" b="1" dirty="0"/>
          </a:p>
        </p:txBody>
      </p:sp>
      <p:graphicFrame>
        <p:nvGraphicFramePr>
          <p:cNvPr id="3" name="Table 2"/>
          <p:cNvGraphicFramePr>
            <a:graphicFrameLocks noGrp="1"/>
          </p:cNvGraphicFramePr>
          <p:nvPr>
            <p:extLst>
              <p:ext uri="{D42A27DB-BD31-4B8C-83A1-F6EECF244321}">
                <p14:modId xmlns:p14="http://schemas.microsoft.com/office/powerpoint/2010/main" val="3558210106"/>
              </p:ext>
            </p:extLst>
          </p:nvPr>
        </p:nvGraphicFramePr>
        <p:xfrm>
          <a:off x="998386" y="1445462"/>
          <a:ext cx="9689799" cy="1371600"/>
        </p:xfrm>
        <a:graphic>
          <a:graphicData uri="http://schemas.openxmlformats.org/drawingml/2006/table">
            <a:tbl>
              <a:tblPr firstRow="1" bandRow="1">
                <a:tableStyleId>{5C22544A-7EE6-4342-B048-85BDC9FD1C3A}</a:tableStyleId>
              </a:tblPr>
              <a:tblGrid>
                <a:gridCol w="1694283">
                  <a:extLst>
                    <a:ext uri="{9D8B030D-6E8A-4147-A177-3AD203B41FA5}">
                      <a16:colId xmlns="" xmlns:a16="http://schemas.microsoft.com/office/drawing/2014/main" val="2616079323"/>
                    </a:ext>
                  </a:extLst>
                </a:gridCol>
                <a:gridCol w="1074231">
                  <a:extLst>
                    <a:ext uri="{9D8B030D-6E8A-4147-A177-3AD203B41FA5}">
                      <a16:colId xmlns="" xmlns:a16="http://schemas.microsoft.com/office/drawing/2014/main" val="2261047264"/>
                    </a:ext>
                  </a:extLst>
                </a:gridCol>
                <a:gridCol w="1384257">
                  <a:extLst>
                    <a:ext uri="{9D8B030D-6E8A-4147-A177-3AD203B41FA5}">
                      <a16:colId xmlns="" xmlns:a16="http://schemas.microsoft.com/office/drawing/2014/main" val="2607989931"/>
                    </a:ext>
                  </a:extLst>
                </a:gridCol>
                <a:gridCol w="1384257">
                  <a:extLst>
                    <a:ext uri="{9D8B030D-6E8A-4147-A177-3AD203B41FA5}">
                      <a16:colId xmlns="" xmlns:a16="http://schemas.microsoft.com/office/drawing/2014/main" val="3006176276"/>
                    </a:ext>
                  </a:extLst>
                </a:gridCol>
                <a:gridCol w="1384257">
                  <a:extLst>
                    <a:ext uri="{9D8B030D-6E8A-4147-A177-3AD203B41FA5}">
                      <a16:colId xmlns="" xmlns:a16="http://schemas.microsoft.com/office/drawing/2014/main" val="1639540138"/>
                    </a:ext>
                  </a:extLst>
                </a:gridCol>
                <a:gridCol w="1384257">
                  <a:extLst>
                    <a:ext uri="{9D8B030D-6E8A-4147-A177-3AD203B41FA5}">
                      <a16:colId xmlns="" xmlns:a16="http://schemas.microsoft.com/office/drawing/2014/main" val="2172028236"/>
                    </a:ext>
                  </a:extLst>
                </a:gridCol>
                <a:gridCol w="1384257">
                  <a:extLst>
                    <a:ext uri="{9D8B030D-6E8A-4147-A177-3AD203B41FA5}">
                      <a16:colId xmlns="" xmlns:a16="http://schemas.microsoft.com/office/drawing/2014/main" val="3242914160"/>
                    </a:ext>
                  </a:extLst>
                </a:gridCol>
              </a:tblGrid>
              <a:tr h="370840">
                <a:tc>
                  <a:txBody>
                    <a:bodyPr/>
                    <a:lstStyle/>
                    <a:p>
                      <a:r>
                        <a:rPr lang="en-NZ" sz="2400" dirty="0">
                          <a:solidFill>
                            <a:schemeClr val="tx1"/>
                          </a:solidFill>
                        </a:rPr>
                        <a:t>16-17</a:t>
                      </a:r>
                    </a:p>
                  </a:txBody>
                  <a:tcPr>
                    <a:solidFill>
                      <a:srgbClr val="FBE5D6"/>
                    </a:solidFill>
                  </a:tcPr>
                </a:tc>
                <a:tc>
                  <a:txBody>
                    <a:bodyPr/>
                    <a:lstStyle/>
                    <a:p>
                      <a:r>
                        <a:rPr lang="en-NZ" sz="2400" dirty="0">
                          <a:solidFill>
                            <a:schemeClr val="tx1"/>
                          </a:solidFill>
                        </a:rPr>
                        <a:t>N</a:t>
                      </a:r>
                    </a:p>
                  </a:txBody>
                  <a:tcPr>
                    <a:solidFill>
                      <a:srgbClr val="FBE5D6"/>
                    </a:solidFill>
                  </a:tcPr>
                </a:tc>
                <a:tc>
                  <a:txBody>
                    <a:bodyPr/>
                    <a:lstStyle/>
                    <a:p>
                      <a:r>
                        <a:rPr lang="en-NZ" sz="2400" dirty="0">
                          <a:solidFill>
                            <a:schemeClr val="tx1"/>
                          </a:solidFill>
                        </a:rPr>
                        <a:t>P</a:t>
                      </a:r>
                    </a:p>
                  </a:txBody>
                  <a:tcPr>
                    <a:solidFill>
                      <a:srgbClr val="FBE5D6"/>
                    </a:solidFill>
                  </a:tcPr>
                </a:tc>
                <a:tc>
                  <a:txBody>
                    <a:bodyPr/>
                    <a:lstStyle/>
                    <a:p>
                      <a:r>
                        <a:rPr lang="en-NZ" sz="2400" dirty="0">
                          <a:solidFill>
                            <a:schemeClr val="tx1"/>
                          </a:solidFill>
                        </a:rPr>
                        <a:t>K</a:t>
                      </a:r>
                    </a:p>
                  </a:txBody>
                  <a:tcPr>
                    <a:solidFill>
                      <a:srgbClr val="FBE5D6"/>
                    </a:solidFill>
                  </a:tcPr>
                </a:tc>
                <a:tc>
                  <a:txBody>
                    <a:bodyPr/>
                    <a:lstStyle/>
                    <a:p>
                      <a:r>
                        <a:rPr lang="en-NZ" sz="2400" dirty="0">
                          <a:solidFill>
                            <a:schemeClr val="tx1"/>
                          </a:solidFill>
                        </a:rPr>
                        <a:t>S</a:t>
                      </a:r>
                    </a:p>
                  </a:txBody>
                  <a:tcPr>
                    <a:solidFill>
                      <a:srgbClr val="FBE5D6"/>
                    </a:solidFill>
                  </a:tcPr>
                </a:tc>
                <a:tc>
                  <a:txBody>
                    <a:bodyPr/>
                    <a:lstStyle/>
                    <a:p>
                      <a:r>
                        <a:rPr lang="en-NZ" sz="2400" dirty="0">
                          <a:solidFill>
                            <a:schemeClr val="tx1"/>
                          </a:solidFill>
                        </a:rPr>
                        <a:t>Ca</a:t>
                      </a:r>
                    </a:p>
                  </a:txBody>
                  <a:tcPr>
                    <a:solidFill>
                      <a:srgbClr val="FBE5D6"/>
                    </a:solidFill>
                  </a:tcPr>
                </a:tc>
                <a:tc>
                  <a:txBody>
                    <a:bodyPr/>
                    <a:lstStyle/>
                    <a:p>
                      <a:r>
                        <a:rPr lang="en-NZ" sz="2400" dirty="0">
                          <a:solidFill>
                            <a:schemeClr val="tx1"/>
                          </a:solidFill>
                        </a:rPr>
                        <a:t>Mg</a:t>
                      </a:r>
                    </a:p>
                  </a:txBody>
                  <a:tcPr>
                    <a:solidFill>
                      <a:srgbClr val="FBE5D6"/>
                    </a:solidFill>
                  </a:tcPr>
                </a:tc>
                <a:extLst>
                  <a:ext uri="{0D108BD9-81ED-4DB2-BD59-A6C34878D82A}">
                    <a16:rowId xmlns="" xmlns:a16="http://schemas.microsoft.com/office/drawing/2014/main" val="2794877049"/>
                  </a:ext>
                </a:extLst>
              </a:tr>
              <a:tr h="370840">
                <a:tc>
                  <a:txBody>
                    <a:bodyPr/>
                    <a:lstStyle/>
                    <a:p>
                      <a:r>
                        <a:rPr lang="en-NZ" sz="2400" dirty="0" err="1">
                          <a:solidFill>
                            <a:schemeClr val="tx1"/>
                          </a:solidFill>
                        </a:rPr>
                        <a:t>Whakapono</a:t>
                      </a:r>
                      <a:endParaRPr lang="en-NZ" sz="2400" dirty="0">
                        <a:solidFill>
                          <a:schemeClr val="tx1"/>
                        </a:solidFill>
                      </a:endParaRPr>
                    </a:p>
                  </a:txBody>
                  <a:tcPr>
                    <a:solidFill>
                      <a:srgbClr val="FBE5D6"/>
                    </a:solidFill>
                  </a:tcPr>
                </a:tc>
                <a:tc>
                  <a:txBody>
                    <a:bodyPr/>
                    <a:lstStyle/>
                    <a:p>
                      <a:r>
                        <a:rPr lang="en-NZ" sz="2400" dirty="0">
                          <a:solidFill>
                            <a:schemeClr val="tx1"/>
                          </a:solidFill>
                        </a:rPr>
                        <a:t>84</a:t>
                      </a:r>
                    </a:p>
                  </a:txBody>
                  <a:tcPr>
                    <a:solidFill>
                      <a:srgbClr val="FBE5D6"/>
                    </a:solidFill>
                  </a:tcPr>
                </a:tc>
                <a:tc>
                  <a:txBody>
                    <a:bodyPr/>
                    <a:lstStyle/>
                    <a:p>
                      <a:r>
                        <a:rPr lang="en-NZ" sz="2400" dirty="0">
                          <a:solidFill>
                            <a:schemeClr val="tx1"/>
                          </a:solidFill>
                        </a:rPr>
                        <a:t>35</a:t>
                      </a:r>
                    </a:p>
                  </a:txBody>
                  <a:tcPr>
                    <a:solidFill>
                      <a:srgbClr val="FBE5D6"/>
                    </a:solidFill>
                  </a:tcPr>
                </a:tc>
                <a:tc>
                  <a:txBody>
                    <a:bodyPr/>
                    <a:lstStyle/>
                    <a:p>
                      <a:r>
                        <a:rPr lang="en-NZ" sz="2400" dirty="0">
                          <a:solidFill>
                            <a:schemeClr val="tx1"/>
                          </a:solidFill>
                        </a:rPr>
                        <a:t>90</a:t>
                      </a:r>
                    </a:p>
                  </a:txBody>
                  <a:tcPr>
                    <a:solidFill>
                      <a:srgbClr val="FBE5D6"/>
                    </a:solidFill>
                  </a:tcPr>
                </a:tc>
                <a:tc>
                  <a:txBody>
                    <a:bodyPr/>
                    <a:lstStyle/>
                    <a:p>
                      <a:r>
                        <a:rPr lang="en-NZ" sz="2400" dirty="0">
                          <a:solidFill>
                            <a:schemeClr val="tx1"/>
                          </a:solidFill>
                        </a:rPr>
                        <a:t>116</a:t>
                      </a:r>
                    </a:p>
                  </a:txBody>
                  <a:tcPr>
                    <a:solidFill>
                      <a:srgbClr val="FBE5D6"/>
                    </a:solidFill>
                  </a:tcPr>
                </a:tc>
                <a:tc>
                  <a:txBody>
                    <a:bodyPr/>
                    <a:lstStyle/>
                    <a:p>
                      <a:r>
                        <a:rPr lang="en-NZ" sz="2400" dirty="0">
                          <a:solidFill>
                            <a:schemeClr val="tx1"/>
                          </a:solidFill>
                        </a:rPr>
                        <a:t>522</a:t>
                      </a:r>
                    </a:p>
                  </a:txBody>
                  <a:tcPr>
                    <a:solidFill>
                      <a:srgbClr val="FBE5D6"/>
                    </a:solidFill>
                  </a:tcPr>
                </a:tc>
                <a:tc>
                  <a:txBody>
                    <a:bodyPr/>
                    <a:lstStyle/>
                    <a:p>
                      <a:r>
                        <a:rPr lang="en-NZ" sz="2400" dirty="0">
                          <a:solidFill>
                            <a:schemeClr val="tx1"/>
                          </a:solidFill>
                        </a:rPr>
                        <a:t>64</a:t>
                      </a:r>
                    </a:p>
                  </a:txBody>
                  <a:tcPr>
                    <a:solidFill>
                      <a:srgbClr val="FBE5D6"/>
                    </a:solidFill>
                  </a:tcPr>
                </a:tc>
                <a:extLst>
                  <a:ext uri="{0D108BD9-81ED-4DB2-BD59-A6C34878D82A}">
                    <a16:rowId xmlns="" xmlns:a16="http://schemas.microsoft.com/office/drawing/2014/main" val="203238366"/>
                  </a:ext>
                </a:extLst>
              </a:tr>
              <a:tr h="370840">
                <a:tc>
                  <a:txBody>
                    <a:bodyPr/>
                    <a:lstStyle/>
                    <a:p>
                      <a:r>
                        <a:rPr lang="en-NZ" sz="2400" dirty="0" err="1">
                          <a:solidFill>
                            <a:schemeClr val="tx1"/>
                          </a:solidFill>
                        </a:rPr>
                        <a:t>Waiora</a:t>
                      </a:r>
                      <a:endParaRPr lang="en-NZ" sz="2400" dirty="0">
                        <a:solidFill>
                          <a:schemeClr val="tx1"/>
                        </a:solidFill>
                      </a:endParaRPr>
                    </a:p>
                  </a:txBody>
                  <a:tcPr>
                    <a:solidFill>
                      <a:srgbClr val="FBE5D6"/>
                    </a:solidFill>
                  </a:tcPr>
                </a:tc>
                <a:tc>
                  <a:txBody>
                    <a:bodyPr/>
                    <a:lstStyle/>
                    <a:p>
                      <a:r>
                        <a:rPr lang="en-NZ" sz="2400" dirty="0">
                          <a:solidFill>
                            <a:schemeClr val="tx1"/>
                          </a:solidFill>
                        </a:rPr>
                        <a:t>124</a:t>
                      </a:r>
                    </a:p>
                  </a:txBody>
                  <a:tcPr>
                    <a:solidFill>
                      <a:srgbClr val="FBE5D6"/>
                    </a:solidFill>
                  </a:tcPr>
                </a:tc>
                <a:tc>
                  <a:txBody>
                    <a:bodyPr/>
                    <a:lstStyle/>
                    <a:p>
                      <a:r>
                        <a:rPr lang="en-NZ" sz="2400" dirty="0">
                          <a:solidFill>
                            <a:schemeClr val="tx1"/>
                          </a:solidFill>
                        </a:rPr>
                        <a:t>51</a:t>
                      </a:r>
                    </a:p>
                  </a:txBody>
                  <a:tcPr>
                    <a:solidFill>
                      <a:srgbClr val="FBE5D6"/>
                    </a:solidFill>
                  </a:tcPr>
                </a:tc>
                <a:tc>
                  <a:txBody>
                    <a:bodyPr/>
                    <a:lstStyle/>
                    <a:p>
                      <a:r>
                        <a:rPr lang="en-NZ" sz="2400" dirty="0">
                          <a:solidFill>
                            <a:schemeClr val="tx1"/>
                          </a:solidFill>
                        </a:rPr>
                        <a:t>50</a:t>
                      </a:r>
                    </a:p>
                  </a:txBody>
                  <a:tcPr>
                    <a:solidFill>
                      <a:srgbClr val="FBE5D6"/>
                    </a:solidFill>
                  </a:tcPr>
                </a:tc>
                <a:tc>
                  <a:txBody>
                    <a:bodyPr/>
                    <a:lstStyle/>
                    <a:p>
                      <a:r>
                        <a:rPr lang="en-NZ" sz="2400" dirty="0">
                          <a:solidFill>
                            <a:schemeClr val="tx1"/>
                          </a:solidFill>
                        </a:rPr>
                        <a:t>59</a:t>
                      </a:r>
                    </a:p>
                  </a:txBody>
                  <a:tcPr>
                    <a:solidFill>
                      <a:srgbClr val="FBE5D6"/>
                    </a:solidFill>
                  </a:tcPr>
                </a:tc>
                <a:tc>
                  <a:txBody>
                    <a:bodyPr/>
                    <a:lstStyle/>
                    <a:p>
                      <a:r>
                        <a:rPr lang="en-NZ" sz="2400" dirty="0">
                          <a:solidFill>
                            <a:schemeClr val="tx1"/>
                          </a:solidFill>
                        </a:rPr>
                        <a:t>50</a:t>
                      </a:r>
                    </a:p>
                  </a:txBody>
                  <a:tcPr>
                    <a:solidFill>
                      <a:srgbClr val="FBE5D6"/>
                    </a:solidFill>
                  </a:tcPr>
                </a:tc>
                <a:tc>
                  <a:txBody>
                    <a:bodyPr/>
                    <a:lstStyle/>
                    <a:p>
                      <a:r>
                        <a:rPr lang="en-NZ" sz="2400" dirty="0">
                          <a:solidFill>
                            <a:schemeClr val="tx1"/>
                          </a:solidFill>
                        </a:rPr>
                        <a:t>0</a:t>
                      </a:r>
                    </a:p>
                  </a:txBody>
                  <a:tcPr>
                    <a:solidFill>
                      <a:srgbClr val="FBE5D6"/>
                    </a:solidFill>
                  </a:tcPr>
                </a:tc>
                <a:extLst>
                  <a:ext uri="{0D108BD9-81ED-4DB2-BD59-A6C34878D82A}">
                    <a16:rowId xmlns="" xmlns:a16="http://schemas.microsoft.com/office/drawing/2014/main" val="2418375551"/>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409786453"/>
              </p:ext>
            </p:extLst>
          </p:nvPr>
        </p:nvGraphicFramePr>
        <p:xfrm>
          <a:off x="998388" y="3531610"/>
          <a:ext cx="9689795" cy="1371600"/>
        </p:xfrm>
        <a:graphic>
          <a:graphicData uri="http://schemas.openxmlformats.org/drawingml/2006/table">
            <a:tbl>
              <a:tblPr firstRow="1" bandRow="1">
                <a:tableStyleId>{5C22544A-7EE6-4342-B048-85BDC9FD1C3A}</a:tableStyleId>
              </a:tblPr>
              <a:tblGrid>
                <a:gridCol w="1694284">
                  <a:extLst>
                    <a:ext uri="{9D8B030D-6E8A-4147-A177-3AD203B41FA5}">
                      <a16:colId xmlns="" xmlns:a16="http://schemas.microsoft.com/office/drawing/2014/main" val="2616079323"/>
                    </a:ext>
                  </a:extLst>
                </a:gridCol>
                <a:gridCol w="1074231">
                  <a:extLst>
                    <a:ext uri="{9D8B030D-6E8A-4147-A177-3AD203B41FA5}">
                      <a16:colId xmlns="" xmlns:a16="http://schemas.microsoft.com/office/drawing/2014/main" val="2261047264"/>
                    </a:ext>
                  </a:extLst>
                </a:gridCol>
                <a:gridCol w="1384256">
                  <a:extLst>
                    <a:ext uri="{9D8B030D-6E8A-4147-A177-3AD203B41FA5}">
                      <a16:colId xmlns="" xmlns:a16="http://schemas.microsoft.com/office/drawing/2014/main" val="2607989931"/>
                    </a:ext>
                  </a:extLst>
                </a:gridCol>
                <a:gridCol w="1384256">
                  <a:extLst>
                    <a:ext uri="{9D8B030D-6E8A-4147-A177-3AD203B41FA5}">
                      <a16:colId xmlns="" xmlns:a16="http://schemas.microsoft.com/office/drawing/2014/main" val="3006176276"/>
                    </a:ext>
                  </a:extLst>
                </a:gridCol>
                <a:gridCol w="1384256">
                  <a:extLst>
                    <a:ext uri="{9D8B030D-6E8A-4147-A177-3AD203B41FA5}">
                      <a16:colId xmlns="" xmlns:a16="http://schemas.microsoft.com/office/drawing/2014/main" val="1639540138"/>
                    </a:ext>
                  </a:extLst>
                </a:gridCol>
                <a:gridCol w="1384256">
                  <a:extLst>
                    <a:ext uri="{9D8B030D-6E8A-4147-A177-3AD203B41FA5}">
                      <a16:colId xmlns="" xmlns:a16="http://schemas.microsoft.com/office/drawing/2014/main" val="2172028236"/>
                    </a:ext>
                  </a:extLst>
                </a:gridCol>
                <a:gridCol w="1384256">
                  <a:extLst>
                    <a:ext uri="{9D8B030D-6E8A-4147-A177-3AD203B41FA5}">
                      <a16:colId xmlns="" xmlns:a16="http://schemas.microsoft.com/office/drawing/2014/main" val="3242914160"/>
                    </a:ext>
                  </a:extLst>
                </a:gridCol>
              </a:tblGrid>
              <a:tr h="370840">
                <a:tc>
                  <a:txBody>
                    <a:bodyPr/>
                    <a:lstStyle/>
                    <a:p>
                      <a:r>
                        <a:rPr lang="en-NZ" sz="2400" dirty="0">
                          <a:solidFill>
                            <a:schemeClr val="tx1"/>
                          </a:solidFill>
                        </a:rPr>
                        <a:t>15-16</a:t>
                      </a:r>
                    </a:p>
                  </a:txBody>
                  <a:tcPr>
                    <a:solidFill>
                      <a:srgbClr val="FBE5D6"/>
                    </a:solidFill>
                  </a:tcPr>
                </a:tc>
                <a:tc>
                  <a:txBody>
                    <a:bodyPr/>
                    <a:lstStyle/>
                    <a:p>
                      <a:r>
                        <a:rPr lang="en-NZ" sz="2400" dirty="0">
                          <a:solidFill>
                            <a:schemeClr val="tx1"/>
                          </a:solidFill>
                        </a:rPr>
                        <a:t>N</a:t>
                      </a:r>
                    </a:p>
                  </a:txBody>
                  <a:tcPr>
                    <a:solidFill>
                      <a:srgbClr val="FBE5D6"/>
                    </a:solidFill>
                  </a:tcPr>
                </a:tc>
                <a:tc>
                  <a:txBody>
                    <a:bodyPr/>
                    <a:lstStyle/>
                    <a:p>
                      <a:r>
                        <a:rPr lang="en-NZ" sz="2400" dirty="0">
                          <a:solidFill>
                            <a:schemeClr val="tx1"/>
                          </a:solidFill>
                        </a:rPr>
                        <a:t>P</a:t>
                      </a:r>
                    </a:p>
                  </a:txBody>
                  <a:tcPr>
                    <a:solidFill>
                      <a:srgbClr val="FBE5D6"/>
                    </a:solidFill>
                  </a:tcPr>
                </a:tc>
                <a:tc>
                  <a:txBody>
                    <a:bodyPr/>
                    <a:lstStyle/>
                    <a:p>
                      <a:r>
                        <a:rPr lang="en-NZ" sz="2400" dirty="0">
                          <a:solidFill>
                            <a:schemeClr val="tx1"/>
                          </a:solidFill>
                        </a:rPr>
                        <a:t>K</a:t>
                      </a:r>
                    </a:p>
                  </a:txBody>
                  <a:tcPr>
                    <a:solidFill>
                      <a:srgbClr val="FBE5D6"/>
                    </a:solidFill>
                  </a:tcPr>
                </a:tc>
                <a:tc>
                  <a:txBody>
                    <a:bodyPr/>
                    <a:lstStyle/>
                    <a:p>
                      <a:r>
                        <a:rPr lang="en-NZ" sz="2400" dirty="0">
                          <a:solidFill>
                            <a:schemeClr val="tx1"/>
                          </a:solidFill>
                        </a:rPr>
                        <a:t>S</a:t>
                      </a:r>
                    </a:p>
                  </a:txBody>
                  <a:tcPr>
                    <a:solidFill>
                      <a:srgbClr val="FBE5D6"/>
                    </a:solidFill>
                  </a:tcPr>
                </a:tc>
                <a:tc>
                  <a:txBody>
                    <a:bodyPr/>
                    <a:lstStyle/>
                    <a:p>
                      <a:r>
                        <a:rPr lang="en-NZ" sz="2400" dirty="0">
                          <a:solidFill>
                            <a:schemeClr val="tx1"/>
                          </a:solidFill>
                        </a:rPr>
                        <a:t>Ca</a:t>
                      </a:r>
                    </a:p>
                  </a:txBody>
                  <a:tcPr>
                    <a:solidFill>
                      <a:srgbClr val="FBE5D6"/>
                    </a:solidFill>
                  </a:tcPr>
                </a:tc>
                <a:tc>
                  <a:txBody>
                    <a:bodyPr/>
                    <a:lstStyle/>
                    <a:p>
                      <a:r>
                        <a:rPr lang="en-NZ" sz="2400" dirty="0">
                          <a:solidFill>
                            <a:schemeClr val="tx1"/>
                          </a:solidFill>
                        </a:rPr>
                        <a:t>Mg</a:t>
                      </a:r>
                    </a:p>
                  </a:txBody>
                  <a:tcPr>
                    <a:solidFill>
                      <a:srgbClr val="FBE5D6"/>
                    </a:solidFill>
                  </a:tcPr>
                </a:tc>
                <a:extLst>
                  <a:ext uri="{0D108BD9-81ED-4DB2-BD59-A6C34878D82A}">
                    <a16:rowId xmlns="" xmlns:a16="http://schemas.microsoft.com/office/drawing/2014/main" val="2794877049"/>
                  </a:ext>
                </a:extLst>
              </a:tr>
              <a:tr h="370840">
                <a:tc>
                  <a:txBody>
                    <a:bodyPr/>
                    <a:lstStyle/>
                    <a:p>
                      <a:r>
                        <a:rPr lang="en-NZ" sz="2400" dirty="0" err="1">
                          <a:solidFill>
                            <a:schemeClr val="tx1"/>
                          </a:solidFill>
                        </a:rPr>
                        <a:t>Whakapono</a:t>
                      </a:r>
                      <a:endParaRPr lang="en-NZ" sz="2400" dirty="0">
                        <a:solidFill>
                          <a:schemeClr val="tx1"/>
                        </a:solidFill>
                      </a:endParaRPr>
                    </a:p>
                  </a:txBody>
                  <a:tcPr>
                    <a:solidFill>
                      <a:srgbClr val="FBE5D6"/>
                    </a:solidFill>
                  </a:tcPr>
                </a:tc>
                <a:tc>
                  <a:txBody>
                    <a:bodyPr/>
                    <a:lstStyle/>
                    <a:p>
                      <a:r>
                        <a:rPr lang="en-NZ" sz="2400" dirty="0">
                          <a:solidFill>
                            <a:schemeClr val="tx1"/>
                          </a:solidFill>
                        </a:rPr>
                        <a:t>117</a:t>
                      </a:r>
                    </a:p>
                  </a:txBody>
                  <a:tcPr>
                    <a:solidFill>
                      <a:srgbClr val="FBE5D6"/>
                    </a:solidFill>
                  </a:tcPr>
                </a:tc>
                <a:tc>
                  <a:txBody>
                    <a:bodyPr/>
                    <a:lstStyle/>
                    <a:p>
                      <a:r>
                        <a:rPr lang="en-NZ" sz="2400" dirty="0">
                          <a:solidFill>
                            <a:schemeClr val="tx1"/>
                          </a:solidFill>
                        </a:rPr>
                        <a:t>27</a:t>
                      </a:r>
                    </a:p>
                  </a:txBody>
                  <a:tcPr>
                    <a:solidFill>
                      <a:srgbClr val="FBE5D6"/>
                    </a:solidFill>
                  </a:tcPr>
                </a:tc>
                <a:tc>
                  <a:txBody>
                    <a:bodyPr/>
                    <a:lstStyle/>
                    <a:p>
                      <a:r>
                        <a:rPr lang="en-NZ" sz="2400" dirty="0">
                          <a:solidFill>
                            <a:schemeClr val="tx1"/>
                          </a:solidFill>
                        </a:rPr>
                        <a:t>42</a:t>
                      </a:r>
                    </a:p>
                  </a:txBody>
                  <a:tcPr>
                    <a:solidFill>
                      <a:srgbClr val="FBE5D6"/>
                    </a:solidFill>
                  </a:tcPr>
                </a:tc>
                <a:tc>
                  <a:txBody>
                    <a:bodyPr/>
                    <a:lstStyle/>
                    <a:p>
                      <a:r>
                        <a:rPr lang="en-NZ" sz="2400" dirty="0">
                          <a:solidFill>
                            <a:schemeClr val="tx1"/>
                          </a:solidFill>
                        </a:rPr>
                        <a:t>113</a:t>
                      </a:r>
                    </a:p>
                  </a:txBody>
                  <a:tcPr>
                    <a:solidFill>
                      <a:srgbClr val="FBE5D6"/>
                    </a:solidFill>
                  </a:tcPr>
                </a:tc>
                <a:tc>
                  <a:txBody>
                    <a:bodyPr/>
                    <a:lstStyle/>
                    <a:p>
                      <a:r>
                        <a:rPr lang="en-NZ" sz="2400" dirty="0">
                          <a:solidFill>
                            <a:schemeClr val="tx1"/>
                          </a:solidFill>
                        </a:rPr>
                        <a:t>923</a:t>
                      </a:r>
                    </a:p>
                  </a:txBody>
                  <a:tcPr>
                    <a:solidFill>
                      <a:srgbClr val="FBE5D6"/>
                    </a:solidFill>
                  </a:tcPr>
                </a:tc>
                <a:tc>
                  <a:txBody>
                    <a:bodyPr/>
                    <a:lstStyle/>
                    <a:p>
                      <a:r>
                        <a:rPr lang="en-NZ" sz="2400" dirty="0">
                          <a:solidFill>
                            <a:schemeClr val="tx1"/>
                          </a:solidFill>
                        </a:rPr>
                        <a:t>123</a:t>
                      </a:r>
                    </a:p>
                  </a:txBody>
                  <a:tcPr>
                    <a:solidFill>
                      <a:srgbClr val="FBE5D6"/>
                    </a:solidFill>
                  </a:tcPr>
                </a:tc>
                <a:extLst>
                  <a:ext uri="{0D108BD9-81ED-4DB2-BD59-A6C34878D82A}">
                    <a16:rowId xmlns="" xmlns:a16="http://schemas.microsoft.com/office/drawing/2014/main" val="203238366"/>
                  </a:ext>
                </a:extLst>
              </a:tr>
              <a:tr h="370840">
                <a:tc>
                  <a:txBody>
                    <a:bodyPr/>
                    <a:lstStyle/>
                    <a:p>
                      <a:r>
                        <a:rPr lang="en-NZ" sz="2400" dirty="0" err="1">
                          <a:solidFill>
                            <a:schemeClr val="tx1"/>
                          </a:solidFill>
                        </a:rPr>
                        <a:t>Waiora</a:t>
                      </a:r>
                      <a:endParaRPr lang="en-NZ" sz="2400" dirty="0">
                        <a:solidFill>
                          <a:schemeClr val="tx1"/>
                        </a:solidFill>
                      </a:endParaRPr>
                    </a:p>
                  </a:txBody>
                  <a:tcPr>
                    <a:solidFill>
                      <a:srgbClr val="FBE5D6"/>
                    </a:solidFill>
                  </a:tcPr>
                </a:tc>
                <a:tc>
                  <a:txBody>
                    <a:bodyPr/>
                    <a:lstStyle/>
                    <a:p>
                      <a:r>
                        <a:rPr lang="en-NZ" sz="2400" dirty="0">
                          <a:solidFill>
                            <a:schemeClr val="tx1"/>
                          </a:solidFill>
                        </a:rPr>
                        <a:t>160</a:t>
                      </a:r>
                    </a:p>
                  </a:txBody>
                  <a:tcPr>
                    <a:solidFill>
                      <a:srgbClr val="FBE5D6"/>
                    </a:solidFill>
                  </a:tcPr>
                </a:tc>
                <a:tc>
                  <a:txBody>
                    <a:bodyPr/>
                    <a:lstStyle/>
                    <a:p>
                      <a:r>
                        <a:rPr lang="en-NZ" sz="2400" dirty="0">
                          <a:solidFill>
                            <a:schemeClr val="tx1"/>
                          </a:solidFill>
                        </a:rPr>
                        <a:t>37</a:t>
                      </a:r>
                    </a:p>
                  </a:txBody>
                  <a:tcPr>
                    <a:solidFill>
                      <a:srgbClr val="FBE5D6"/>
                    </a:solidFill>
                  </a:tcPr>
                </a:tc>
                <a:tc>
                  <a:txBody>
                    <a:bodyPr/>
                    <a:lstStyle/>
                    <a:p>
                      <a:r>
                        <a:rPr lang="en-NZ" sz="2400" dirty="0">
                          <a:solidFill>
                            <a:schemeClr val="tx1"/>
                          </a:solidFill>
                        </a:rPr>
                        <a:t>67</a:t>
                      </a:r>
                    </a:p>
                  </a:txBody>
                  <a:tcPr>
                    <a:solidFill>
                      <a:srgbClr val="FBE5D6"/>
                    </a:solidFill>
                  </a:tcPr>
                </a:tc>
                <a:tc>
                  <a:txBody>
                    <a:bodyPr/>
                    <a:lstStyle/>
                    <a:p>
                      <a:r>
                        <a:rPr lang="en-NZ" sz="2400" dirty="0">
                          <a:solidFill>
                            <a:schemeClr val="tx1"/>
                          </a:solidFill>
                        </a:rPr>
                        <a:t>94</a:t>
                      </a:r>
                    </a:p>
                  </a:txBody>
                  <a:tcPr>
                    <a:solidFill>
                      <a:srgbClr val="FBE5D6"/>
                    </a:solidFill>
                  </a:tcPr>
                </a:tc>
                <a:tc>
                  <a:txBody>
                    <a:bodyPr/>
                    <a:lstStyle/>
                    <a:p>
                      <a:r>
                        <a:rPr lang="en-NZ" sz="2400" dirty="0">
                          <a:solidFill>
                            <a:schemeClr val="tx1"/>
                          </a:solidFill>
                        </a:rPr>
                        <a:t>90</a:t>
                      </a:r>
                    </a:p>
                  </a:txBody>
                  <a:tcPr>
                    <a:solidFill>
                      <a:srgbClr val="FBE5D6"/>
                    </a:solidFill>
                  </a:tcPr>
                </a:tc>
                <a:tc>
                  <a:txBody>
                    <a:bodyPr/>
                    <a:lstStyle/>
                    <a:p>
                      <a:r>
                        <a:rPr lang="en-NZ" sz="2400" dirty="0">
                          <a:solidFill>
                            <a:schemeClr val="tx1"/>
                          </a:solidFill>
                        </a:rPr>
                        <a:t>27</a:t>
                      </a:r>
                    </a:p>
                  </a:txBody>
                  <a:tcPr>
                    <a:solidFill>
                      <a:srgbClr val="FBE5D6"/>
                    </a:solidFill>
                  </a:tcPr>
                </a:tc>
                <a:extLst>
                  <a:ext uri="{0D108BD9-81ED-4DB2-BD59-A6C34878D82A}">
                    <a16:rowId xmlns="" xmlns:a16="http://schemas.microsoft.com/office/drawing/2014/main" val="2418375551"/>
                  </a:ext>
                </a:extLst>
              </a:tr>
            </a:tbl>
          </a:graphicData>
        </a:graphic>
      </p:graphicFrame>
    </p:spTree>
    <p:extLst>
      <p:ext uri="{BB962C8B-B14F-4D97-AF65-F5344CB8AC3E}">
        <p14:creationId xmlns:p14="http://schemas.microsoft.com/office/powerpoint/2010/main" val="14096148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07332"/>
            <a:ext cx="10799180" cy="350668"/>
          </a:xfrm>
          <a:solidFill>
            <a:schemeClr val="accent6">
              <a:lumMod val="50000"/>
            </a:schemeClr>
          </a:solidFill>
        </p:spPr>
        <p:txBody>
          <a:bodyPr>
            <a:noAutofit/>
          </a:bodyPr>
          <a:lstStyle/>
          <a:p>
            <a:pPr algn="r"/>
            <a:r>
              <a:rPr lang="en-NZ" sz="1800" b="1" dirty="0">
                <a:solidFill>
                  <a:srgbClr val="FBE5D6"/>
                </a:solidFill>
              </a:rPr>
              <a:t>Soil nutrient management in dairy farming systems</a:t>
            </a:r>
          </a:p>
        </p:txBody>
      </p:sp>
      <p:sp>
        <p:nvSpPr>
          <p:cNvPr id="10" name="TextBox 9"/>
          <p:cNvSpPr txBox="1"/>
          <p:nvPr/>
        </p:nvSpPr>
        <p:spPr>
          <a:xfrm>
            <a:off x="1591548" y="46769"/>
            <a:ext cx="8900933" cy="584775"/>
          </a:xfrm>
          <a:prstGeom prst="rect">
            <a:avLst/>
          </a:prstGeom>
          <a:noFill/>
        </p:spPr>
        <p:txBody>
          <a:bodyPr wrap="square" rtlCol="0">
            <a:spAutoFit/>
          </a:bodyPr>
          <a:lstStyle/>
          <a:p>
            <a:pPr algn="ctr"/>
            <a:r>
              <a:rPr lang="en-NZ" sz="3200" b="1" dirty="0"/>
              <a:t>Supplements Fed – Projected to end of Season</a:t>
            </a:r>
          </a:p>
        </p:txBody>
      </p:sp>
      <p:graphicFrame>
        <p:nvGraphicFramePr>
          <p:cNvPr id="5" name="Chart 4">
            <a:extLst>
              <a:ext uri="{FF2B5EF4-FFF2-40B4-BE49-F238E27FC236}">
                <a16:creationId xmlns:lc="http://schemas.openxmlformats.org/drawingml/2006/lockedCanvas" xmlns:a16="http://schemas.microsoft.com/office/drawing/2014/main" xmlns:xdr="http://schemas.openxmlformats.org/drawingml/2006/spreadsheetDrawing" xmlns="" id="{00000000-0008-0000-0C00-00001E000000}"/>
              </a:ext>
            </a:extLst>
          </p:cNvPr>
          <p:cNvGraphicFramePr>
            <a:graphicFrameLocks/>
          </p:cNvGraphicFramePr>
          <p:nvPr>
            <p:extLst>
              <p:ext uri="{D42A27DB-BD31-4B8C-83A1-F6EECF244321}">
                <p14:modId xmlns:p14="http://schemas.microsoft.com/office/powerpoint/2010/main" val="34340441"/>
              </p:ext>
            </p:extLst>
          </p:nvPr>
        </p:nvGraphicFramePr>
        <p:xfrm>
          <a:off x="1392820" y="1005840"/>
          <a:ext cx="9648560" cy="512064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6978316" y="1888541"/>
            <a:ext cx="2368884" cy="830997"/>
          </a:xfrm>
          <a:prstGeom prst="rect">
            <a:avLst/>
          </a:prstGeom>
          <a:noFill/>
        </p:spPr>
        <p:txBody>
          <a:bodyPr wrap="square" rtlCol="0">
            <a:spAutoFit/>
          </a:bodyPr>
          <a:lstStyle/>
          <a:p>
            <a:r>
              <a:rPr lang="en-NZ" sz="2400" dirty="0" err="1" smtClean="0"/>
              <a:t>Whakapono</a:t>
            </a:r>
            <a:endParaRPr lang="en-NZ" sz="2400" dirty="0"/>
          </a:p>
          <a:p>
            <a:r>
              <a:rPr lang="en-NZ" sz="2400" dirty="0" smtClean="0"/>
              <a:t>749 </a:t>
            </a:r>
            <a:r>
              <a:rPr lang="en-NZ" sz="2400" dirty="0" err="1" smtClean="0"/>
              <a:t>kgDM</a:t>
            </a:r>
            <a:r>
              <a:rPr lang="en-NZ" sz="2400" dirty="0" smtClean="0"/>
              <a:t>/cow</a:t>
            </a:r>
            <a:endParaRPr lang="en-NZ" sz="2400" dirty="0"/>
          </a:p>
        </p:txBody>
      </p:sp>
      <p:sp>
        <p:nvSpPr>
          <p:cNvPr id="7" name="TextBox 6"/>
          <p:cNvSpPr txBox="1"/>
          <p:nvPr/>
        </p:nvSpPr>
        <p:spPr>
          <a:xfrm>
            <a:off x="8883618" y="4336181"/>
            <a:ext cx="2157762" cy="830997"/>
          </a:xfrm>
          <a:prstGeom prst="rect">
            <a:avLst/>
          </a:prstGeom>
          <a:noFill/>
        </p:spPr>
        <p:txBody>
          <a:bodyPr wrap="square" rtlCol="0">
            <a:spAutoFit/>
          </a:bodyPr>
          <a:lstStyle/>
          <a:p>
            <a:r>
              <a:rPr lang="en-NZ" sz="2400" dirty="0" err="1" smtClean="0"/>
              <a:t>Waiora</a:t>
            </a:r>
            <a:endParaRPr lang="en-NZ" sz="2400" dirty="0"/>
          </a:p>
          <a:p>
            <a:r>
              <a:rPr lang="en-NZ" sz="2400" dirty="0" smtClean="0"/>
              <a:t>644 </a:t>
            </a:r>
            <a:r>
              <a:rPr lang="en-NZ" sz="2400" dirty="0" err="1" smtClean="0"/>
              <a:t>kgDM</a:t>
            </a:r>
            <a:r>
              <a:rPr lang="en-NZ" sz="2400" dirty="0" smtClean="0"/>
              <a:t>/cow</a:t>
            </a:r>
            <a:endParaRPr lang="en-NZ" sz="2400" dirty="0"/>
          </a:p>
        </p:txBody>
      </p:sp>
    </p:spTree>
    <p:extLst>
      <p:ext uri="{BB962C8B-B14F-4D97-AF65-F5344CB8AC3E}">
        <p14:creationId xmlns:p14="http://schemas.microsoft.com/office/powerpoint/2010/main" val="2985066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60542"/>
            <a:ext cx="10799180" cy="297458"/>
          </a:xfrm>
          <a:solidFill>
            <a:schemeClr val="accent6">
              <a:lumMod val="50000"/>
            </a:schemeClr>
          </a:solidFill>
        </p:spPr>
        <p:txBody>
          <a:bodyPr>
            <a:normAutofit fontScale="90000"/>
          </a:bodyPr>
          <a:lstStyle/>
          <a:p>
            <a:pPr algn="r"/>
            <a:r>
              <a:rPr lang="en-NZ" sz="1800" b="1" dirty="0">
                <a:solidFill>
                  <a:srgbClr val="FBE5D6"/>
                </a:solidFill>
              </a:rPr>
              <a:t>Soil nutrient management in dairy farming systems</a:t>
            </a:r>
          </a:p>
        </p:txBody>
      </p:sp>
      <p:sp>
        <p:nvSpPr>
          <p:cNvPr id="10" name="TextBox 9"/>
          <p:cNvSpPr txBox="1"/>
          <p:nvPr/>
        </p:nvSpPr>
        <p:spPr>
          <a:xfrm>
            <a:off x="1137751" y="530026"/>
            <a:ext cx="8900933" cy="584775"/>
          </a:xfrm>
          <a:prstGeom prst="rect">
            <a:avLst/>
          </a:prstGeom>
          <a:noFill/>
        </p:spPr>
        <p:txBody>
          <a:bodyPr wrap="square" rtlCol="0">
            <a:spAutoFit/>
          </a:bodyPr>
          <a:lstStyle/>
          <a:p>
            <a:pPr algn="ctr"/>
            <a:r>
              <a:rPr lang="en-NZ" sz="3200" b="1" dirty="0"/>
              <a:t>Soils Tests – Monitor Paddocks</a:t>
            </a:r>
          </a:p>
        </p:txBody>
      </p:sp>
      <p:graphicFrame>
        <p:nvGraphicFramePr>
          <p:cNvPr id="5" name="Table 4"/>
          <p:cNvGraphicFramePr>
            <a:graphicFrameLocks noGrp="1"/>
          </p:cNvGraphicFramePr>
          <p:nvPr>
            <p:extLst>
              <p:ext uri="{D42A27DB-BD31-4B8C-83A1-F6EECF244321}">
                <p14:modId xmlns:p14="http://schemas.microsoft.com/office/powerpoint/2010/main" val="1808197471"/>
              </p:ext>
            </p:extLst>
          </p:nvPr>
        </p:nvGraphicFramePr>
        <p:xfrm>
          <a:off x="600385" y="1689449"/>
          <a:ext cx="4234308" cy="3657600"/>
        </p:xfrm>
        <a:graphic>
          <a:graphicData uri="http://schemas.openxmlformats.org/drawingml/2006/table">
            <a:tbl>
              <a:tblPr firstRow="1" bandRow="1">
                <a:tableStyleId>{5C22544A-7EE6-4342-B048-85BDC9FD1C3A}</a:tableStyleId>
              </a:tblPr>
              <a:tblGrid>
                <a:gridCol w="1166643">
                  <a:extLst>
                    <a:ext uri="{9D8B030D-6E8A-4147-A177-3AD203B41FA5}">
                      <a16:colId xmlns="" xmlns:a16="http://schemas.microsoft.com/office/drawing/2014/main" val="20000"/>
                    </a:ext>
                  </a:extLst>
                </a:gridCol>
                <a:gridCol w="1725561">
                  <a:extLst>
                    <a:ext uri="{9D8B030D-6E8A-4147-A177-3AD203B41FA5}">
                      <a16:colId xmlns="" xmlns:a16="http://schemas.microsoft.com/office/drawing/2014/main" val="20001"/>
                    </a:ext>
                  </a:extLst>
                </a:gridCol>
                <a:gridCol w="1342104">
                  <a:extLst>
                    <a:ext uri="{9D8B030D-6E8A-4147-A177-3AD203B41FA5}">
                      <a16:colId xmlns="" xmlns:a16="http://schemas.microsoft.com/office/drawing/2014/main" val="20002"/>
                    </a:ext>
                  </a:extLst>
                </a:gridCol>
              </a:tblGrid>
              <a:tr h="370840">
                <a:tc>
                  <a:txBody>
                    <a:bodyPr/>
                    <a:lstStyle/>
                    <a:p>
                      <a:r>
                        <a:rPr lang="en-NZ" sz="2400" dirty="0" smtClean="0">
                          <a:solidFill>
                            <a:schemeClr val="tx1"/>
                          </a:solidFill>
                        </a:rPr>
                        <a:t>Hills</a:t>
                      </a:r>
                      <a:endParaRPr lang="en-AU" sz="2400" dirty="0">
                        <a:solidFill>
                          <a:schemeClr val="tx1"/>
                        </a:solidFill>
                      </a:endParaRPr>
                    </a:p>
                  </a:txBody>
                  <a:tcPr>
                    <a:solidFill>
                      <a:srgbClr val="FBFBDC"/>
                    </a:solidFill>
                  </a:tcPr>
                </a:tc>
                <a:tc>
                  <a:txBody>
                    <a:bodyPr/>
                    <a:lstStyle/>
                    <a:p>
                      <a:pPr algn="ctr"/>
                      <a:r>
                        <a:rPr lang="en-NZ" sz="2400" dirty="0" err="1">
                          <a:solidFill>
                            <a:schemeClr val="tx1"/>
                          </a:solidFill>
                        </a:rPr>
                        <a:t>Whakapono</a:t>
                      </a:r>
                      <a:endParaRPr lang="en-AU" sz="2400" dirty="0">
                        <a:solidFill>
                          <a:schemeClr val="tx1"/>
                        </a:solidFill>
                      </a:endParaRPr>
                    </a:p>
                  </a:txBody>
                  <a:tcPr>
                    <a:solidFill>
                      <a:srgbClr val="FBFBDC"/>
                    </a:solidFill>
                  </a:tcPr>
                </a:tc>
                <a:tc>
                  <a:txBody>
                    <a:bodyPr/>
                    <a:lstStyle/>
                    <a:p>
                      <a:pPr algn="ctr"/>
                      <a:r>
                        <a:rPr lang="en-NZ" sz="2400" dirty="0" err="1">
                          <a:solidFill>
                            <a:schemeClr val="tx1"/>
                          </a:solidFill>
                        </a:rPr>
                        <a:t>Waiora</a:t>
                      </a:r>
                      <a:endParaRPr lang="en-AU" sz="2400" dirty="0">
                        <a:solidFill>
                          <a:schemeClr val="tx1"/>
                        </a:solidFill>
                      </a:endParaRPr>
                    </a:p>
                  </a:txBody>
                  <a:tcPr>
                    <a:solidFill>
                      <a:srgbClr val="FBFBDC"/>
                    </a:solidFill>
                  </a:tcPr>
                </a:tc>
                <a:extLst>
                  <a:ext uri="{0D108BD9-81ED-4DB2-BD59-A6C34878D82A}">
                    <a16:rowId xmlns="" xmlns:a16="http://schemas.microsoft.com/office/drawing/2014/main" val="10000"/>
                  </a:ext>
                </a:extLst>
              </a:tr>
              <a:tr h="370840">
                <a:tc>
                  <a:txBody>
                    <a:bodyPr/>
                    <a:lstStyle/>
                    <a:p>
                      <a:r>
                        <a:rPr lang="en-NZ" sz="2400" dirty="0">
                          <a:solidFill>
                            <a:schemeClr val="tx1"/>
                          </a:solidFill>
                        </a:rPr>
                        <a:t>PH</a:t>
                      </a:r>
                      <a:endParaRPr lang="en-AU" sz="2400" dirty="0">
                        <a:solidFill>
                          <a:schemeClr val="tx1"/>
                        </a:solidFill>
                      </a:endParaRPr>
                    </a:p>
                  </a:txBody>
                  <a:tcPr>
                    <a:solidFill>
                      <a:srgbClr val="FBFBDC"/>
                    </a:solidFill>
                  </a:tcPr>
                </a:tc>
                <a:tc>
                  <a:txBody>
                    <a:bodyPr/>
                    <a:lstStyle/>
                    <a:p>
                      <a:pPr algn="ctr"/>
                      <a:r>
                        <a:rPr lang="en-AU" sz="2400" dirty="0">
                          <a:solidFill>
                            <a:schemeClr val="tx1"/>
                          </a:solidFill>
                        </a:rPr>
                        <a:t>6.3</a:t>
                      </a:r>
                    </a:p>
                  </a:txBody>
                  <a:tcPr>
                    <a:solidFill>
                      <a:srgbClr val="FBFBDC"/>
                    </a:solidFill>
                  </a:tcPr>
                </a:tc>
                <a:tc>
                  <a:txBody>
                    <a:bodyPr/>
                    <a:lstStyle/>
                    <a:p>
                      <a:pPr algn="ctr"/>
                      <a:r>
                        <a:rPr lang="en-AU" sz="2400" dirty="0">
                          <a:solidFill>
                            <a:schemeClr val="tx1"/>
                          </a:solidFill>
                        </a:rPr>
                        <a:t>6.2</a:t>
                      </a:r>
                    </a:p>
                  </a:txBody>
                  <a:tcPr>
                    <a:solidFill>
                      <a:srgbClr val="FBFBDC"/>
                    </a:solidFill>
                  </a:tcPr>
                </a:tc>
                <a:extLst>
                  <a:ext uri="{0D108BD9-81ED-4DB2-BD59-A6C34878D82A}">
                    <a16:rowId xmlns="" xmlns:a16="http://schemas.microsoft.com/office/drawing/2014/main" val="10001"/>
                  </a:ext>
                </a:extLst>
              </a:tr>
              <a:tr h="370840">
                <a:tc>
                  <a:txBody>
                    <a:bodyPr/>
                    <a:lstStyle/>
                    <a:p>
                      <a:r>
                        <a:rPr lang="en-NZ" sz="2400" dirty="0">
                          <a:solidFill>
                            <a:schemeClr val="tx1"/>
                          </a:solidFill>
                        </a:rPr>
                        <a:t>Olsen P</a:t>
                      </a:r>
                      <a:endParaRPr lang="en-AU" sz="2400" dirty="0">
                        <a:solidFill>
                          <a:schemeClr val="tx1"/>
                        </a:solidFill>
                      </a:endParaRPr>
                    </a:p>
                  </a:txBody>
                  <a:tcPr>
                    <a:solidFill>
                      <a:srgbClr val="FBFBDC"/>
                    </a:solidFill>
                  </a:tcPr>
                </a:tc>
                <a:tc>
                  <a:txBody>
                    <a:bodyPr/>
                    <a:lstStyle/>
                    <a:p>
                      <a:pPr algn="ctr"/>
                      <a:r>
                        <a:rPr lang="en-AU" sz="2400" dirty="0">
                          <a:solidFill>
                            <a:schemeClr val="tx1"/>
                          </a:solidFill>
                        </a:rPr>
                        <a:t>14</a:t>
                      </a:r>
                    </a:p>
                  </a:txBody>
                  <a:tcPr>
                    <a:solidFill>
                      <a:srgbClr val="FBFBDC"/>
                    </a:solidFill>
                  </a:tcPr>
                </a:tc>
                <a:tc>
                  <a:txBody>
                    <a:bodyPr/>
                    <a:lstStyle/>
                    <a:p>
                      <a:pPr algn="ctr"/>
                      <a:r>
                        <a:rPr lang="en-AU" sz="2400" dirty="0">
                          <a:solidFill>
                            <a:schemeClr val="tx1"/>
                          </a:solidFill>
                        </a:rPr>
                        <a:t>16</a:t>
                      </a:r>
                    </a:p>
                  </a:txBody>
                  <a:tcPr>
                    <a:solidFill>
                      <a:srgbClr val="FBFBDC"/>
                    </a:solidFill>
                  </a:tcPr>
                </a:tc>
                <a:extLst>
                  <a:ext uri="{0D108BD9-81ED-4DB2-BD59-A6C34878D82A}">
                    <a16:rowId xmlns="" xmlns:a16="http://schemas.microsoft.com/office/drawing/2014/main" val="10002"/>
                  </a:ext>
                </a:extLst>
              </a:tr>
              <a:tr h="370840">
                <a:tc>
                  <a:txBody>
                    <a:bodyPr/>
                    <a:lstStyle/>
                    <a:p>
                      <a:r>
                        <a:rPr lang="en-NZ" sz="2400" dirty="0">
                          <a:solidFill>
                            <a:schemeClr val="tx1"/>
                          </a:solidFill>
                        </a:rPr>
                        <a:t>S</a:t>
                      </a:r>
                      <a:endParaRPr lang="en-AU" sz="2400" dirty="0">
                        <a:solidFill>
                          <a:schemeClr val="tx1"/>
                        </a:solidFill>
                      </a:endParaRPr>
                    </a:p>
                  </a:txBody>
                  <a:tcPr>
                    <a:solidFill>
                      <a:srgbClr val="FBFBDC"/>
                    </a:solidFill>
                  </a:tcPr>
                </a:tc>
                <a:tc>
                  <a:txBody>
                    <a:bodyPr/>
                    <a:lstStyle/>
                    <a:p>
                      <a:pPr algn="ctr"/>
                      <a:r>
                        <a:rPr lang="en-AU" sz="2400" dirty="0">
                          <a:solidFill>
                            <a:schemeClr val="tx1"/>
                          </a:solidFill>
                        </a:rPr>
                        <a:t>19</a:t>
                      </a:r>
                    </a:p>
                  </a:txBody>
                  <a:tcPr>
                    <a:solidFill>
                      <a:srgbClr val="FBFBDC"/>
                    </a:solidFill>
                  </a:tcPr>
                </a:tc>
                <a:tc>
                  <a:txBody>
                    <a:bodyPr/>
                    <a:lstStyle/>
                    <a:p>
                      <a:pPr algn="ctr"/>
                      <a:r>
                        <a:rPr lang="en-AU" sz="2400" dirty="0">
                          <a:solidFill>
                            <a:schemeClr val="tx1"/>
                          </a:solidFill>
                        </a:rPr>
                        <a:t>11</a:t>
                      </a:r>
                    </a:p>
                  </a:txBody>
                  <a:tcPr>
                    <a:solidFill>
                      <a:srgbClr val="FBFBDC"/>
                    </a:solidFill>
                  </a:tcPr>
                </a:tc>
                <a:extLst>
                  <a:ext uri="{0D108BD9-81ED-4DB2-BD59-A6C34878D82A}">
                    <a16:rowId xmlns="" xmlns:a16="http://schemas.microsoft.com/office/drawing/2014/main" val="10003"/>
                  </a:ext>
                </a:extLst>
              </a:tr>
              <a:tr h="370840">
                <a:tc>
                  <a:txBody>
                    <a:bodyPr/>
                    <a:lstStyle/>
                    <a:p>
                      <a:r>
                        <a:rPr lang="en-NZ" sz="2400" dirty="0">
                          <a:solidFill>
                            <a:schemeClr val="tx1"/>
                          </a:solidFill>
                        </a:rPr>
                        <a:t>K</a:t>
                      </a:r>
                      <a:endParaRPr lang="en-AU" sz="2400" dirty="0">
                        <a:solidFill>
                          <a:schemeClr val="tx1"/>
                        </a:solidFill>
                      </a:endParaRPr>
                    </a:p>
                  </a:txBody>
                  <a:tcPr>
                    <a:solidFill>
                      <a:srgbClr val="FBFBDC"/>
                    </a:solidFill>
                  </a:tcPr>
                </a:tc>
                <a:tc>
                  <a:txBody>
                    <a:bodyPr/>
                    <a:lstStyle/>
                    <a:p>
                      <a:pPr algn="ctr"/>
                      <a:r>
                        <a:rPr lang="en-AU" sz="2400" dirty="0">
                          <a:solidFill>
                            <a:schemeClr val="tx1"/>
                          </a:solidFill>
                        </a:rPr>
                        <a:t>6</a:t>
                      </a:r>
                    </a:p>
                  </a:txBody>
                  <a:tcPr>
                    <a:solidFill>
                      <a:srgbClr val="FBFBDC"/>
                    </a:solidFill>
                  </a:tcPr>
                </a:tc>
                <a:tc>
                  <a:txBody>
                    <a:bodyPr/>
                    <a:lstStyle/>
                    <a:p>
                      <a:pPr algn="ctr"/>
                      <a:r>
                        <a:rPr lang="en-AU" sz="2400" dirty="0">
                          <a:solidFill>
                            <a:schemeClr val="tx1"/>
                          </a:solidFill>
                        </a:rPr>
                        <a:t>8</a:t>
                      </a:r>
                    </a:p>
                  </a:txBody>
                  <a:tcPr>
                    <a:solidFill>
                      <a:srgbClr val="FBFBDC"/>
                    </a:solidFill>
                  </a:tcPr>
                </a:tc>
                <a:extLst>
                  <a:ext uri="{0D108BD9-81ED-4DB2-BD59-A6C34878D82A}">
                    <a16:rowId xmlns="" xmlns:a16="http://schemas.microsoft.com/office/drawing/2014/main" val="10004"/>
                  </a:ext>
                </a:extLst>
              </a:tr>
              <a:tr h="370840">
                <a:tc>
                  <a:txBody>
                    <a:bodyPr/>
                    <a:lstStyle/>
                    <a:p>
                      <a:r>
                        <a:rPr lang="en-NZ" sz="2400" dirty="0">
                          <a:solidFill>
                            <a:schemeClr val="tx1"/>
                          </a:solidFill>
                        </a:rPr>
                        <a:t>Ca</a:t>
                      </a:r>
                      <a:endParaRPr lang="en-AU" sz="2400" dirty="0">
                        <a:solidFill>
                          <a:schemeClr val="tx1"/>
                        </a:solidFill>
                      </a:endParaRPr>
                    </a:p>
                  </a:txBody>
                  <a:tcPr>
                    <a:solidFill>
                      <a:srgbClr val="FBFBDC"/>
                    </a:solidFill>
                  </a:tcPr>
                </a:tc>
                <a:tc>
                  <a:txBody>
                    <a:bodyPr/>
                    <a:lstStyle/>
                    <a:p>
                      <a:pPr algn="ctr"/>
                      <a:r>
                        <a:rPr lang="en-AU" sz="2400" dirty="0">
                          <a:solidFill>
                            <a:schemeClr val="tx1"/>
                          </a:solidFill>
                        </a:rPr>
                        <a:t>9</a:t>
                      </a:r>
                    </a:p>
                  </a:txBody>
                  <a:tcPr>
                    <a:solidFill>
                      <a:srgbClr val="FBFBDC"/>
                    </a:solidFill>
                  </a:tcPr>
                </a:tc>
                <a:tc>
                  <a:txBody>
                    <a:bodyPr/>
                    <a:lstStyle/>
                    <a:p>
                      <a:pPr algn="ctr"/>
                      <a:r>
                        <a:rPr lang="en-AU" sz="2400" dirty="0">
                          <a:solidFill>
                            <a:schemeClr val="tx1"/>
                          </a:solidFill>
                        </a:rPr>
                        <a:t>10</a:t>
                      </a:r>
                    </a:p>
                  </a:txBody>
                  <a:tcPr>
                    <a:solidFill>
                      <a:srgbClr val="FBFBDC"/>
                    </a:solidFill>
                  </a:tcPr>
                </a:tc>
                <a:extLst>
                  <a:ext uri="{0D108BD9-81ED-4DB2-BD59-A6C34878D82A}">
                    <a16:rowId xmlns="" xmlns:a16="http://schemas.microsoft.com/office/drawing/2014/main" val="10005"/>
                  </a:ext>
                </a:extLst>
              </a:tr>
              <a:tr h="370840">
                <a:tc>
                  <a:txBody>
                    <a:bodyPr/>
                    <a:lstStyle/>
                    <a:p>
                      <a:r>
                        <a:rPr lang="en-NZ" sz="2400" dirty="0">
                          <a:solidFill>
                            <a:schemeClr val="tx1"/>
                          </a:solidFill>
                        </a:rPr>
                        <a:t>Mg</a:t>
                      </a:r>
                      <a:endParaRPr lang="en-AU" sz="2400" dirty="0">
                        <a:solidFill>
                          <a:schemeClr val="tx1"/>
                        </a:solidFill>
                      </a:endParaRPr>
                    </a:p>
                  </a:txBody>
                  <a:tcPr>
                    <a:solidFill>
                      <a:srgbClr val="FBFBDC"/>
                    </a:solidFill>
                  </a:tcPr>
                </a:tc>
                <a:tc>
                  <a:txBody>
                    <a:bodyPr/>
                    <a:lstStyle/>
                    <a:p>
                      <a:pPr algn="ctr"/>
                      <a:r>
                        <a:rPr lang="en-AU" sz="2400" dirty="0">
                          <a:solidFill>
                            <a:schemeClr val="tx1"/>
                          </a:solidFill>
                        </a:rPr>
                        <a:t>29</a:t>
                      </a:r>
                    </a:p>
                  </a:txBody>
                  <a:tcPr>
                    <a:solidFill>
                      <a:srgbClr val="FBFBDC"/>
                    </a:solidFill>
                  </a:tcPr>
                </a:tc>
                <a:tc>
                  <a:txBody>
                    <a:bodyPr/>
                    <a:lstStyle/>
                    <a:p>
                      <a:pPr algn="ctr"/>
                      <a:r>
                        <a:rPr lang="en-AU" sz="2400" dirty="0">
                          <a:solidFill>
                            <a:schemeClr val="tx1"/>
                          </a:solidFill>
                        </a:rPr>
                        <a:t>17</a:t>
                      </a:r>
                    </a:p>
                  </a:txBody>
                  <a:tcPr>
                    <a:solidFill>
                      <a:srgbClr val="FBFBDC"/>
                    </a:solidFill>
                  </a:tcPr>
                </a:tc>
                <a:extLst>
                  <a:ext uri="{0D108BD9-81ED-4DB2-BD59-A6C34878D82A}">
                    <a16:rowId xmlns="" xmlns:a16="http://schemas.microsoft.com/office/drawing/2014/main" val="10006"/>
                  </a:ext>
                </a:extLst>
              </a:tr>
              <a:tr h="370840">
                <a:tc>
                  <a:txBody>
                    <a:bodyPr/>
                    <a:lstStyle/>
                    <a:p>
                      <a:r>
                        <a:rPr lang="en-NZ" sz="2400" dirty="0">
                          <a:solidFill>
                            <a:schemeClr val="tx1"/>
                          </a:solidFill>
                        </a:rPr>
                        <a:t>Na</a:t>
                      </a:r>
                      <a:endParaRPr lang="en-AU" sz="2400" dirty="0">
                        <a:solidFill>
                          <a:schemeClr val="tx1"/>
                        </a:solidFill>
                      </a:endParaRPr>
                    </a:p>
                  </a:txBody>
                  <a:tcPr>
                    <a:solidFill>
                      <a:srgbClr val="FBFBDC"/>
                    </a:solidFill>
                  </a:tcPr>
                </a:tc>
                <a:tc>
                  <a:txBody>
                    <a:bodyPr/>
                    <a:lstStyle/>
                    <a:p>
                      <a:pPr algn="ctr"/>
                      <a:r>
                        <a:rPr lang="en-AU" sz="2400" dirty="0">
                          <a:solidFill>
                            <a:schemeClr val="tx1"/>
                          </a:solidFill>
                        </a:rPr>
                        <a:t>3</a:t>
                      </a:r>
                    </a:p>
                  </a:txBody>
                  <a:tcPr>
                    <a:solidFill>
                      <a:srgbClr val="FBFBDC"/>
                    </a:solidFill>
                  </a:tcPr>
                </a:tc>
                <a:tc>
                  <a:txBody>
                    <a:bodyPr/>
                    <a:lstStyle/>
                    <a:p>
                      <a:pPr algn="ctr"/>
                      <a:r>
                        <a:rPr lang="en-AU" sz="2400" dirty="0">
                          <a:solidFill>
                            <a:schemeClr val="tx1"/>
                          </a:solidFill>
                        </a:rPr>
                        <a:t>4</a:t>
                      </a:r>
                    </a:p>
                  </a:txBody>
                  <a:tcPr>
                    <a:solidFill>
                      <a:srgbClr val="FBFBDC"/>
                    </a:solidFill>
                  </a:tcPr>
                </a:tc>
                <a:extLst>
                  <a:ext uri="{0D108BD9-81ED-4DB2-BD59-A6C34878D82A}">
                    <a16:rowId xmlns="" xmlns:a16="http://schemas.microsoft.com/office/drawing/2014/main" val="10007"/>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646240783"/>
              </p:ext>
            </p:extLst>
          </p:nvPr>
        </p:nvGraphicFramePr>
        <p:xfrm>
          <a:off x="6087978" y="1732655"/>
          <a:ext cx="5654841" cy="3566160"/>
        </p:xfrm>
        <a:graphic>
          <a:graphicData uri="http://schemas.openxmlformats.org/drawingml/2006/table">
            <a:tbl>
              <a:tblPr firstRow="1" bandRow="1">
                <a:tableStyleId>{5C22544A-7EE6-4342-B048-85BDC9FD1C3A}</a:tableStyleId>
              </a:tblPr>
              <a:tblGrid>
                <a:gridCol w="2574758">
                  <a:extLst>
                    <a:ext uri="{9D8B030D-6E8A-4147-A177-3AD203B41FA5}">
                      <a16:colId xmlns="" xmlns:a16="http://schemas.microsoft.com/office/drawing/2014/main" val="20000"/>
                    </a:ext>
                  </a:extLst>
                </a:gridCol>
                <a:gridCol w="1756611">
                  <a:extLst>
                    <a:ext uri="{9D8B030D-6E8A-4147-A177-3AD203B41FA5}">
                      <a16:colId xmlns="" xmlns:a16="http://schemas.microsoft.com/office/drawing/2014/main" val="20001"/>
                    </a:ext>
                  </a:extLst>
                </a:gridCol>
                <a:gridCol w="1323472">
                  <a:extLst>
                    <a:ext uri="{9D8B030D-6E8A-4147-A177-3AD203B41FA5}">
                      <a16:colId xmlns="" xmlns:a16="http://schemas.microsoft.com/office/drawing/2014/main" val="20002"/>
                    </a:ext>
                  </a:extLst>
                </a:gridCol>
              </a:tblGrid>
              <a:tr h="370840">
                <a:tc>
                  <a:txBody>
                    <a:bodyPr/>
                    <a:lstStyle/>
                    <a:p>
                      <a:r>
                        <a:rPr lang="en-NZ" sz="2400" dirty="0" smtClean="0"/>
                        <a:t>Kinsey</a:t>
                      </a:r>
                      <a:r>
                        <a:rPr lang="en-NZ" sz="2400" baseline="0" dirty="0" smtClean="0"/>
                        <a:t> Albrecht</a:t>
                      </a:r>
                      <a:endParaRPr lang="en-AU" sz="2400" dirty="0"/>
                    </a:p>
                  </a:txBody>
                  <a:tcPr>
                    <a:solidFill>
                      <a:srgbClr val="FBFBDC"/>
                    </a:solidFill>
                  </a:tcPr>
                </a:tc>
                <a:tc>
                  <a:txBody>
                    <a:bodyPr/>
                    <a:lstStyle/>
                    <a:p>
                      <a:pPr algn="ctr"/>
                      <a:r>
                        <a:rPr lang="en-NZ" sz="2400" dirty="0" err="1">
                          <a:solidFill>
                            <a:schemeClr val="tx1"/>
                          </a:solidFill>
                        </a:rPr>
                        <a:t>Whakapono</a:t>
                      </a:r>
                      <a:endParaRPr lang="en-AU" sz="2400" dirty="0">
                        <a:solidFill>
                          <a:schemeClr val="tx1"/>
                        </a:solidFill>
                      </a:endParaRPr>
                    </a:p>
                  </a:txBody>
                  <a:tcPr>
                    <a:solidFill>
                      <a:srgbClr val="FBFBDC"/>
                    </a:solidFill>
                  </a:tcPr>
                </a:tc>
                <a:tc>
                  <a:txBody>
                    <a:bodyPr/>
                    <a:lstStyle/>
                    <a:p>
                      <a:pPr algn="ctr"/>
                      <a:r>
                        <a:rPr lang="en-NZ" sz="2400" dirty="0" err="1">
                          <a:solidFill>
                            <a:schemeClr val="tx1"/>
                          </a:solidFill>
                        </a:rPr>
                        <a:t>Waiora</a:t>
                      </a:r>
                      <a:endParaRPr lang="en-AU" sz="2400" dirty="0">
                        <a:solidFill>
                          <a:schemeClr val="tx1"/>
                        </a:solidFill>
                      </a:endParaRPr>
                    </a:p>
                  </a:txBody>
                  <a:tcPr>
                    <a:solidFill>
                      <a:srgbClr val="FBFBDC"/>
                    </a:solidFill>
                  </a:tcPr>
                </a:tc>
                <a:extLst>
                  <a:ext uri="{0D108BD9-81ED-4DB2-BD59-A6C34878D82A}">
                    <a16:rowId xmlns="" xmlns:a16="http://schemas.microsoft.com/office/drawing/2014/main" val="10000"/>
                  </a:ext>
                </a:extLst>
              </a:tr>
              <a:tr h="370840">
                <a:tc>
                  <a:txBody>
                    <a:bodyPr/>
                    <a:lstStyle/>
                    <a:p>
                      <a:r>
                        <a:rPr lang="en-NZ" sz="2400" dirty="0"/>
                        <a:t>PH</a:t>
                      </a:r>
                      <a:endParaRPr lang="en-AU" sz="2400" dirty="0"/>
                    </a:p>
                  </a:txBody>
                  <a:tcPr>
                    <a:solidFill>
                      <a:srgbClr val="FBFBDC"/>
                    </a:solidFill>
                  </a:tcPr>
                </a:tc>
                <a:tc>
                  <a:txBody>
                    <a:bodyPr/>
                    <a:lstStyle/>
                    <a:p>
                      <a:pPr algn="ctr"/>
                      <a:r>
                        <a:rPr lang="en-AU" sz="2400" dirty="0" smtClean="0"/>
                        <a:t>6.1</a:t>
                      </a:r>
                      <a:endParaRPr lang="en-AU" sz="2400" dirty="0"/>
                    </a:p>
                  </a:txBody>
                  <a:tcPr>
                    <a:solidFill>
                      <a:srgbClr val="FBFBDC"/>
                    </a:solidFill>
                  </a:tcPr>
                </a:tc>
                <a:tc>
                  <a:txBody>
                    <a:bodyPr/>
                    <a:lstStyle/>
                    <a:p>
                      <a:pPr algn="ctr"/>
                      <a:r>
                        <a:rPr lang="en-AU" sz="2400" dirty="0"/>
                        <a:t>6.2</a:t>
                      </a:r>
                    </a:p>
                  </a:txBody>
                  <a:tcPr>
                    <a:solidFill>
                      <a:srgbClr val="FBFBDC"/>
                    </a:solidFill>
                  </a:tcPr>
                </a:tc>
                <a:extLst>
                  <a:ext uri="{0D108BD9-81ED-4DB2-BD59-A6C34878D82A}">
                    <a16:rowId xmlns="" xmlns:a16="http://schemas.microsoft.com/office/drawing/2014/main" val="10001"/>
                  </a:ext>
                </a:extLst>
              </a:tr>
              <a:tr h="370840">
                <a:tc>
                  <a:txBody>
                    <a:bodyPr/>
                    <a:lstStyle/>
                    <a:p>
                      <a:r>
                        <a:rPr lang="en-NZ" sz="2400" dirty="0" smtClean="0"/>
                        <a:t>Total Exchange Capacity</a:t>
                      </a:r>
                      <a:endParaRPr lang="en-AU" sz="2400" dirty="0"/>
                    </a:p>
                  </a:txBody>
                  <a:tcPr>
                    <a:solidFill>
                      <a:srgbClr val="FBFBDC"/>
                    </a:solidFill>
                  </a:tcPr>
                </a:tc>
                <a:tc>
                  <a:txBody>
                    <a:bodyPr/>
                    <a:lstStyle/>
                    <a:p>
                      <a:pPr algn="ctr"/>
                      <a:r>
                        <a:rPr lang="en-NZ" sz="2400" dirty="0" smtClean="0"/>
                        <a:t>11.4</a:t>
                      </a:r>
                      <a:endParaRPr lang="en-AU" sz="2400" dirty="0"/>
                    </a:p>
                  </a:txBody>
                  <a:tcPr>
                    <a:solidFill>
                      <a:srgbClr val="FBFBDC"/>
                    </a:solidFill>
                  </a:tcPr>
                </a:tc>
                <a:tc>
                  <a:txBody>
                    <a:bodyPr/>
                    <a:lstStyle/>
                    <a:p>
                      <a:pPr algn="ctr"/>
                      <a:r>
                        <a:rPr lang="en-NZ" sz="2400" dirty="0" smtClean="0"/>
                        <a:t>10.7</a:t>
                      </a:r>
                      <a:endParaRPr lang="en-AU" sz="2400" dirty="0"/>
                    </a:p>
                  </a:txBody>
                  <a:tcPr>
                    <a:solidFill>
                      <a:srgbClr val="FBFBDC"/>
                    </a:solidFill>
                  </a:tcPr>
                </a:tc>
                <a:extLst>
                  <a:ext uri="{0D108BD9-81ED-4DB2-BD59-A6C34878D82A}">
                    <a16:rowId xmlns="" xmlns:a16="http://schemas.microsoft.com/office/drawing/2014/main" val="10002"/>
                  </a:ext>
                </a:extLst>
              </a:tr>
              <a:tr h="370840">
                <a:tc>
                  <a:txBody>
                    <a:bodyPr/>
                    <a:lstStyle/>
                    <a:p>
                      <a:r>
                        <a:rPr lang="en-NZ" sz="2400" dirty="0" smtClean="0"/>
                        <a:t>Calcium</a:t>
                      </a:r>
                      <a:r>
                        <a:rPr lang="en-NZ" sz="2400" baseline="0" dirty="0" smtClean="0"/>
                        <a:t> %</a:t>
                      </a:r>
                      <a:endParaRPr lang="en-AU" sz="2400" dirty="0"/>
                    </a:p>
                  </a:txBody>
                  <a:tcPr>
                    <a:solidFill>
                      <a:srgbClr val="FBFBDC"/>
                    </a:solidFill>
                  </a:tcPr>
                </a:tc>
                <a:tc>
                  <a:txBody>
                    <a:bodyPr/>
                    <a:lstStyle/>
                    <a:p>
                      <a:pPr algn="ctr"/>
                      <a:r>
                        <a:rPr lang="en-NZ" sz="2400" dirty="0" smtClean="0"/>
                        <a:t>64</a:t>
                      </a:r>
                      <a:endParaRPr lang="en-AU" sz="2400" dirty="0"/>
                    </a:p>
                  </a:txBody>
                  <a:tcPr>
                    <a:solidFill>
                      <a:srgbClr val="FBFBDC"/>
                    </a:solidFill>
                  </a:tcPr>
                </a:tc>
                <a:tc>
                  <a:txBody>
                    <a:bodyPr/>
                    <a:lstStyle/>
                    <a:p>
                      <a:pPr algn="ctr"/>
                      <a:r>
                        <a:rPr lang="en-NZ" sz="2400" dirty="0" smtClean="0"/>
                        <a:t>71</a:t>
                      </a:r>
                      <a:endParaRPr lang="en-AU" sz="2400" dirty="0"/>
                    </a:p>
                  </a:txBody>
                  <a:tcPr>
                    <a:solidFill>
                      <a:srgbClr val="FBFBDC"/>
                    </a:solidFill>
                  </a:tcPr>
                </a:tc>
                <a:extLst>
                  <a:ext uri="{0D108BD9-81ED-4DB2-BD59-A6C34878D82A}">
                    <a16:rowId xmlns="" xmlns:a16="http://schemas.microsoft.com/office/drawing/2014/main" val="10003"/>
                  </a:ext>
                </a:extLst>
              </a:tr>
              <a:tr h="370840">
                <a:tc>
                  <a:txBody>
                    <a:bodyPr/>
                    <a:lstStyle/>
                    <a:p>
                      <a:r>
                        <a:rPr lang="en-NZ" sz="2400" dirty="0" smtClean="0"/>
                        <a:t>Magnesium</a:t>
                      </a:r>
                      <a:r>
                        <a:rPr lang="en-NZ" sz="2400" baseline="0" dirty="0" smtClean="0"/>
                        <a:t> %</a:t>
                      </a:r>
                      <a:endParaRPr lang="en-AU" sz="2400" dirty="0"/>
                    </a:p>
                  </a:txBody>
                  <a:tcPr>
                    <a:solidFill>
                      <a:srgbClr val="FBFBDC"/>
                    </a:solidFill>
                  </a:tcPr>
                </a:tc>
                <a:tc>
                  <a:txBody>
                    <a:bodyPr/>
                    <a:lstStyle/>
                    <a:p>
                      <a:pPr algn="ctr"/>
                      <a:r>
                        <a:rPr lang="en-NZ" sz="2400" dirty="0" smtClean="0"/>
                        <a:t>14</a:t>
                      </a:r>
                      <a:endParaRPr lang="en-AU" sz="2400" dirty="0"/>
                    </a:p>
                  </a:txBody>
                  <a:tcPr>
                    <a:solidFill>
                      <a:srgbClr val="FBFBDC"/>
                    </a:solidFill>
                  </a:tcPr>
                </a:tc>
                <a:tc>
                  <a:txBody>
                    <a:bodyPr/>
                    <a:lstStyle/>
                    <a:p>
                      <a:pPr algn="ctr"/>
                      <a:r>
                        <a:rPr lang="en-NZ" sz="2400" dirty="0" smtClean="0"/>
                        <a:t>8</a:t>
                      </a:r>
                      <a:endParaRPr lang="en-AU" sz="2400" dirty="0"/>
                    </a:p>
                  </a:txBody>
                  <a:tcPr>
                    <a:solidFill>
                      <a:srgbClr val="FBFBDC"/>
                    </a:solidFill>
                  </a:tcPr>
                </a:tc>
                <a:extLst>
                  <a:ext uri="{0D108BD9-81ED-4DB2-BD59-A6C34878D82A}">
                    <a16:rowId xmlns="" xmlns:a16="http://schemas.microsoft.com/office/drawing/2014/main" val="10004"/>
                  </a:ext>
                </a:extLst>
              </a:tr>
              <a:tr h="370840">
                <a:tc>
                  <a:txBody>
                    <a:bodyPr/>
                    <a:lstStyle/>
                    <a:p>
                      <a:r>
                        <a:rPr lang="en-NZ" sz="2400" dirty="0" smtClean="0"/>
                        <a:t>Potassium</a:t>
                      </a:r>
                      <a:r>
                        <a:rPr lang="en-NZ" sz="2400" baseline="0" dirty="0" smtClean="0"/>
                        <a:t> %</a:t>
                      </a:r>
                      <a:endParaRPr lang="en-AU" sz="2400" dirty="0"/>
                    </a:p>
                  </a:txBody>
                  <a:tcPr>
                    <a:solidFill>
                      <a:srgbClr val="FBFBDC"/>
                    </a:solidFill>
                  </a:tcPr>
                </a:tc>
                <a:tc>
                  <a:txBody>
                    <a:bodyPr/>
                    <a:lstStyle/>
                    <a:p>
                      <a:pPr algn="ctr"/>
                      <a:r>
                        <a:rPr lang="en-NZ" sz="2400" dirty="0" smtClean="0"/>
                        <a:t>2.4</a:t>
                      </a:r>
                      <a:endParaRPr lang="en-AU" sz="2400" dirty="0"/>
                    </a:p>
                  </a:txBody>
                  <a:tcPr>
                    <a:solidFill>
                      <a:srgbClr val="FBFBDC"/>
                    </a:solidFill>
                  </a:tcPr>
                </a:tc>
                <a:tc>
                  <a:txBody>
                    <a:bodyPr/>
                    <a:lstStyle/>
                    <a:p>
                      <a:pPr algn="ctr"/>
                      <a:r>
                        <a:rPr lang="en-NZ" sz="2400" dirty="0" smtClean="0"/>
                        <a:t>3.5</a:t>
                      </a:r>
                      <a:endParaRPr lang="en-AU" sz="2400" dirty="0"/>
                    </a:p>
                  </a:txBody>
                  <a:tcPr>
                    <a:solidFill>
                      <a:srgbClr val="FBFBDC"/>
                    </a:solidFill>
                  </a:tcPr>
                </a:tc>
                <a:extLst>
                  <a:ext uri="{0D108BD9-81ED-4DB2-BD59-A6C34878D82A}">
                    <a16:rowId xmlns="" xmlns:a16="http://schemas.microsoft.com/office/drawing/2014/main" val="10005"/>
                  </a:ext>
                </a:extLst>
              </a:tr>
              <a:tr h="370840">
                <a:tc>
                  <a:txBody>
                    <a:bodyPr/>
                    <a:lstStyle/>
                    <a:p>
                      <a:r>
                        <a:rPr lang="en-NZ" sz="2400" dirty="0" smtClean="0"/>
                        <a:t>Sodium</a:t>
                      </a:r>
                      <a:r>
                        <a:rPr lang="en-NZ" sz="2400" baseline="0" dirty="0" smtClean="0"/>
                        <a:t> %</a:t>
                      </a:r>
                      <a:endParaRPr lang="en-AU" sz="2400" dirty="0"/>
                    </a:p>
                  </a:txBody>
                  <a:tcPr>
                    <a:solidFill>
                      <a:srgbClr val="FBFBDC"/>
                    </a:solidFill>
                  </a:tcPr>
                </a:tc>
                <a:tc>
                  <a:txBody>
                    <a:bodyPr/>
                    <a:lstStyle/>
                    <a:p>
                      <a:pPr algn="ctr"/>
                      <a:r>
                        <a:rPr lang="en-NZ" sz="2400" dirty="0" smtClean="0"/>
                        <a:t>0.9</a:t>
                      </a:r>
                      <a:endParaRPr lang="en-AU" sz="2400" dirty="0"/>
                    </a:p>
                  </a:txBody>
                  <a:tcPr>
                    <a:solidFill>
                      <a:srgbClr val="FBFBDC"/>
                    </a:solidFill>
                  </a:tcPr>
                </a:tc>
                <a:tc>
                  <a:txBody>
                    <a:bodyPr/>
                    <a:lstStyle/>
                    <a:p>
                      <a:pPr algn="ctr"/>
                      <a:r>
                        <a:rPr lang="en-NZ" sz="2400" dirty="0" smtClean="0"/>
                        <a:t>1.1</a:t>
                      </a:r>
                      <a:endParaRPr lang="en-AU" sz="2400" dirty="0"/>
                    </a:p>
                  </a:txBody>
                  <a:tcPr>
                    <a:solidFill>
                      <a:srgbClr val="FBFBDC"/>
                    </a:solidFill>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1299580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19941481"/>
              </p:ext>
            </p:extLst>
          </p:nvPr>
        </p:nvGraphicFramePr>
        <p:xfrm>
          <a:off x="5981062" y="354063"/>
          <a:ext cx="6210937" cy="6287375"/>
        </p:xfrm>
        <a:graphic>
          <a:graphicData uri="http://schemas.openxmlformats.org/drawingml/2006/table">
            <a:tbl>
              <a:tblPr>
                <a:tableStyleId>{5C22544A-7EE6-4342-B048-85BDC9FD1C3A}</a:tableStyleId>
              </a:tblPr>
              <a:tblGrid>
                <a:gridCol w="2062079">
                  <a:extLst>
                    <a:ext uri="{9D8B030D-6E8A-4147-A177-3AD203B41FA5}">
                      <a16:colId xmlns="" xmlns:a16="http://schemas.microsoft.com/office/drawing/2014/main" val="20000"/>
                    </a:ext>
                  </a:extLst>
                </a:gridCol>
                <a:gridCol w="592694">
                  <a:extLst>
                    <a:ext uri="{9D8B030D-6E8A-4147-A177-3AD203B41FA5}">
                      <a16:colId xmlns="" xmlns:a16="http://schemas.microsoft.com/office/drawing/2014/main" val="20001"/>
                    </a:ext>
                  </a:extLst>
                </a:gridCol>
                <a:gridCol w="592694">
                  <a:extLst>
                    <a:ext uri="{9D8B030D-6E8A-4147-A177-3AD203B41FA5}">
                      <a16:colId xmlns="" xmlns:a16="http://schemas.microsoft.com/office/drawing/2014/main" val="20002"/>
                    </a:ext>
                  </a:extLst>
                </a:gridCol>
                <a:gridCol w="592694">
                  <a:extLst>
                    <a:ext uri="{9D8B030D-6E8A-4147-A177-3AD203B41FA5}">
                      <a16:colId xmlns="" xmlns:a16="http://schemas.microsoft.com/office/drawing/2014/main" val="20003"/>
                    </a:ext>
                  </a:extLst>
                </a:gridCol>
                <a:gridCol w="592694">
                  <a:extLst>
                    <a:ext uri="{9D8B030D-6E8A-4147-A177-3AD203B41FA5}">
                      <a16:colId xmlns="" xmlns:a16="http://schemas.microsoft.com/office/drawing/2014/main" val="20004"/>
                    </a:ext>
                  </a:extLst>
                </a:gridCol>
                <a:gridCol w="592694">
                  <a:extLst>
                    <a:ext uri="{9D8B030D-6E8A-4147-A177-3AD203B41FA5}">
                      <a16:colId xmlns="" xmlns:a16="http://schemas.microsoft.com/office/drawing/2014/main" val="20005"/>
                    </a:ext>
                  </a:extLst>
                </a:gridCol>
                <a:gridCol w="592694">
                  <a:extLst>
                    <a:ext uri="{9D8B030D-6E8A-4147-A177-3AD203B41FA5}">
                      <a16:colId xmlns="" xmlns:a16="http://schemas.microsoft.com/office/drawing/2014/main" val="20006"/>
                    </a:ext>
                  </a:extLst>
                </a:gridCol>
                <a:gridCol w="592694">
                  <a:extLst>
                    <a:ext uri="{9D8B030D-6E8A-4147-A177-3AD203B41FA5}">
                      <a16:colId xmlns="" xmlns:a16="http://schemas.microsoft.com/office/drawing/2014/main" val="20007"/>
                    </a:ext>
                  </a:extLst>
                </a:gridCol>
              </a:tblGrid>
              <a:tr h="332207">
                <a:tc>
                  <a:txBody>
                    <a:bodyPr/>
                    <a:lstStyle/>
                    <a:p>
                      <a:pPr algn="l" fontAlgn="b"/>
                      <a:r>
                        <a:rPr lang="en-NZ" sz="1600" b="1" u="none" strike="noStrike" dirty="0" err="1">
                          <a:effectLst/>
                        </a:rPr>
                        <a:t>Waiora</a:t>
                      </a:r>
                      <a:endParaRPr lang="en-NZ" sz="1600" b="1" i="0" u="none" strike="noStrike" dirty="0">
                        <a:solidFill>
                          <a:srgbClr val="000000"/>
                        </a:solidFill>
                        <a:effectLst/>
                        <a:latin typeface="Calibri"/>
                      </a:endParaRPr>
                    </a:p>
                  </a:txBody>
                  <a:tcPr marL="0" marR="0" marT="0" marB="0" anchor="b">
                    <a:solidFill>
                      <a:srgbClr val="FBE5D6"/>
                    </a:solidFill>
                  </a:tcPr>
                </a:tc>
                <a:tc gridSpan="7">
                  <a:txBody>
                    <a:bodyPr/>
                    <a:lstStyle/>
                    <a:p>
                      <a:pPr algn="ctr" fontAlgn="b"/>
                      <a:r>
                        <a:rPr lang="en-NZ" sz="1600" u="none" strike="noStrike" dirty="0">
                          <a:effectLst/>
                        </a:rPr>
                        <a:t>(kg/ha/</a:t>
                      </a:r>
                      <a:r>
                        <a:rPr lang="en-NZ" sz="1600" u="none" strike="noStrike" dirty="0" err="1">
                          <a:effectLst/>
                        </a:rPr>
                        <a:t>yr</a:t>
                      </a:r>
                      <a:r>
                        <a:rPr lang="en-NZ" sz="1600" u="none" strike="noStrike" dirty="0">
                          <a:effectLst/>
                        </a:rPr>
                        <a:t>)</a:t>
                      </a:r>
                      <a:endParaRPr lang="en-NZ" sz="1600" b="0" i="0" u="none" strike="noStrike" dirty="0">
                        <a:solidFill>
                          <a:srgbClr val="000000"/>
                        </a:solidFill>
                        <a:effectLst/>
                        <a:latin typeface="Calibri"/>
                      </a:endParaRPr>
                    </a:p>
                  </a:txBody>
                  <a:tcPr marL="0" marR="0" marT="0" marB="0" anchor="b">
                    <a:solidFill>
                      <a:srgbClr val="FBE5D6"/>
                    </a:solidFill>
                  </a:tcPr>
                </a:tc>
                <a:tc hMerge="1">
                  <a:txBody>
                    <a:bodyPr/>
                    <a:lstStyle/>
                    <a:p>
                      <a:endParaRPr lang="en-NZ"/>
                    </a:p>
                  </a:txBody>
                  <a:tcPr/>
                </a:tc>
                <a:tc hMerge="1">
                  <a:txBody>
                    <a:bodyPr/>
                    <a:lstStyle/>
                    <a:p>
                      <a:endParaRPr lang="en-NZ"/>
                    </a:p>
                  </a:txBody>
                  <a:tcPr/>
                </a:tc>
                <a:tc hMerge="1">
                  <a:txBody>
                    <a:bodyPr/>
                    <a:lstStyle/>
                    <a:p>
                      <a:endParaRPr lang="en-NZ"/>
                    </a:p>
                  </a:txBody>
                  <a:tcPr/>
                </a:tc>
                <a:tc hMerge="1">
                  <a:txBody>
                    <a:bodyPr/>
                    <a:lstStyle/>
                    <a:p>
                      <a:endParaRPr lang="en-NZ"/>
                    </a:p>
                  </a:txBody>
                  <a:tcPr/>
                </a:tc>
                <a:tc hMerge="1">
                  <a:txBody>
                    <a:bodyPr/>
                    <a:lstStyle/>
                    <a:p>
                      <a:endParaRPr lang="en-NZ"/>
                    </a:p>
                  </a:txBody>
                  <a:tcPr/>
                </a:tc>
                <a:tc hMerge="1">
                  <a:txBody>
                    <a:bodyPr/>
                    <a:lstStyle/>
                    <a:p>
                      <a:endParaRPr lang="en-NZ"/>
                    </a:p>
                  </a:txBody>
                  <a:tcPr/>
                </a:tc>
                <a:extLst>
                  <a:ext uri="{0D108BD9-81ED-4DB2-BD59-A6C34878D82A}">
                    <a16:rowId xmlns="" xmlns:a16="http://schemas.microsoft.com/office/drawing/2014/main" val="10000"/>
                  </a:ext>
                </a:extLst>
              </a:tr>
              <a:tr h="261750">
                <a:tc>
                  <a:txBody>
                    <a:bodyPr/>
                    <a:lstStyle/>
                    <a:p>
                      <a:pPr algn="l" fontAlgn="b"/>
                      <a:r>
                        <a:rPr lang="en-NZ" sz="1600" u="none" strike="noStrike" dirty="0">
                          <a:effectLst/>
                        </a:rPr>
                        <a:t> </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N</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P</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K</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S</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Ca</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Mg</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dirty="0">
                          <a:effectLst/>
                        </a:rPr>
                        <a:t>Na</a:t>
                      </a:r>
                      <a:endParaRPr lang="en-NZ" sz="1600" b="1" i="0" u="none" strike="noStrike" dirty="0">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01"/>
                  </a:ext>
                </a:extLst>
              </a:tr>
              <a:tr h="332207">
                <a:tc>
                  <a:txBody>
                    <a:bodyPr/>
                    <a:lstStyle/>
                    <a:p>
                      <a:pPr algn="l" fontAlgn="b"/>
                      <a:r>
                        <a:rPr lang="en-NZ" sz="1600" u="none" strike="noStrike" dirty="0">
                          <a:effectLst/>
                        </a:rPr>
                        <a:t>Nutrients Added</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l"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02"/>
                  </a:ext>
                </a:extLst>
              </a:tr>
              <a:tr h="332207">
                <a:tc>
                  <a:txBody>
                    <a:bodyPr/>
                    <a:lstStyle/>
                    <a:p>
                      <a:pPr algn="l" fontAlgn="b"/>
                      <a:r>
                        <a:rPr lang="en-NZ" sz="1600" u="none" strike="noStrike" dirty="0">
                          <a:effectLst/>
                        </a:rPr>
                        <a:t>Fertiliser, lime and other</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117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48</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56</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03"/>
                  </a:ext>
                </a:extLst>
              </a:tr>
              <a:tr h="332207">
                <a:tc>
                  <a:txBody>
                    <a:bodyPr/>
                    <a:lstStyle/>
                    <a:p>
                      <a:pPr algn="l" fontAlgn="b"/>
                      <a:r>
                        <a:rPr lang="en-NZ" sz="1600" u="none" strike="noStrike">
                          <a:effectLst/>
                        </a:rPr>
                        <a:t>Rain/clover N Fixation</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159</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19</a:t>
                      </a:r>
                    </a:p>
                  </a:txBody>
                  <a:tcPr marL="0" marR="0" marT="0" marB="0" anchor="b">
                    <a:solidFill>
                      <a:srgbClr val="FBE5D6"/>
                    </a:solidFill>
                  </a:tcPr>
                </a:tc>
                <a:extLst>
                  <a:ext uri="{0D108BD9-81ED-4DB2-BD59-A6C34878D82A}">
                    <a16:rowId xmlns="" xmlns:a16="http://schemas.microsoft.com/office/drawing/2014/main" val="10004"/>
                  </a:ext>
                </a:extLst>
              </a:tr>
              <a:tr h="332207">
                <a:tc>
                  <a:txBody>
                    <a:bodyPr/>
                    <a:lstStyle/>
                    <a:p>
                      <a:pPr algn="l" fontAlgn="b"/>
                      <a:r>
                        <a:rPr lang="en-NZ" sz="1600" u="none" strike="noStrike">
                          <a:effectLst/>
                        </a:rPr>
                        <a:t>Irrigation</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8</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8</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29</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30</a:t>
                      </a:r>
                    </a:p>
                  </a:txBody>
                  <a:tcPr marL="0" marR="0" marT="0" marB="0" anchor="b">
                    <a:solidFill>
                      <a:srgbClr val="FBE5D6"/>
                    </a:solidFill>
                  </a:tcPr>
                </a:tc>
                <a:extLst>
                  <a:ext uri="{0D108BD9-81ED-4DB2-BD59-A6C34878D82A}">
                    <a16:rowId xmlns="" xmlns:a16="http://schemas.microsoft.com/office/drawing/2014/main" val="10005"/>
                  </a:ext>
                </a:extLst>
              </a:tr>
              <a:tr h="332207">
                <a:tc>
                  <a:txBody>
                    <a:bodyPr/>
                    <a:lstStyle/>
                    <a:p>
                      <a:pPr algn="l" fontAlgn="b"/>
                      <a:r>
                        <a:rPr lang="en-NZ" sz="1600" u="none" strike="noStrike" dirty="0">
                          <a:effectLst/>
                        </a:rPr>
                        <a:t>Supplements imported</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6</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a:t>
                      </a:r>
                    </a:p>
                  </a:txBody>
                  <a:tcPr marL="0" marR="0" marT="0" marB="0" anchor="b">
                    <a:solidFill>
                      <a:srgbClr val="FBE5D6"/>
                    </a:solidFill>
                  </a:tcPr>
                </a:tc>
                <a:extLst>
                  <a:ext uri="{0D108BD9-81ED-4DB2-BD59-A6C34878D82A}">
                    <a16:rowId xmlns="" xmlns:a16="http://schemas.microsoft.com/office/drawing/2014/main" val="10006"/>
                  </a:ext>
                </a:extLst>
              </a:tr>
              <a:tr h="260630">
                <a:tc>
                  <a:txBody>
                    <a:bodyPr/>
                    <a:lstStyle/>
                    <a:p>
                      <a:pPr algn="l" fontAlgn="b"/>
                      <a:r>
                        <a:rPr lang="en-NZ" sz="1600" u="none" strike="noStrike" dirty="0">
                          <a:effectLst/>
                        </a:rPr>
                        <a:t> </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07"/>
                  </a:ext>
                </a:extLst>
              </a:tr>
              <a:tr h="332207">
                <a:tc>
                  <a:txBody>
                    <a:bodyPr/>
                    <a:lstStyle/>
                    <a:p>
                      <a:pPr algn="l" fontAlgn="b"/>
                      <a:r>
                        <a:rPr lang="en-NZ" sz="1600" u="none" strike="noStrike" dirty="0">
                          <a:effectLst/>
                        </a:rPr>
                        <a:t>Nutrients Removed</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08"/>
                  </a:ext>
                </a:extLst>
              </a:tr>
              <a:tr h="332207">
                <a:tc>
                  <a:txBody>
                    <a:bodyPr/>
                    <a:lstStyle/>
                    <a:p>
                      <a:pPr algn="l" fontAlgn="b"/>
                      <a:r>
                        <a:rPr lang="en-NZ" sz="1600" u="none" strike="noStrike" dirty="0">
                          <a:effectLst/>
                        </a:rPr>
                        <a:t>As products</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95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16</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23</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7</a:t>
                      </a:r>
                    </a:p>
                  </a:txBody>
                  <a:tcPr marL="0" marR="0" marT="0" marB="0" anchor="b">
                    <a:solidFill>
                      <a:srgbClr val="FBE5D6"/>
                    </a:solidFill>
                  </a:tcPr>
                </a:tc>
                <a:extLst>
                  <a:ext uri="{0D108BD9-81ED-4DB2-BD59-A6C34878D82A}">
                    <a16:rowId xmlns="" xmlns:a16="http://schemas.microsoft.com/office/drawing/2014/main" val="10009"/>
                  </a:ext>
                </a:extLst>
              </a:tr>
              <a:tr h="332207">
                <a:tc>
                  <a:txBody>
                    <a:bodyPr/>
                    <a:lstStyle/>
                    <a:p>
                      <a:pPr algn="l" fontAlgn="b"/>
                      <a:r>
                        <a:rPr lang="en-NZ" sz="1600" u="none" strike="noStrike">
                          <a:effectLst/>
                        </a:rPr>
                        <a:t>Exported effluent</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10"/>
                  </a:ext>
                </a:extLst>
              </a:tr>
              <a:tr h="332207">
                <a:tc>
                  <a:txBody>
                    <a:bodyPr/>
                    <a:lstStyle/>
                    <a:p>
                      <a:pPr algn="l" fontAlgn="b"/>
                      <a:r>
                        <a:rPr lang="en-NZ" sz="1600" u="none" strike="noStrike" dirty="0">
                          <a:effectLst/>
                        </a:rPr>
                        <a:t>As supplements</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11"/>
                  </a:ext>
                </a:extLst>
              </a:tr>
              <a:tr h="332207">
                <a:tc>
                  <a:txBody>
                    <a:bodyPr/>
                    <a:lstStyle/>
                    <a:p>
                      <a:pPr algn="l" fontAlgn="b"/>
                      <a:r>
                        <a:rPr lang="en-NZ" sz="1600" u="none" strike="noStrike" dirty="0">
                          <a:effectLst/>
                        </a:rPr>
                        <a:t>To atmospheric</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105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12"/>
                  </a:ext>
                </a:extLst>
              </a:tr>
              <a:tr h="332207">
                <a:tc>
                  <a:txBody>
                    <a:bodyPr/>
                    <a:lstStyle/>
                    <a:p>
                      <a:pPr algn="l" fontAlgn="b"/>
                      <a:r>
                        <a:rPr lang="en-NZ" sz="1600" u="none" strike="noStrike" dirty="0">
                          <a:solidFill>
                            <a:srgbClr val="FF0000"/>
                          </a:solidFill>
                          <a:effectLst/>
                        </a:rPr>
                        <a:t>To water</a:t>
                      </a:r>
                      <a:endParaRPr lang="en-NZ" sz="1600" b="0" i="0" u="none" strike="noStrike" dirty="0">
                        <a:solidFill>
                          <a:srgbClr val="FF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FF0000"/>
                          </a:solidFill>
                          <a:effectLst/>
                          <a:latin typeface="Calibri"/>
                        </a:rPr>
                        <a:t>25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0.8</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14</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85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43</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15</a:t>
                      </a:r>
                    </a:p>
                  </a:txBody>
                  <a:tcPr marL="0" marR="0" marT="0" marB="0" anchor="b">
                    <a:solidFill>
                      <a:srgbClr val="FBE5D6"/>
                    </a:solidFill>
                  </a:tcPr>
                </a:tc>
                <a:extLst>
                  <a:ext uri="{0D108BD9-81ED-4DB2-BD59-A6C34878D82A}">
                    <a16:rowId xmlns="" xmlns:a16="http://schemas.microsoft.com/office/drawing/2014/main" val="10013"/>
                  </a:ext>
                </a:extLst>
              </a:tr>
              <a:tr h="260630">
                <a:tc>
                  <a:txBody>
                    <a:bodyPr/>
                    <a:lstStyle/>
                    <a:p>
                      <a:pPr algn="l" fontAlgn="b"/>
                      <a:r>
                        <a:rPr lang="en-NZ" sz="1600" u="none" strike="noStrike" dirty="0">
                          <a:effectLst/>
                        </a:rPr>
                        <a:t> </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14"/>
                  </a:ext>
                </a:extLst>
              </a:tr>
              <a:tr h="260630">
                <a:tc>
                  <a:txBody>
                    <a:bodyPr/>
                    <a:lstStyle/>
                    <a:p>
                      <a:pPr algn="l" fontAlgn="b"/>
                      <a:r>
                        <a:rPr lang="en-NZ" sz="1600" u="none" strike="noStrike">
                          <a:effectLst/>
                        </a:rPr>
                        <a:t>Change in internal pools</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15"/>
                  </a:ext>
                </a:extLst>
              </a:tr>
              <a:tr h="332207">
                <a:tc>
                  <a:txBody>
                    <a:bodyPr/>
                    <a:lstStyle/>
                    <a:p>
                      <a:pPr algn="l" fontAlgn="b"/>
                      <a:r>
                        <a:rPr lang="en-NZ" sz="1600" u="none" strike="noStrike">
                          <a:effectLst/>
                        </a:rPr>
                        <a:t>Plant material</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a:t>
                      </a:r>
                    </a:p>
                  </a:txBody>
                  <a:tcPr marL="0" marR="0" marT="0" marB="0" anchor="b">
                    <a:solidFill>
                      <a:srgbClr val="FBE5D6"/>
                    </a:solidFill>
                  </a:tcPr>
                </a:tc>
                <a:extLst>
                  <a:ext uri="{0D108BD9-81ED-4DB2-BD59-A6C34878D82A}">
                    <a16:rowId xmlns="" xmlns:a16="http://schemas.microsoft.com/office/drawing/2014/main" val="10016"/>
                  </a:ext>
                </a:extLst>
              </a:tr>
              <a:tr h="332207">
                <a:tc>
                  <a:txBody>
                    <a:bodyPr/>
                    <a:lstStyle/>
                    <a:p>
                      <a:pPr algn="l" fontAlgn="b"/>
                      <a:r>
                        <a:rPr lang="en-NZ" sz="1600" u="none" strike="noStrike">
                          <a:effectLst/>
                        </a:rPr>
                        <a:t>Organic pool</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88</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17"/>
                  </a:ext>
                </a:extLst>
              </a:tr>
              <a:tr h="260630">
                <a:tc>
                  <a:txBody>
                    <a:bodyPr/>
                    <a:lstStyle/>
                    <a:p>
                      <a:pPr algn="l" fontAlgn="b"/>
                      <a:r>
                        <a:rPr lang="en-NZ" sz="1600" u="none" strike="noStrike" dirty="0">
                          <a:effectLst/>
                        </a:rPr>
                        <a:t>Inorganic mineral</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-16</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a:t>
                      </a:r>
                    </a:p>
                  </a:txBody>
                  <a:tcPr marL="0" marR="0" marT="0" marB="0" anchor="b">
                    <a:solidFill>
                      <a:srgbClr val="FBE5D6"/>
                    </a:solidFill>
                  </a:tcPr>
                </a:tc>
                <a:extLst>
                  <a:ext uri="{0D108BD9-81ED-4DB2-BD59-A6C34878D82A}">
                    <a16:rowId xmlns="" xmlns:a16="http://schemas.microsoft.com/office/drawing/2014/main" val="10018"/>
                  </a:ext>
                </a:extLst>
              </a:tr>
              <a:tr h="332207">
                <a:tc>
                  <a:txBody>
                    <a:bodyPr/>
                    <a:lstStyle/>
                    <a:p>
                      <a:pPr algn="l" fontAlgn="b"/>
                      <a:r>
                        <a:rPr lang="en-NZ" sz="1600" u="none" strike="noStrike">
                          <a:effectLst/>
                        </a:rPr>
                        <a:t>Inorganic soil pool</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u="none" strike="noStrike" dirty="0">
                          <a:effectLst/>
                        </a:rPr>
                        <a:t>0</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chemeClr val="dk1"/>
                          </a:solidFill>
                          <a:effectLst/>
                          <a:latin typeface="+mn-lt"/>
                        </a:rPr>
                        <a:t>25</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chemeClr val="dk1"/>
                          </a:solidFill>
                          <a:effectLst/>
                          <a:latin typeface="+mn-lt"/>
                        </a:rPr>
                        <a:t>49</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u="none" strike="noStrike">
                          <a:effectLst/>
                        </a:rPr>
                        <a:t>0</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chemeClr val="dk1"/>
                          </a:solidFill>
                          <a:effectLst/>
                          <a:latin typeface="+mn-lt"/>
                        </a:rPr>
                        <a:t>19</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chemeClr val="dk1"/>
                          </a:solidFill>
                          <a:effectLst/>
                          <a:latin typeface="+mn-lt"/>
                        </a:rPr>
                        <a:t>9</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u="none" strike="noStrike" dirty="0">
                          <a:effectLst/>
                        </a:rPr>
                        <a:t>32</a:t>
                      </a:r>
                      <a:endParaRPr lang="en-NZ" sz="1600" b="0" i="0" u="none" strike="noStrike" dirty="0">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19"/>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883029157"/>
              </p:ext>
            </p:extLst>
          </p:nvPr>
        </p:nvGraphicFramePr>
        <p:xfrm>
          <a:off x="104030" y="382373"/>
          <a:ext cx="5773002" cy="6259058"/>
        </p:xfrm>
        <a:graphic>
          <a:graphicData uri="http://schemas.openxmlformats.org/drawingml/2006/table">
            <a:tbl>
              <a:tblPr>
                <a:tableStyleId>{5C22544A-7EE6-4342-B048-85BDC9FD1C3A}</a:tableStyleId>
              </a:tblPr>
              <a:tblGrid>
                <a:gridCol w="2137646">
                  <a:extLst>
                    <a:ext uri="{9D8B030D-6E8A-4147-A177-3AD203B41FA5}">
                      <a16:colId xmlns="" xmlns:a16="http://schemas.microsoft.com/office/drawing/2014/main" val="20000"/>
                    </a:ext>
                  </a:extLst>
                </a:gridCol>
                <a:gridCol w="334520">
                  <a:extLst>
                    <a:ext uri="{9D8B030D-6E8A-4147-A177-3AD203B41FA5}">
                      <a16:colId xmlns="" xmlns:a16="http://schemas.microsoft.com/office/drawing/2014/main" val="20001"/>
                    </a:ext>
                  </a:extLst>
                </a:gridCol>
                <a:gridCol w="551926">
                  <a:extLst>
                    <a:ext uri="{9D8B030D-6E8A-4147-A177-3AD203B41FA5}">
                      <a16:colId xmlns="" xmlns:a16="http://schemas.microsoft.com/office/drawing/2014/main" val="20002"/>
                    </a:ext>
                  </a:extLst>
                </a:gridCol>
                <a:gridCol w="551926">
                  <a:extLst>
                    <a:ext uri="{9D8B030D-6E8A-4147-A177-3AD203B41FA5}">
                      <a16:colId xmlns="" xmlns:a16="http://schemas.microsoft.com/office/drawing/2014/main" val="20003"/>
                    </a:ext>
                  </a:extLst>
                </a:gridCol>
                <a:gridCol w="551926">
                  <a:extLst>
                    <a:ext uri="{9D8B030D-6E8A-4147-A177-3AD203B41FA5}">
                      <a16:colId xmlns="" xmlns:a16="http://schemas.microsoft.com/office/drawing/2014/main" val="20004"/>
                    </a:ext>
                  </a:extLst>
                </a:gridCol>
                <a:gridCol w="551926">
                  <a:extLst>
                    <a:ext uri="{9D8B030D-6E8A-4147-A177-3AD203B41FA5}">
                      <a16:colId xmlns="" xmlns:a16="http://schemas.microsoft.com/office/drawing/2014/main" val="20005"/>
                    </a:ext>
                  </a:extLst>
                </a:gridCol>
                <a:gridCol w="551926">
                  <a:extLst>
                    <a:ext uri="{9D8B030D-6E8A-4147-A177-3AD203B41FA5}">
                      <a16:colId xmlns="" xmlns:a16="http://schemas.microsoft.com/office/drawing/2014/main" val="20006"/>
                    </a:ext>
                  </a:extLst>
                </a:gridCol>
                <a:gridCol w="541206">
                  <a:extLst>
                    <a:ext uri="{9D8B030D-6E8A-4147-A177-3AD203B41FA5}">
                      <a16:colId xmlns="" xmlns:a16="http://schemas.microsoft.com/office/drawing/2014/main" val="20007"/>
                    </a:ext>
                  </a:extLst>
                </a:gridCol>
              </a:tblGrid>
              <a:tr h="315254">
                <a:tc>
                  <a:txBody>
                    <a:bodyPr/>
                    <a:lstStyle/>
                    <a:p>
                      <a:pPr algn="l" fontAlgn="b"/>
                      <a:r>
                        <a:rPr lang="en-NZ" sz="1600" b="1" u="none" strike="noStrike" dirty="0" err="1">
                          <a:effectLst/>
                        </a:rPr>
                        <a:t>Whakapono</a:t>
                      </a:r>
                      <a:endParaRPr lang="en-NZ" sz="1600" b="1" i="0" u="none" strike="noStrike" dirty="0">
                        <a:solidFill>
                          <a:srgbClr val="000000"/>
                        </a:solidFill>
                        <a:effectLst/>
                        <a:latin typeface="Calibri"/>
                      </a:endParaRPr>
                    </a:p>
                  </a:txBody>
                  <a:tcPr marL="0" marR="0" marT="0" marB="0" anchor="b">
                    <a:solidFill>
                      <a:srgbClr val="FBE5D6"/>
                    </a:solidFill>
                  </a:tcPr>
                </a:tc>
                <a:tc gridSpan="7">
                  <a:txBody>
                    <a:bodyPr/>
                    <a:lstStyle/>
                    <a:p>
                      <a:pPr algn="ctr" fontAlgn="b"/>
                      <a:r>
                        <a:rPr lang="en-NZ" sz="1600" u="none" strike="noStrike" dirty="0">
                          <a:effectLst/>
                        </a:rPr>
                        <a:t>(kg/ha/</a:t>
                      </a:r>
                      <a:r>
                        <a:rPr lang="en-NZ" sz="1600" u="none" strike="noStrike" dirty="0" err="1">
                          <a:effectLst/>
                        </a:rPr>
                        <a:t>yr</a:t>
                      </a:r>
                      <a:r>
                        <a:rPr lang="en-NZ" sz="1600" u="none" strike="noStrike" dirty="0">
                          <a:effectLst/>
                        </a:rPr>
                        <a:t>)</a:t>
                      </a:r>
                      <a:endParaRPr lang="en-NZ" sz="1600" b="0" i="0" u="none" strike="noStrike" dirty="0">
                        <a:solidFill>
                          <a:srgbClr val="000000"/>
                        </a:solidFill>
                        <a:effectLst/>
                        <a:latin typeface="Calibri"/>
                      </a:endParaRPr>
                    </a:p>
                  </a:txBody>
                  <a:tcPr marL="0" marR="0" marT="0" marB="0" anchor="b">
                    <a:solidFill>
                      <a:srgbClr val="FBE5D6"/>
                    </a:solidFill>
                  </a:tcPr>
                </a:tc>
                <a:tc hMerge="1">
                  <a:txBody>
                    <a:bodyPr/>
                    <a:lstStyle/>
                    <a:p>
                      <a:endParaRPr lang="en-NZ"/>
                    </a:p>
                  </a:txBody>
                  <a:tcPr/>
                </a:tc>
                <a:tc hMerge="1">
                  <a:txBody>
                    <a:bodyPr/>
                    <a:lstStyle/>
                    <a:p>
                      <a:endParaRPr lang="en-NZ"/>
                    </a:p>
                  </a:txBody>
                  <a:tcPr/>
                </a:tc>
                <a:tc hMerge="1">
                  <a:txBody>
                    <a:bodyPr/>
                    <a:lstStyle/>
                    <a:p>
                      <a:endParaRPr lang="en-NZ"/>
                    </a:p>
                  </a:txBody>
                  <a:tcPr/>
                </a:tc>
                <a:tc hMerge="1">
                  <a:txBody>
                    <a:bodyPr/>
                    <a:lstStyle/>
                    <a:p>
                      <a:endParaRPr lang="en-NZ"/>
                    </a:p>
                  </a:txBody>
                  <a:tcPr/>
                </a:tc>
                <a:tc hMerge="1">
                  <a:txBody>
                    <a:bodyPr/>
                    <a:lstStyle/>
                    <a:p>
                      <a:endParaRPr lang="en-NZ"/>
                    </a:p>
                  </a:txBody>
                  <a:tcPr/>
                </a:tc>
                <a:tc hMerge="1">
                  <a:txBody>
                    <a:bodyPr/>
                    <a:lstStyle/>
                    <a:p>
                      <a:endParaRPr lang="en-NZ"/>
                    </a:p>
                  </a:txBody>
                  <a:tcPr/>
                </a:tc>
                <a:extLst>
                  <a:ext uri="{0D108BD9-81ED-4DB2-BD59-A6C34878D82A}">
                    <a16:rowId xmlns="" xmlns:a16="http://schemas.microsoft.com/office/drawing/2014/main" val="10000"/>
                  </a:ext>
                </a:extLst>
              </a:tr>
              <a:tr h="257857">
                <a:tc>
                  <a:txBody>
                    <a:bodyPr/>
                    <a:lstStyle/>
                    <a:p>
                      <a:pPr algn="l" fontAlgn="b"/>
                      <a:r>
                        <a:rPr lang="en-NZ" sz="1600" u="none" strike="noStrike">
                          <a:effectLst/>
                        </a:rPr>
                        <a:t> </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N</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P</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K</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S</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dirty="0" err="1">
                          <a:effectLst/>
                        </a:rPr>
                        <a:t>Ca</a:t>
                      </a:r>
                      <a:endParaRPr lang="en-NZ" sz="1600" b="1"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a:effectLst/>
                        </a:rPr>
                        <a:t>Mg</a:t>
                      </a:r>
                      <a:endParaRPr lang="en-NZ" sz="1600" b="1"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1" u="none" strike="noStrike" dirty="0">
                          <a:effectLst/>
                        </a:rPr>
                        <a:t>Na</a:t>
                      </a:r>
                      <a:endParaRPr lang="en-NZ" sz="1600" b="1" i="0" u="none" strike="noStrike" dirty="0">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01"/>
                  </a:ext>
                </a:extLst>
              </a:tr>
              <a:tr h="432476">
                <a:tc>
                  <a:txBody>
                    <a:bodyPr/>
                    <a:lstStyle/>
                    <a:p>
                      <a:pPr algn="l" fontAlgn="b"/>
                      <a:r>
                        <a:rPr lang="en-NZ" sz="1600" u="none" strike="noStrike">
                          <a:effectLst/>
                        </a:rPr>
                        <a:t>Nutrients Added</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02"/>
                  </a:ext>
                </a:extLst>
              </a:tr>
              <a:tr h="317484">
                <a:tc>
                  <a:txBody>
                    <a:bodyPr/>
                    <a:lstStyle/>
                    <a:p>
                      <a:pPr algn="l" fontAlgn="b"/>
                      <a:r>
                        <a:rPr lang="en-NZ" sz="1600" u="none" strike="noStrike" dirty="0">
                          <a:effectLst/>
                        </a:rPr>
                        <a:t>Fertiliser, lime and other</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79</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33</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84</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109</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490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61</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03"/>
                  </a:ext>
                </a:extLst>
              </a:tr>
              <a:tr h="315254">
                <a:tc>
                  <a:txBody>
                    <a:bodyPr/>
                    <a:lstStyle/>
                    <a:p>
                      <a:pPr algn="l" fontAlgn="b"/>
                      <a:r>
                        <a:rPr lang="en-NZ" sz="1600" u="none" strike="noStrike">
                          <a:effectLst/>
                        </a:rPr>
                        <a:t>Rain/clover N Fixation</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179</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18</a:t>
                      </a:r>
                    </a:p>
                  </a:txBody>
                  <a:tcPr marL="0" marR="0" marT="0" marB="0" anchor="b">
                    <a:solidFill>
                      <a:srgbClr val="FBE5D6"/>
                    </a:solidFill>
                  </a:tcPr>
                </a:tc>
                <a:extLst>
                  <a:ext uri="{0D108BD9-81ED-4DB2-BD59-A6C34878D82A}">
                    <a16:rowId xmlns="" xmlns:a16="http://schemas.microsoft.com/office/drawing/2014/main" val="10004"/>
                  </a:ext>
                </a:extLst>
              </a:tr>
              <a:tr h="315254">
                <a:tc>
                  <a:txBody>
                    <a:bodyPr/>
                    <a:lstStyle/>
                    <a:p>
                      <a:pPr algn="l" fontAlgn="b"/>
                      <a:r>
                        <a:rPr lang="en-NZ" sz="1600" u="none" strike="noStrike">
                          <a:effectLst/>
                        </a:rPr>
                        <a:t>Irrigation</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28</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28</a:t>
                      </a:r>
                    </a:p>
                  </a:txBody>
                  <a:tcPr marL="0" marR="0" marT="0" marB="0" anchor="b">
                    <a:solidFill>
                      <a:srgbClr val="FBE5D6"/>
                    </a:solidFill>
                  </a:tcPr>
                </a:tc>
                <a:extLst>
                  <a:ext uri="{0D108BD9-81ED-4DB2-BD59-A6C34878D82A}">
                    <a16:rowId xmlns="" xmlns:a16="http://schemas.microsoft.com/office/drawing/2014/main" val="10005"/>
                  </a:ext>
                </a:extLst>
              </a:tr>
              <a:tr h="315254">
                <a:tc>
                  <a:txBody>
                    <a:bodyPr/>
                    <a:lstStyle/>
                    <a:p>
                      <a:pPr algn="l" fontAlgn="b"/>
                      <a:r>
                        <a:rPr lang="en-NZ" sz="1600" u="none" strike="noStrike">
                          <a:effectLst/>
                        </a:rPr>
                        <a:t>Supplements imported</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50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8</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33</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6</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extLst>
                  <a:ext uri="{0D108BD9-81ED-4DB2-BD59-A6C34878D82A}">
                    <a16:rowId xmlns="" xmlns:a16="http://schemas.microsoft.com/office/drawing/2014/main" val="10006"/>
                  </a:ext>
                </a:extLst>
              </a:tr>
              <a:tr h="257857">
                <a:tc>
                  <a:txBody>
                    <a:bodyPr/>
                    <a:lstStyle/>
                    <a:p>
                      <a:pPr algn="l" fontAlgn="b"/>
                      <a:r>
                        <a:rPr lang="en-NZ" sz="1600" u="none" strike="noStrike" dirty="0">
                          <a:effectLst/>
                        </a:rPr>
                        <a:t> </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07"/>
                  </a:ext>
                </a:extLst>
              </a:tr>
              <a:tr h="315254">
                <a:tc>
                  <a:txBody>
                    <a:bodyPr/>
                    <a:lstStyle/>
                    <a:p>
                      <a:pPr algn="l" fontAlgn="b"/>
                      <a:r>
                        <a:rPr lang="en-NZ" sz="1600" u="none" strike="noStrike" dirty="0">
                          <a:effectLst/>
                        </a:rPr>
                        <a:t>Nutrients Removed</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08"/>
                  </a:ext>
                </a:extLst>
              </a:tr>
              <a:tr h="315254">
                <a:tc>
                  <a:txBody>
                    <a:bodyPr/>
                    <a:lstStyle/>
                    <a:p>
                      <a:pPr algn="l" fontAlgn="b"/>
                      <a:r>
                        <a:rPr lang="en-NZ" sz="1600" u="none" strike="noStrike">
                          <a:effectLst/>
                        </a:rPr>
                        <a:t>As products</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99</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24</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21</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7</a:t>
                      </a:r>
                    </a:p>
                  </a:txBody>
                  <a:tcPr marL="0" marR="0" marT="0" marB="0" anchor="b">
                    <a:solidFill>
                      <a:srgbClr val="FBE5D6"/>
                    </a:solidFill>
                  </a:tcPr>
                </a:tc>
                <a:extLst>
                  <a:ext uri="{0D108BD9-81ED-4DB2-BD59-A6C34878D82A}">
                    <a16:rowId xmlns="" xmlns:a16="http://schemas.microsoft.com/office/drawing/2014/main" val="10009"/>
                  </a:ext>
                </a:extLst>
              </a:tr>
              <a:tr h="315254">
                <a:tc>
                  <a:txBody>
                    <a:bodyPr/>
                    <a:lstStyle/>
                    <a:p>
                      <a:pPr algn="l" fontAlgn="b"/>
                      <a:r>
                        <a:rPr lang="en-NZ" sz="1600" u="none" strike="noStrike">
                          <a:effectLst/>
                        </a:rPr>
                        <a:t>Exported effluent</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10"/>
                  </a:ext>
                </a:extLst>
              </a:tr>
              <a:tr h="315254">
                <a:tc>
                  <a:txBody>
                    <a:bodyPr/>
                    <a:lstStyle/>
                    <a:p>
                      <a:pPr algn="l" fontAlgn="b"/>
                      <a:r>
                        <a:rPr lang="en-NZ" sz="1600" u="none" strike="noStrike" dirty="0">
                          <a:effectLst/>
                        </a:rPr>
                        <a:t>As supplements</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11"/>
                  </a:ext>
                </a:extLst>
              </a:tr>
              <a:tr h="315254">
                <a:tc>
                  <a:txBody>
                    <a:bodyPr/>
                    <a:lstStyle/>
                    <a:p>
                      <a:pPr algn="l" fontAlgn="b"/>
                      <a:r>
                        <a:rPr lang="en-NZ" sz="1600" u="none" strike="noStrike">
                          <a:effectLst/>
                        </a:rPr>
                        <a:t>To atmospheric</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108</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12"/>
                  </a:ext>
                </a:extLst>
              </a:tr>
              <a:tr h="315254">
                <a:tc>
                  <a:txBody>
                    <a:bodyPr/>
                    <a:lstStyle/>
                    <a:p>
                      <a:pPr algn="l" fontAlgn="b"/>
                      <a:r>
                        <a:rPr lang="en-NZ" sz="1600" u="none" strike="noStrike" dirty="0">
                          <a:solidFill>
                            <a:srgbClr val="FF0000"/>
                          </a:solidFill>
                          <a:effectLst/>
                        </a:rPr>
                        <a:t>To water</a:t>
                      </a:r>
                      <a:endParaRPr lang="en-NZ" sz="1600" b="0" i="0" u="none" strike="noStrike" dirty="0">
                        <a:solidFill>
                          <a:srgbClr val="FF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FF0000"/>
                          </a:solidFill>
                          <a:effectLst/>
                          <a:latin typeface="Calibri"/>
                        </a:rPr>
                        <a:t>25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17</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140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7</a:t>
                      </a:r>
                    </a:p>
                  </a:txBody>
                  <a:tcPr marL="0" marR="0" marT="0" marB="0" anchor="b">
                    <a:solidFill>
                      <a:srgbClr val="FBE5D6"/>
                    </a:solidFill>
                  </a:tcPr>
                </a:tc>
                <a:extLst>
                  <a:ext uri="{0D108BD9-81ED-4DB2-BD59-A6C34878D82A}">
                    <a16:rowId xmlns="" xmlns:a16="http://schemas.microsoft.com/office/drawing/2014/main" val="10013"/>
                  </a:ext>
                </a:extLst>
              </a:tr>
              <a:tr h="257857">
                <a:tc>
                  <a:txBody>
                    <a:bodyPr/>
                    <a:lstStyle/>
                    <a:p>
                      <a:pPr algn="l" fontAlgn="b"/>
                      <a:r>
                        <a:rPr lang="en-NZ" sz="1600" u="none" strike="noStrike" dirty="0">
                          <a:effectLst/>
                        </a:rPr>
                        <a:t> </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14"/>
                  </a:ext>
                </a:extLst>
              </a:tr>
              <a:tr h="321971">
                <a:tc>
                  <a:txBody>
                    <a:bodyPr/>
                    <a:lstStyle/>
                    <a:p>
                      <a:pPr algn="l" fontAlgn="b"/>
                      <a:r>
                        <a:rPr lang="en-NZ" sz="1600" u="none" strike="noStrike" dirty="0">
                          <a:effectLst/>
                        </a:rPr>
                        <a:t>Change in internal pools</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endParaRPr lang="en-NZ" sz="1600" b="0" i="0" u="none" strike="noStrike">
                        <a:solidFill>
                          <a:srgbClr val="000000"/>
                        </a:solidFill>
                        <a:effectLst/>
                        <a:latin typeface="Calibri"/>
                      </a:endParaRPr>
                    </a:p>
                  </a:txBody>
                  <a:tcPr marL="0" marR="0" marT="0" marB="0" anchor="b">
                    <a:solidFill>
                      <a:srgbClr val="FBE5D6"/>
                    </a:solidFill>
                  </a:tcPr>
                </a:tc>
                <a:extLst>
                  <a:ext uri="{0D108BD9-81ED-4DB2-BD59-A6C34878D82A}">
                    <a16:rowId xmlns="" xmlns:a16="http://schemas.microsoft.com/office/drawing/2014/main" val="10015"/>
                  </a:ext>
                </a:extLst>
              </a:tr>
              <a:tr h="315254">
                <a:tc>
                  <a:txBody>
                    <a:bodyPr/>
                    <a:lstStyle/>
                    <a:p>
                      <a:pPr algn="l" fontAlgn="b"/>
                      <a:r>
                        <a:rPr lang="en-NZ" sz="1600" u="none" strike="noStrike">
                          <a:effectLst/>
                        </a:rPr>
                        <a:t>Plant material</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5</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16"/>
                  </a:ext>
                </a:extLst>
              </a:tr>
              <a:tr h="315254">
                <a:tc>
                  <a:txBody>
                    <a:bodyPr/>
                    <a:lstStyle/>
                    <a:p>
                      <a:pPr algn="l" fontAlgn="b"/>
                      <a:r>
                        <a:rPr lang="en-NZ" sz="1600" u="none" strike="noStrike">
                          <a:effectLst/>
                        </a:rPr>
                        <a:t>Organic pool</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78</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extLst>
                  <a:ext uri="{0D108BD9-81ED-4DB2-BD59-A6C34878D82A}">
                    <a16:rowId xmlns="" xmlns:a16="http://schemas.microsoft.com/office/drawing/2014/main" val="10017"/>
                  </a:ext>
                </a:extLst>
              </a:tr>
              <a:tr h="315254">
                <a:tc>
                  <a:txBody>
                    <a:bodyPr/>
                    <a:lstStyle/>
                    <a:p>
                      <a:pPr algn="l" fontAlgn="b"/>
                      <a:r>
                        <a:rPr lang="en-NZ" sz="1600" u="none" strike="noStrike">
                          <a:effectLst/>
                        </a:rPr>
                        <a:t>Inorganic mineral</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-11</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0</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-2</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a:t>
                      </a:r>
                    </a:p>
                  </a:txBody>
                  <a:tcPr marL="0" marR="0" marT="0" marB="0" anchor="b">
                    <a:solidFill>
                      <a:srgbClr val="FBE5D6"/>
                    </a:solidFill>
                  </a:tcPr>
                </a:tc>
                <a:extLst>
                  <a:ext uri="{0D108BD9-81ED-4DB2-BD59-A6C34878D82A}">
                    <a16:rowId xmlns="" xmlns:a16="http://schemas.microsoft.com/office/drawing/2014/main" val="10018"/>
                  </a:ext>
                </a:extLst>
              </a:tr>
              <a:tr h="315254">
                <a:tc>
                  <a:txBody>
                    <a:bodyPr/>
                    <a:lstStyle/>
                    <a:p>
                      <a:pPr algn="l" fontAlgn="b"/>
                      <a:r>
                        <a:rPr lang="en-NZ" sz="1600" u="none" strike="noStrike">
                          <a:effectLst/>
                        </a:rPr>
                        <a:t>Inorganic soil pool</a:t>
                      </a:r>
                      <a:endParaRPr lang="en-NZ" sz="1600" b="0" i="0" u="none" strike="noStrike">
                        <a:solidFill>
                          <a:srgbClr val="000000"/>
                        </a:solidFill>
                        <a:effectLst/>
                        <a:latin typeface="Calibri"/>
                      </a:endParaRPr>
                    </a:p>
                  </a:txBody>
                  <a:tcPr marL="0" marR="0" marT="0" marB="0" anchor="b">
                    <a:solidFill>
                      <a:srgbClr val="FBE5D6"/>
                    </a:solidFill>
                  </a:tcPr>
                </a:tc>
                <a:tc>
                  <a:txBody>
                    <a:bodyPr/>
                    <a:lstStyle/>
                    <a:p>
                      <a:pPr algn="ctr" fontAlgn="b"/>
                      <a:r>
                        <a:rPr lang="en-NZ" sz="1600" u="none" strike="noStrike" dirty="0">
                          <a:effectLst/>
                        </a:rPr>
                        <a:t>0</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chemeClr val="dk1"/>
                          </a:solidFill>
                          <a:effectLst/>
                          <a:latin typeface="+mn-lt"/>
                        </a:rPr>
                        <a:t>14</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8</a:t>
                      </a:r>
                    </a:p>
                  </a:txBody>
                  <a:tcPr marL="0" marR="0" marT="0" marB="0" anchor="b">
                    <a:solidFill>
                      <a:srgbClr val="FBE5D6"/>
                    </a:solidFill>
                  </a:tcPr>
                </a:tc>
                <a:tc>
                  <a:txBody>
                    <a:bodyPr/>
                    <a:lstStyle/>
                    <a:p>
                      <a:pPr algn="ctr" fontAlgn="b"/>
                      <a:r>
                        <a:rPr lang="en-NZ" sz="1600" u="none" strike="noStrike" dirty="0">
                          <a:effectLst/>
                        </a:rPr>
                        <a:t>0</a:t>
                      </a:r>
                      <a:endParaRPr lang="en-NZ" sz="1600" b="0" i="0" u="none" strike="noStrike" dirty="0">
                        <a:solidFill>
                          <a:srgbClr val="000000"/>
                        </a:solidFill>
                        <a:effectLst/>
                        <a:latin typeface="Calibri"/>
                      </a:endParaRP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469</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74</a:t>
                      </a:r>
                    </a:p>
                  </a:txBody>
                  <a:tcPr marL="0" marR="0" marT="0" marB="0" anchor="b">
                    <a:solidFill>
                      <a:srgbClr val="FBE5D6"/>
                    </a:solidFill>
                  </a:tcPr>
                </a:tc>
                <a:tc>
                  <a:txBody>
                    <a:bodyPr/>
                    <a:lstStyle/>
                    <a:p>
                      <a:pPr algn="ctr" fontAlgn="b"/>
                      <a:r>
                        <a:rPr lang="en-NZ" sz="1600" b="0" i="0" u="none" strike="noStrike" dirty="0">
                          <a:solidFill>
                            <a:srgbClr val="000000"/>
                          </a:solidFill>
                          <a:effectLst/>
                          <a:latin typeface="Calibri"/>
                        </a:rPr>
                        <a:t>38</a:t>
                      </a:r>
                    </a:p>
                  </a:txBody>
                  <a:tcPr marL="0" marR="0" marT="0" marB="0" anchor="b">
                    <a:solidFill>
                      <a:srgbClr val="FBE5D6"/>
                    </a:solidFill>
                  </a:tcPr>
                </a:tc>
                <a:extLst>
                  <a:ext uri="{0D108BD9-81ED-4DB2-BD59-A6C34878D82A}">
                    <a16:rowId xmlns="" xmlns:a16="http://schemas.microsoft.com/office/drawing/2014/main" val="10019"/>
                  </a:ext>
                </a:extLst>
              </a:tr>
            </a:tbl>
          </a:graphicData>
        </a:graphic>
      </p:graphicFrame>
      <p:sp>
        <p:nvSpPr>
          <p:cNvPr id="7" name="TextBox 6"/>
          <p:cNvSpPr txBox="1"/>
          <p:nvPr/>
        </p:nvSpPr>
        <p:spPr>
          <a:xfrm>
            <a:off x="3612777" y="0"/>
            <a:ext cx="5047130" cy="369332"/>
          </a:xfrm>
          <a:prstGeom prst="rect">
            <a:avLst/>
          </a:prstGeom>
          <a:noFill/>
        </p:spPr>
        <p:txBody>
          <a:bodyPr wrap="square" rtlCol="0">
            <a:spAutoFit/>
          </a:bodyPr>
          <a:lstStyle/>
          <a:p>
            <a:pPr algn="ctr"/>
            <a:r>
              <a:rPr lang="en-NZ" b="1" dirty="0"/>
              <a:t>Overseer</a:t>
            </a:r>
            <a:r>
              <a:rPr lang="en-NZ" dirty="0"/>
              <a:t> </a:t>
            </a:r>
            <a:r>
              <a:rPr lang="en-NZ" b="1" dirty="0"/>
              <a:t>Nutrient</a:t>
            </a:r>
            <a:r>
              <a:rPr lang="en-NZ" dirty="0"/>
              <a:t> </a:t>
            </a:r>
            <a:r>
              <a:rPr lang="en-NZ" b="1" dirty="0"/>
              <a:t>Budgets</a:t>
            </a:r>
          </a:p>
        </p:txBody>
      </p:sp>
    </p:spTree>
    <p:extLst>
      <p:ext uri="{BB962C8B-B14F-4D97-AF65-F5344CB8AC3E}">
        <p14:creationId xmlns:p14="http://schemas.microsoft.com/office/powerpoint/2010/main" val="361919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52570"/>
            <a:ext cx="10799180" cy="305430"/>
          </a:xfrm>
          <a:solidFill>
            <a:schemeClr val="accent6">
              <a:lumMod val="50000"/>
            </a:schemeClr>
          </a:solidFill>
        </p:spPr>
        <p:txBody>
          <a:bodyPr>
            <a:noAutofit/>
          </a:bodyPr>
          <a:lstStyle/>
          <a:p>
            <a:pPr algn="r"/>
            <a:r>
              <a:rPr lang="en-NZ" sz="2000" b="1" dirty="0">
                <a:solidFill>
                  <a:srgbClr val="FBE5D6"/>
                </a:solidFill>
              </a:rPr>
              <a:t>Soil nutrient management in dairy farming systems</a:t>
            </a:r>
          </a:p>
        </p:txBody>
      </p:sp>
      <p:graphicFrame>
        <p:nvGraphicFramePr>
          <p:cNvPr id="8" name="Table 7"/>
          <p:cNvGraphicFramePr>
            <a:graphicFrameLocks noGrp="1"/>
          </p:cNvGraphicFramePr>
          <p:nvPr>
            <p:extLst>
              <p:ext uri="{D42A27DB-BD31-4B8C-83A1-F6EECF244321}">
                <p14:modId xmlns:p14="http://schemas.microsoft.com/office/powerpoint/2010/main" val="742081696"/>
              </p:ext>
            </p:extLst>
          </p:nvPr>
        </p:nvGraphicFramePr>
        <p:xfrm>
          <a:off x="1898274" y="603473"/>
          <a:ext cx="8127999" cy="2377440"/>
        </p:xfrm>
        <a:graphic>
          <a:graphicData uri="http://schemas.openxmlformats.org/drawingml/2006/table">
            <a:tbl>
              <a:tblPr firstRow="1" bandRow="1">
                <a:tableStyleId>{5C22544A-7EE6-4342-B048-85BDC9FD1C3A}</a:tableStyleId>
              </a:tblPr>
              <a:tblGrid>
                <a:gridCol w="2709333">
                  <a:extLst>
                    <a:ext uri="{9D8B030D-6E8A-4147-A177-3AD203B41FA5}">
                      <a16:colId xmlns="" xmlns:a16="http://schemas.microsoft.com/office/drawing/2014/main" val="20000"/>
                    </a:ext>
                  </a:extLst>
                </a:gridCol>
                <a:gridCol w="2709333">
                  <a:extLst>
                    <a:ext uri="{9D8B030D-6E8A-4147-A177-3AD203B41FA5}">
                      <a16:colId xmlns="" xmlns:a16="http://schemas.microsoft.com/office/drawing/2014/main" val="20001"/>
                    </a:ext>
                  </a:extLst>
                </a:gridCol>
                <a:gridCol w="2709333">
                  <a:extLst>
                    <a:ext uri="{9D8B030D-6E8A-4147-A177-3AD203B41FA5}">
                      <a16:colId xmlns="" xmlns:a16="http://schemas.microsoft.com/office/drawing/2014/main" val="20002"/>
                    </a:ext>
                  </a:extLst>
                </a:gridCol>
              </a:tblGrid>
              <a:tr h="370840">
                <a:tc>
                  <a:txBody>
                    <a:bodyPr/>
                    <a:lstStyle/>
                    <a:p>
                      <a:r>
                        <a:rPr lang="en-NZ" sz="2000" dirty="0">
                          <a:solidFill>
                            <a:schemeClr val="tx1"/>
                          </a:solidFill>
                        </a:rPr>
                        <a:t>Ave for Season</a:t>
                      </a:r>
                    </a:p>
                  </a:txBody>
                  <a:tcPr>
                    <a:solidFill>
                      <a:srgbClr val="FBFBDC"/>
                    </a:solidFill>
                  </a:tcPr>
                </a:tc>
                <a:tc>
                  <a:txBody>
                    <a:bodyPr/>
                    <a:lstStyle/>
                    <a:p>
                      <a:pPr algn="ctr"/>
                      <a:r>
                        <a:rPr lang="en-NZ" sz="2000" dirty="0" err="1">
                          <a:solidFill>
                            <a:schemeClr val="tx1"/>
                          </a:solidFill>
                        </a:rPr>
                        <a:t>Whakapono</a:t>
                      </a:r>
                      <a:endParaRPr lang="en-NZ" sz="2000" dirty="0">
                        <a:solidFill>
                          <a:schemeClr val="tx1"/>
                        </a:solidFill>
                      </a:endParaRPr>
                    </a:p>
                  </a:txBody>
                  <a:tcPr>
                    <a:solidFill>
                      <a:srgbClr val="FBFBDC"/>
                    </a:solidFill>
                  </a:tcPr>
                </a:tc>
                <a:tc>
                  <a:txBody>
                    <a:bodyPr/>
                    <a:lstStyle/>
                    <a:p>
                      <a:pPr algn="ctr"/>
                      <a:r>
                        <a:rPr lang="en-NZ" sz="2000" dirty="0" err="1">
                          <a:solidFill>
                            <a:schemeClr val="tx1"/>
                          </a:solidFill>
                        </a:rPr>
                        <a:t>Waiora</a:t>
                      </a:r>
                      <a:endParaRPr lang="en-NZ" sz="2000" dirty="0">
                        <a:solidFill>
                          <a:schemeClr val="tx1"/>
                        </a:solidFill>
                      </a:endParaRPr>
                    </a:p>
                  </a:txBody>
                  <a:tcPr>
                    <a:solidFill>
                      <a:srgbClr val="FBFBDC"/>
                    </a:solidFill>
                  </a:tcPr>
                </a:tc>
                <a:extLst>
                  <a:ext uri="{0D108BD9-81ED-4DB2-BD59-A6C34878D82A}">
                    <a16:rowId xmlns="" xmlns:a16="http://schemas.microsoft.com/office/drawing/2014/main" val="10000"/>
                  </a:ext>
                </a:extLst>
              </a:tr>
              <a:tr h="370840">
                <a:tc>
                  <a:txBody>
                    <a:bodyPr/>
                    <a:lstStyle/>
                    <a:p>
                      <a:r>
                        <a:rPr lang="en-NZ" sz="2000" dirty="0">
                          <a:solidFill>
                            <a:schemeClr val="tx1"/>
                          </a:solidFill>
                        </a:rPr>
                        <a:t>DM %</a:t>
                      </a:r>
                    </a:p>
                  </a:txBody>
                  <a:tcPr>
                    <a:solidFill>
                      <a:srgbClr val="FBFBDC"/>
                    </a:solidFill>
                  </a:tcPr>
                </a:tc>
                <a:tc>
                  <a:txBody>
                    <a:bodyPr/>
                    <a:lstStyle/>
                    <a:p>
                      <a:pPr algn="ctr"/>
                      <a:r>
                        <a:rPr lang="en-NZ" sz="2000" dirty="0" smtClean="0">
                          <a:solidFill>
                            <a:schemeClr val="tx1"/>
                          </a:solidFill>
                        </a:rPr>
                        <a:t>16.8</a:t>
                      </a:r>
                      <a:endParaRPr lang="en-NZ" sz="2000" dirty="0">
                        <a:solidFill>
                          <a:schemeClr val="tx1"/>
                        </a:solidFill>
                      </a:endParaRPr>
                    </a:p>
                  </a:txBody>
                  <a:tcPr>
                    <a:solidFill>
                      <a:srgbClr val="FBFBDC"/>
                    </a:solidFill>
                  </a:tcPr>
                </a:tc>
                <a:tc>
                  <a:txBody>
                    <a:bodyPr/>
                    <a:lstStyle/>
                    <a:p>
                      <a:pPr algn="ctr"/>
                      <a:r>
                        <a:rPr lang="en-NZ" sz="2000" dirty="0" smtClean="0">
                          <a:solidFill>
                            <a:schemeClr val="tx1"/>
                          </a:solidFill>
                        </a:rPr>
                        <a:t>16.8</a:t>
                      </a:r>
                      <a:endParaRPr lang="en-NZ" sz="2000" dirty="0">
                        <a:solidFill>
                          <a:schemeClr val="tx1"/>
                        </a:solidFill>
                      </a:endParaRPr>
                    </a:p>
                  </a:txBody>
                  <a:tcPr>
                    <a:solidFill>
                      <a:srgbClr val="FBFBDC"/>
                    </a:solidFill>
                  </a:tcPr>
                </a:tc>
                <a:extLst>
                  <a:ext uri="{0D108BD9-81ED-4DB2-BD59-A6C34878D82A}">
                    <a16:rowId xmlns="" xmlns:a16="http://schemas.microsoft.com/office/drawing/2014/main" val="10001"/>
                  </a:ext>
                </a:extLst>
              </a:tr>
              <a:tr h="370840">
                <a:tc>
                  <a:txBody>
                    <a:bodyPr/>
                    <a:lstStyle/>
                    <a:p>
                      <a:r>
                        <a:rPr lang="en-NZ" sz="2000" dirty="0" smtClean="0">
                          <a:solidFill>
                            <a:schemeClr val="tx1"/>
                          </a:solidFill>
                        </a:rPr>
                        <a:t>ME</a:t>
                      </a:r>
                      <a:r>
                        <a:rPr lang="en-NZ" sz="2000" baseline="0" dirty="0" smtClean="0">
                          <a:solidFill>
                            <a:schemeClr val="tx1"/>
                          </a:solidFill>
                        </a:rPr>
                        <a:t> (MJ/</a:t>
                      </a:r>
                      <a:r>
                        <a:rPr lang="en-NZ" sz="2000" baseline="0" dirty="0" err="1" smtClean="0">
                          <a:solidFill>
                            <a:schemeClr val="tx1"/>
                          </a:solidFill>
                        </a:rPr>
                        <a:t>KgDM</a:t>
                      </a:r>
                      <a:r>
                        <a:rPr lang="en-NZ" sz="2000" baseline="0" dirty="0" smtClean="0">
                          <a:solidFill>
                            <a:schemeClr val="tx1"/>
                          </a:solidFill>
                        </a:rPr>
                        <a:t>)</a:t>
                      </a:r>
                      <a:endParaRPr lang="en-NZ" sz="2000" dirty="0">
                        <a:solidFill>
                          <a:schemeClr val="tx1"/>
                        </a:solidFill>
                      </a:endParaRPr>
                    </a:p>
                  </a:txBody>
                  <a:tcPr>
                    <a:solidFill>
                      <a:srgbClr val="FBFBDC"/>
                    </a:solidFill>
                  </a:tcPr>
                </a:tc>
                <a:tc>
                  <a:txBody>
                    <a:bodyPr/>
                    <a:lstStyle/>
                    <a:p>
                      <a:pPr algn="ctr"/>
                      <a:r>
                        <a:rPr lang="en-NZ" sz="2000" dirty="0" smtClean="0">
                          <a:solidFill>
                            <a:schemeClr val="tx1"/>
                          </a:solidFill>
                        </a:rPr>
                        <a:t>12.4</a:t>
                      </a:r>
                      <a:endParaRPr lang="en-NZ" sz="2000" dirty="0">
                        <a:solidFill>
                          <a:schemeClr val="tx1"/>
                        </a:solidFill>
                      </a:endParaRPr>
                    </a:p>
                  </a:txBody>
                  <a:tcPr>
                    <a:solidFill>
                      <a:srgbClr val="FBFBDC"/>
                    </a:solidFill>
                  </a:tcPr>
                </a:tc>
                <a:tc>
                  <a:txBody>
                    <a:bodyPr/>
                    <a:lstStyle/>
                    <a:p>
                      <a:pPr algn="ctr"/>
                      <a:r>
                        <a:rPr lang="en-NZ" sz="2000" dirty="0" smtClean="0">
                          <a:solidFill>
                            <a:schemeClr val="tx1"/>
                          </a:solidFill>
                        </a:rPr>
                        <a:t>12.2</a:t>
                      </a:r>
                      <a:endParaRPr lang="en-NZ" sz="2000" dirty="0">
                        <a:solidFill>
                          <a:schemeClr val="tx1"/>
                        </a:solidFill>
                      </a:endParaRPr>
                    </a:p>
                  </a:txBody>
                  <a:tcPr>
                    <a:solidFill>
                      <a:srgbClr val="FBFBDC"/>
                    </a:solidFill>
                  </a:tcPr>
                </a:tc>
                <a:extLst>
                  <a:ext uri="{0D108BD9-81ED-4DB2-BD59-A6C34878D82A}">
                    <a16:rowId xmlns="" xmlns:a16="http://schemas.microsoft.com/office/drawing/2014/main" val="10002"/>
                  </a:ext>
                </a:extLst>
              </a:tr>
              <a:tr h="370840">
                <a:tc>
                  <a:txBody>
                    <a:bodyPr/>
                    <a:lstStyle/>
                    <a:p>
                      <a:r>
                        <a:rPr lang="en-NZ" sz="2000" dirty="0">
                          <a:solidFill>
                            <a:schemeClr val="tx1"/>
                          </a:solidFill>
                        </a:rPr>
                        <a:t>Protein %</a:t>
                      </a:r>
                    </a:p>
                  </a:txBody>
                  <a:tcPr>
                    <a:solidFill>
                      <a:srgbClr val="FBFBDC"/>
                    </a:solidFill>
                  </a:tcPr>
                </a:tc>
                <a:tc>
                  <a:txBody>
                    <a:bodyPr/>
                    <a:lstStyle/>
                    <a:p>
                      <a:pPr algn="ctr"/>
                      <a:r>
                        <a:rPr lang="en-NZ" sz="2000" dirty="0" smtClean="0">
                          <a:solidFill>
                            <a:schemeClr val="tx1"/>
                          </a:solidFill>
                        </a:rPr>
                        <a:t>26.3</a:t>
                      </a:r>
                      <a:endParaRPr lang="en-NZ" sz="2000" dirty="0">
                        <a:solidFill>
                          <a:schemeClr val="tx1"/>
                        </a:solidFill>
                      </a:endParaRPr>
                    </a:p>
                  </a:txBody>
                  <a:tcPr>
                    <a:solidFill>
                      <a:srgbClr val="FBFBDC"/>
                    </a:solidFill>
                  </a:tcPr>
                </a:tc>
                <a:tc>
                  <a:txBody>
                    <a:bodyPr/>
                    <a:lstStyle/>
                    <a:p>
                      <a:pPr algn="ctr"/>
                      <a:r>
                        <a:rPr lang="en-NZ" sz="2000" dirty="0" smtClean="0">
                          <a:solidFill>
                            <a:schemeClr val="tx1"/>
                          </a:solidFill>
                        </a:rPr>
                        <a:t>26.2</a:t>
                      </a:r>
                      <a:endParaRPr lang="en-NZ" sz="2000" dirty="0">
                        <a:solidFill>
                          <a:schemeClr val="tx1"/>
                        </a:solidFill>
                      </a:endParaRPr>
                    </a:p>
                  </a:txBody>
                  <a:tcPr>
                    <a:solidFill>
                      <a:srgbClr val="FBFBDC"/>
                    </a:solidFill>
                  </a:tcPr>
                </a:tc>
                <a:extLst>
                  <a:ext uri="{0D108BD9-81ED-4DB2-BD59-A6C34878D82A}">
                    <a16:rowId xmlns="" xmlns:a16="http://schemas.microsoft.com/office/drawing/2014/main" val="10003"/>
                  </a:ext>
                </a:extLst>
              </a:tr>
              <a:tr h="370840">
                <a:tc>
                  <a:txBody>
                    <a:bodyPr/>
                    <a:lstStyle/>
                    <a:p>
                      <a:r>
                        <a:rPr lang="en-NZ" sz="2000" dirty="0">
                          <a:solidFill>
                            <a:schemeClr val="tx1"/>
                          </a:solidFill>
                        </a:rPr>
                        <a:t>NDF</a:t>
                      </a:r>
                      <a:r>
                        <a:rPr lang="en-NZ" sz="2000" baseline="0" dirty="0">
                          <a:solidFill>
                            <a:schemeClr val="tx1"/>
                          </a:solidFill>
                        </a:rPr>
                        <a:t> %</a:t>
                      </a:r>
                      <a:endParaRPr lang="en-NZ" sz="2000" dirty="0">
                        <a:solidFill>
                          <a:schemeClr val="tx1"/>
                        </a:solidFill>
                      </a:endParaRPr>
                    </a:p>
                  </a:txBody>
                  <a:tcPr>
                    <a:solidFill>
                      <a:srgbClr val="FBFBDC"/>
                    </a:solidFill>
                  </a:tcPr>
                </a:tc>
                <a:tc>
                  <a:txBody>
                    <a:bodyPr/>
                    <a:lstStyle/>
                    <a:p>
                      <a:pPr algn="ctr"/>
                      <a:r>
                        <a:rPr lang="en-NZ" sz="2000" dirty="0" smtClean="0">
                          <a:solidFill>
                            <a:schemeClr val="tx1"/>
                          </a:solidFill>
                        </a:rPr>
                        <a:t>37.4</a:t>
                      </a:r>
                      <a:endParaRPr lang="en-NZ" sz="2000" dirty="0">
                        <a:solidFill>
                          <a:schemeClr val="tx1"/>
                        </a:solidFill>
                      </a:endParaRPr>
                    </a:p>
                  </a:txBody>
                  <a:tcPr>
                    <a:solidFill>
                      <a:srgbClr val="FBFBDC"/>
                    </a:solidFill>
                  </a:tcPr>
                </a:tc>
                <a:tc>
                  <a:txBody>
                    <a:bodyPr/>
                    <a:lstStyle/>
                    <a:p>
                      <a:pPr algn="ctr"/>
                      <a:r>
                        <a:rPr lang="en-NZ" sz="2000" dirty="0" smtClean="0">
                          <a:solidFill>
                            <a:schemeClr val="tx1"/>
                          </a:solidFill>
                        </a:rPr>
                        <a:t>39.3</a:t>
                      </a:r>
                      <a:endParaRPr lang="en-NZ" sz="2000" dirty="0">
                        <a:solidFill>
                          <a:schemeClr val="tx1"/>
                        </a:solidFill>
                      </a:endParaRPr>
                    </a:p>
                  </a:txBody>
                  <a:tcPr>
                    <a:solidFill>
                      <a:srgbClr val="FBFBDC"/>
                    </a:solidFill>
                  </a:tcPr>
                </a:tc>
                <a:extLst>
                  <a:ext uri="{0D108BD9-81ED-4DB2-BD59-A6C34878D82A}">
                    <a16:rowId xmlns="" xmlns:a16="http://schemas.microsoft.com/office/drawing/2014/main" val="10004"/>
                  </a:ext>
                </a:extLst>
              </a:tr>
              <a:tr h="370840">
                <a:tc>
                  <a:txBody>
                    <a:bodyPr/>
                    <a:lstStyle/>
                    <a:p>
                      <a:r>
                        <a:rPr lang="en-NZ" sz="2000" dirty="0">
                          <a:solidFill>
                            <a:schemeClr val="tx1"/>
                          </a:solidFill>
                        </a:rPr>
                        <a:t>Soluble</a:t>
                      </a:r>
                      <a:r>
                        <a:rPr lang="en-NZ" sz="2000" baseline="0" dirty="0">
                          <a:solidFill>
                            <a:schemeClr val="tx1"/>
                          </a:solidFill>
                        </a:rPr>
                        <a:t> Sugars %</a:t>
                      </a:r>
                      <a:endParaRPr lang="en-NZ" sz="2000" dirty="0">
                        <a:solidFill>
                          <a:schemeClr val="tx1"/>
                        </a:solidFill>
                      </a:endParaRPr>
                    </a:p>
                  </a:txBody>
                  <a:tcPr>
                    <a:solidFill>
                      <a:srgbClr val="FBFBDC"/>
                    </a:solidFill>
                  </a:tcPr>
                </a:tc>
                <a:tc>
                  <a:txBody>
                    <a:bodyPr/>
                    <a:lstStyle/>
                    <a:p>
                      <a:pPr algn="ctr"/>
                      <a:r>
                        <a:rPr lang="en-NZ" sz="2000" dirty="0" smtClean="0">
                          <a:solidFill>
                            <a:schemeClr val="tx1"/>
                          </a:solidFill>
                        </a:rPr>
                        <a:t>10.8</a:t>
                      </a:r>
                      <a:endParaRPr lang="en-NZ" sz="2000" dirty="0">
                        <a:solidFill>
                          <a:schemeClr val="tx1"/>
                        </a:solidFill>
                      </a:endParaRPr>
                    </a:p>
                  </a:txBody>
                  <a:tcPr>
                    <a:solidFill>
                      <a:srgbClr val="FBFBDC"/>
                    </a:solidFill>
                  </a:tcPr>
                </a:tc>
                <a:tc>
                  <a:txBody>
                    <a:bodyPr/>
                    <a:lstStyle/>
                    <a:p>
                      <a:pPr algn="ctr"/>
                      <a:r>
                        <a:rPr lang="en-NZ" sz="2000" dirty="0" smtClean="0">
                          <a:solidFill>
                            <a:schemeClr val="tx1"/>
                          </a:solidFill>
                        </a:rPr>
                        <a:t>10.4</a:t>
                      </a:r>
                      <a:endParaRPr lang="en-NZ" sz="2000" dirty="0">
                        <a:solidFill>
                          <a:schemeClr val="tx1"/>
                        </a:solidFill>
                      </a:endParaRPr>
                    </a:p>
                  </a:txBody>
                  <a:tcPr>
                    <a:solidFill>
                      <a:srgbClr val="FBFBDC"/>
                    </a:solidFill>
                  </a:tcPr>
                </a:tc>
                <a:extLst>
                  <a:ext uri="{0D108BD9-81ED-4DB2-BD59-A6C34878D82A}">
                    <a16:rowId xmlns="" xmlns:a16="http://schemas.microsoft.com/office/drawing/2014/main" val="10005"/>
                  </a:ext>
                </a:extLst>
              </a:tr>
            </a:tbl>
          </a:graphicData>
        </a:graphic>
      </p:graphicFrame>
      <p:sp>
        <p:nvSpPr>
          <p:cNvPr id="2" name="TextBox 1"/>
          <p:cNvSpPr txBox="1"/>
          <p:nvPr/>
        </p:nvSpPr>
        <p:spPr>
          <a:xfrm>
            <a:off x="2943820" y="82147"/>
            <a:ext cx="6036906" cy="523220"/>
          </a:xfrm>
          <a:prstGeom prst="rect">
            <a:avLst/>
          </a:prstGeom>
          <a:noFill/>
        </p:spPr>
        <p:txBody>
          <a:bodyPr wrap="square" rtlCol="0">
            <a:spAutoFit/>
          </a:bodyPr>
          <a:lstStyle/>
          <a:p>
            <a:pPr algn="ctr"/>
            <a:r>
              <a:rPr lang="en-NZ" sz="2800" b="1" dirty="0"/>
              <a:t>Pasture Quality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4891" y="3038865"/>
            <a:ext cx="4831670" cy="352665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9220" y="3025914"/>
            <a:ext cx="4754688" cy="3566016"/>
          </a:xfrm>
          <a:prstGeom prst="rect">
            <a:avLst/>
          </a:prstGeom>
        </p:spPr>
      </p:pic>
      <p:sp>
        <p:nvSpPr>
          <p:cNvPr id="6" name="TextBox 5"/>
          <p:cNvSpPr txBox="1"/>
          <p:nvPr/>
        </p:nvSpPr>
        <p:spPr>
          <a:xfrm>
            <a:off x="3072164" y="3255159"/>
            <a:ext cx="1828800" cy="369332"/>
          </a:xfrm>
          <a:prstGeom prst="rect">
            <a:avLst/>
          </a:prstGeom>
          <a:noFill/>
        </p:spPr>
        <p:txBody>
          <a:bodyPr wrap="square" rtlCol="0">
            <a:spAutoFit/>
          </a:bodyPr>
          <a:lstStyle/>
          <a:p>
            <a:r>
              <a:rPr lang="en-NZ" dirty="0" err="1" smtClean="0"/>
              <a:t>Whakapono</a:t>
            </a:r>
            <a:r>
              <a:rPr lang="en-NZ" dirty="0" smtClean="0"/>
              <a:t> – S6</a:t>
            </a:r>
            <a:endParaRPr lang="en-AU" dirty="0"/>
          </a:p>
        </p:txBody>
      </p:sp>
      <p:sp>
        <p:nvSpPr>
          <p:cNvPr id="7" name="TextBox 6"/>
          <p:cNvSpPr txBox="1"/>
          <p:nvPr/>
        </p:nvSpPr>
        <p:spPr>
          <a:xfrm>
            <a:off x="7826852" y="3255159"/>
            <a:ext cx="1698172" cy="369332"/>
          </a:xfrm>
          <a:prstGeom prst="rect">
            <a:avLst/>
          </a:prstGeom>
          <a:noFill/>
        </p:spPr>
        <p:txBody>
          <a:bodyPr wrap="square" rtlCol="0">
            <a:spAutoFit/>
          </a:bodyPr>
          <a:lstStyle/>
          <a:p>
            <a:r>
              <a:rPr lang="en-NZ" dirty="0" err="1" smtClean="0"/>
              <a:t>Waiora</a:t>
            </a:r>
            <a:r>
              <a:rPr lang="en-NZ" dirty="0" smtClean="0"/>
              <a:t> – N8</a:t>
            </a:r>
            <a:endParaRPr lang="en-AU" dirty="0"/>
          </a:p>
        </p:txBody>
      </p:sp>
    </p:spTree>
    <p:extLst>
      <p:ext uri="{BB962C8B-B14F-4D97-AF65-F5344CB8AC3E}">
        <p14:creationId xmlns:p14="http://schemas.microsoft.com/office/powerpoint/2010/main" val="2026399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52570"/>
            <a:ext cx="10799180" cy="305430"/>
          </a:xfrm>
          <a:solidFill>
            <a:schemeClr val="accent6">
              <a:lumMod val="50000"/>
            </a:schemeClr>
          </a:solidFill>
        </p:spPr>
        <p:txBody>
          <a:bodyPr>
            <a:noAutofit/>
          </a:bodyPr>
          <a:lstStyle/>
          <a:p>
            <a:pPr algn="r"/>
            <a:r>
              <a:rPr lang="en-NZ" sz="2000" b="1" dirty="0">
                <a:solidFill>
                  <a:srgbClr val="FBE5D6"/>
                </a:solidFill>
              </a:rPr>
              <a:t>Soil nutrient management in dairy farming systems</a:t>
            </a:r>
          </a:p>
        </p:txBody>
      </p:sp>
      <p:sp>
        <p:nvSpPr>
          <p:cNvPr id="2" name="TextBox 1"/>
          <p:cNvSpPr txBox="1"/>
          <p:nvPr/>
        </p:nvSpPr>
        <p:spPr>
          <a:xfrm>
            <a:off x="3009768" y="359364"/>
            <a:ext cx="6036906" cy="646331"/>
          </a:xfrm>
          <a:prstGeom prst="rect">
            <a:avLst/>
          </a:prstGeom>
          <a:noFill/>
        </p:spPr>
        <p:txBody>
          <a:bodyPr wrap="square" rtlCol="0">
            <a:spAutoFit/>
          </a:bodyPr>
          <a:lstStyle/>
          <a:p>
            <a:pPr algn="ctr"/>
            <a:r>
              <a:rPr lang="en-NZ" sz="3600" b="1" dirty="0"/>
              <a:t>Pasture </a:t>
            </a:r>
            <a:r>
              <a:rPr lang="en-NZ" sz="3600" b="1" dirty="0" smtClean="0"/>
              <a:t>DM% </a:t>
            </a:r>
            <a:endParaRPr lang="en-NZ" sz="3600" b="1" dirty="0"/>
          </a:p>
        </p:txBody>
      </p:sp>
      <p:graphicFrame>
        <p:nvGraphicFramePr>
          <p:cNvPr id="6" name="Chart 5">
            <a:extLst>
              <a:ext uri="{FF2B5EF4-FFF2-40B4-BE49-F238E27FC236}">
                <a16:creationId xmlns:xdr="http://schemas.openxmlformats.org/drawingml/2006/spreadsheetDrawing" xmlns:a16="http://schemas.microsoft.com/office/drawing/2014/main" xmlns="" xmlns:lc="http://schemas.openxmlformats.org/drawingml/2006/lockedCanvas" id="{00000000-0008-0000-0C00-000021000000}"/>
              </a:ext>
            </a:extLst>
          </p:cNvPr>
          <p:cNvGraphicFramePr>
            <a:graphicFrameLocks/>
          </p:cNvGraphicFramePr>
          <p:nvPr>
            <p:extLst>
              <p:ext uri="{D42A27DB-BD31-4B8C-83A1-F6EECF244321}">
                <p14:modId xmlns:p14="http://schemas.microsoft.com/office/powerpoint/2010/main" val="2592740879"/>
              </p:ext>
            </p:extLst>
          </p:nvPr>
        </p:nvGraphicFramePr>
        <p:xfrm>
          <a:off x="818947" y="1005695"/>
          <a:ext cx="10418548" cy="51304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69034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47463" t="8701" r="-801" b="-1472"/>
          <a:stretch/>
        </p:blipFill>
        <p:spPr>
          <a:xfrm>
            <a:off x="63529" y="1423671"/>
            <a:ext cx="6269995" cy="5082988"/>
          </a:xfrm>
          <a:prstGeom prst="rect">
            <a:avLst/>
          </a:prstGeom>
        </p:spPr>
      </p:pic>
      <p:sp>
        <p:nvSpPr>
          <p:cNvPr id="4" name="Title 3"/>
          <p:cNvSpPr>
            <a:spLocks noGrp="1"/>
          </p:cNvSpPr>
          <p:nvPr>
            <p:ph type="title"/>
          </p:nvPr>
        </p:nvSpPr>
        <p:spPr/>
        <p:txBody>
          <a:bodyPr>
            <a:normAutofit/>
          </a:bodyPr>
          <a:lstStyle/>
          <a:p>
            <a:pPr algn="ctr"/>
            <a:r>
              <a:rPr lang="en-NZ" sz="3600" b="1" dirty="0" smtClean="0">
                <a:solidFill>
                  <a:schemeClr val="accent6">
                    <a:lumMod val="50000"/>
                  </a:schemeClr>
                </a:solidFill>
                <a:latin typeface="Times New Roman" panose="02020603050405020304" pitchFamily="18" charset="0"/>
                <a:cs typeface="Times New Roman" panose="02020603050405020304" pitchFamily="18" charset="0"/>
              </a:rPr>
              <a:t>Clover content – 3 seasons</a:t>
            </a:r>
            <a:endParaRPr lang="en-NZ" sz="3600" b="1" dirty="0">
              <a:solidFill>
                <a:schemeClr val="accent6">
                  <a:lumMod val="50000"/>
                </a:schemeClr>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rotWithShape="1">
          <a:blip r:embed="rId4"/>
          <a:srcRect l="-1727" t="-6897" r="7004" b="6897"/>
          <a:stretch/>
        </p:blipFill>
        <p:spPr>
          <a:xfrm>
            <a:off x="5741467" y="1285717"/>
            <a:ext cx="6078070" cy="4625581"/>
          </a:xfrm>
          <a:prstGeom prst="rect">
            <a:avLst/>
          </a:prstGeom>
          <a:noFill/>
        </p:spPr>
      </p:pic>
      <p:sp>
        <p:nvSpPr>
          <p:cNvPr id="7" name="TextBox 6"/>
          <p:cNvSpPr txBox="1"/>
          <p:nvPr/>
        </p:nvSpPr>
        <p:spPr>
          <a:xfrm>
            <a:off x="4383741" y="3092824"/>
            <a:ext cx="446402" cy="457200"/>
          </a:xfrm>
          <a:prstGeom prst="rect">
            <a:avLst/>
          </a:prstGeom>
          <a:noFill/>
        </p:spPr>
        <p:txBody>
          <a:bodyPr wrap="square" rtlCol="0">
            <a:spAutoFit/>
          </a:bodyPr>
          <a:lstStyle/>
          <a:p>
            <a:endParaRPr lang="en-NZ" dirty="0"/>
          </a:p>
        </p:txBody>
      </p:sp>
      <p:sp>
        <p:nvSpPr>
          <p:cNvPr id="8" name="TextBox 7"/>
          <p:cNvSpPr txBox="1"/>
          <p:nvPr/>
        </p:nvSpPr>
        <p:spPr>
          <a:xfrm>
            <a:off x="4964613" y="3312459"/>
            <a:ext cx="437437" cy="475130"/>
          </a:xfrm>
          <a:prstGeom prst="rect">
            <a:avLst/>
          </a:prstGeom>
          <a:noFill/>
        </p:spPr>
        <p:txBody>
          <a:bodyPr wrap="square" rtlCol="0">
            <a:spAutoFit/>
          </a:bodyPr>
          <a:lstStyle/>
          <a:p>
            <a:endParaRPr lang="en-NZ" dirty="0"/>
          </a:p>
        </p:txBody>
      </p:sp>
      <p:sp>
        <p:nvSpPr>
          <p:cNvPr id="9" name="TextBox 8"/>
          <p:cNvSpPr txBox="1"/>
          <p:nvPr/>
        </p:nvSpPr>
        <p:spPr>
          <a:xfrm>
            <a:off x="2220028" y="3550024"/>
            <a:ext cx="839097" cy="366657"/>
          </a:xfrm>
          <a:prstGeom prst="rect">
            <a:avLst/>
          </a:prstGeom>
          <a:noFill/>
        </p:spPr>
        <p:txBody>
          <a:bodyPr wrap="square" rtlCol="0">
            <a:spAutoFit/>
          </a:bodyPr>
          <a:lstStyle/>
          <a:p>
            <a:r>
              <a:rPr lang="en-NZ" dirty="0" smtClean="0"/>
              <a:t>4%</a:t>
            </a:r>
            <a:endParaRPr lang="en-NZ" dirty="0"/>
          </a:p>
        </p:txBody>
      </p:sp>
      <p:sp>
        <p:nvSpPr>
          <p:cNvPr id="10" name="TextBox 9"/>
          <p:cNvSpPr txBox="1"/>
          <p:nvPr/>
        </p:nvSpPr>
        <p:spPr>
          <a:xfrm>
            <a:off x="4506437" y="3598508"/>
            <a:ext cx="839097" cy="366657"/>
          </a:xfrm>
          <a:prstGeom prst="rect">
            <a:avLst/>
          </a:prstGeom>
          <a:noFill/>
        </p:spPr>
        <p:txBody>
          <a:bodyPr wrap="square" rtlCol="0">
            <a:spAutoFit/>
          </a:bodyPr>
          <a:lstStyle/>
          <a:p>
            <a:r>
              <a:rPr lang="en-NZ" dirty="0" smtClean="0"/>
              <a:t>7%</a:t>
            </a:r>
            <a:endParaRPr lang="en-NZ" dirty="0"/>
          </a:p>
        </p:txBody>
      </p:sp>
      <p:sp>
        <p:nvSpPr>
          <p:cNvPr id="12" name="TextBox 11"/>
          <p:cNvSpPr txBox="1"/>
          <p:nvPr/>
        </p:nvSpPr>
        <p:spPr>
          <a:xfrm>
            <a:off x="11144922" y="3782733"/>
            <a:ext cx="866540" cy="366657"/>
          </a:xfrm>
          <a:prstGeom prst="rect">
            <a:avLst/>
          </a:prstGeom>
          <a:noFill/>
        </p:spPr>
        <p:txBody>
          <a:bodyPr wrap="square" rtlCol="0">
            <a:spAutoFit/>
          </a:bodyPr>
          <a:lstStyle/>
          <a:p>
            <a:r>
              <a:rPr lang="en-NZ" dirty="0" smtClean="0"/>
              <a:t>10%</a:t>
            </a:r>
            <a:endParaRPr lang="en-NZ" dirty="0"/>
          </a:p>
        </p:txBody>
      </p:sp>
      <p:sp>
        <p:nvSpPr>
          <p:cNvPr id="13" name="TextBox 12"/>
          <p:cNvSpPr txBox="1"/>
          <p:nvPr/>
        </p:nvSpPr>
        <p:spPr>
          <a:xfrm>
            <a:off x="9972334" y="1536543"/>
            <a:ext cx="1387736" cy="369332"/>
          </a:xfrm>
          <a:prstGeom prst="rect">
            <a:avLst/>
          </a:prstGeom>
          <a:noFill/>
        </p:spPr>
        <p:txBody>
          <a:bodyPr wrap="square" rtlCol="0">
            <a:spAutoFit/>
          </a:bodyPr>
          <a:lstStyle/>
          <a:p>
            <a:r>
              <a:rPr lang="en-NZ" b="1" dirty="0" smtClean="0"/>
              <a:t>Whakapono</a:t>
            </a:r>
            <a:endParaRPr lang="en-NZ" b="1" dirty="0"/>
          </a:p>
        </p:txBody>
      </p:sp>
      <p:sp>
        <p:nvSpPr>
          <p:cNvPr id="14" name="TextBox 13"/>
          <p:cNvSpPr txBox="1"/>
          <p:nvPr/>
        </p:nvSpPr>
        <p:spPr>
          <a:xfrm>
            <a:off x="10047638" y="1889492"/>
            <a:ext cx="1075764" cy="369332"/>
          </a:xfrm>
          <a:prstGeom prst="rect">
            <a:avLst/>
          </a:prstGeom>
          <a:noFill/>
        </p:spPr>
        <p:txBody>
          <a:bodyPr wrap="square" rtlCol="0">
            <a:spAutoFit/>
          </a:bodyPr>
          <a:lstStyle/>
          <a:p>
            <a:r>
              <a:rPr lang="en-NZ" b="1" dirty="0" smtClean="0"/>
              <a:t>Waiora</a:t>
            </a:r>
            <a:endParaRPr lang="en-NZ" b="1" dirty="0"/>
          </a:p>
        </p:txBody>
      </p:sp>
      <p:cxnSp>
        <p:nvCxnSpPr>
          <p:cNvPr id="15" name="Straight Connector 14"/>
          <p:cNvCxnSpPr/>
          <p:nvPr/>
        </p:nvCxnSpPr>
        <p:spPr>
          <a:xfrm flipV="1">
            <a:off x="11284768" y="2052945"/>
            <a:ext cx="548640" cy="0"/>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6" name="Straight Connector 15"/>
          <p:cNvCxnSpPr/>
          <p:nvPr/>
        </p:nvCxnSpPr>
        <p:spPr>
          <a:xfrm flipV="1">
            <a:off x="11284768" y="1721209"/>
            <a:ext cx="548640" cy="0"/>
          </a:xfrm>
          <a:prstGeom prst="line">
            <a:avLst/>
          </a:prstGeom>
          <a:ln w="19050">
            <a:solidFill>
              <a:schemeClr val="accent1">
                <a:lumMod val="60000"/>
                <a:lumOff val="40000"/>
              </a:schemeClr>
            </a:solidFill>
          </a:ln>
        </p:spPr>
        <p:style>
          <a:lnRef idx="1">
            <a:schemeClr val="accent5"/>
          </a:lnRef>
          <a:fillRef idx="0">
            <a:schemeClr val="accent5"/>
          </a:fillRef>
          <a:effectRef idx="0">
            <a:schemeClr val="accent5"/>
          </a:effectRef>
          <a:fontRef idx="minor">
            <a:schemeClr val="tx1"/>
          </a:fontRef>
        </p:style>
      </p:cxnSp>
      <p:sp>
        <p:nvSpPr>
          <p:cNvPr id="17" name="Title 3"/>
          <p:cNvSpPr txBox="1">
            <a:spLocks/>
          </p:cNvSpPr>
          <p:nvPr/>
        </p:nvSpPr>
        <p:spPr>
          <a:xfrm>
            <a:off x="1392820" y="6552570"/>
            <a:ext cx="10799180" cy="305430"/>
          </a:xfrm>
          <a:prstGeom prst="rect">
            <a:avLst/>
          </a:prstGeom>
          <a:solidFill>
            <a:schemeClr val="accent6">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NZ" sz="2000" b="1" smtClean="0">
                <a:solidFill>
                  <a:srgbClr val="FBE5D6"/>
                </a:solidFill>
              </a:rPr>
              <a:t>Soil nutrient management in dairy farming systems</a:t>
            </a:r>
            <a:endParaRPr lang="en-NZ" sz="2000" b="1" dirty="0">
              <a:solidFill>
                <a:srgbClr val="FBE5D6"/>
              </a:solidFill>
            </a:endParaRPr>
          </a:p>
        </p:txBody>
      </p:sp>
    </p:spTree>
    <p:extLst>
      <p:ext uri="{BB962C8B-B14F-4D97-AF65-F5344CB8AC3E}">
        <p14:creationId xmlns:p14="http://schemas.microsoft.com/office/powerpoint/2010/main" val="3507517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267691"/>
            <a:ext cx="10799180" cy="590309"/>
          </a:xfrm>
          <a:solidFill>
            <a:schemeClr val="accent6">
              <a:lumMod val="50000"/>
            </a:schemeClr>
          </a:solidFill>
        </p:spPr>
        <p:txBody>
          <a:bodyPr>
            <a:normAutofit/>
          </a:bodyPr>
          <a:lstStyle/>
          <a:p>
            <a:pPr algn="r"/>
            <a:r>
              <a:rPr lang="en-NZ" sz="2800" b="1" dirty="0">
                <a:solidFill>
                  <a:srgbClr val="FBE5D6"/>
                </a:solidFill>
              </a:rPr>
              <a:t>Soil nutrient management in dairy farming systems</a:t>
            </a:r>
          </a:p>
        </p:txBody>
      </p:sp>
      <p:sp>
        <p:nvSpPr>
          <p:cNvPr id="10" name="TextBox 9"/>
          <p:cNvSpPr txBox="1"/>
          <p:nvPr/>
        </p:nvSpPr>
        <p:spPr>
          <a:xfrm>
            <a:off x="694904" y="605711"/>
            <a:ext cx="8900933" cy="720000"/>
          </a:xfrm>
          <a:prstGeom prst="rect">
            <a:avLst/>
          </a:prstGeom>
          <a:noFill/>
        </p:spPr>
        <p:txBody>
          <a:bodyPr wrap="square" rtlCol="0">
            <a:spAutoFit/>
          </a:bodyPr>
          <a:lstStyle/>
          <a:p>
            <a:endParaRPr lang="en-NZ" dirty="0"/>
          </a:p>
        </p:txBody>
      </p:sp>
      <p:sp>
        <p:nvSpPr>
          <p:cNvPr id="11" name="TextBox 10"/>
          <p:cNvSpPr txBox="1"/>
          <p:nvPr/>
        </p:nvSpPr>
        <p:spPr>
          <a:xfrm>
            <a:off x="1544744" y="381232"/>
            <a:ext cx="8900933" cy="707886"/>
          </a:xfrm>
          <a:prstGeom prst="rect">
            <a:avLst/>
          </a:prstGeom>
          <a:noFill/>
          <a:ln>
            <a:noFill/>
          </a:ln>
        </p:spPr>
        <p:txBody>
          <a:bodyPr wrap="square" rtlCol="0">
            <a:spAutoFit/>
          </a:bodyPr>
          <a:lstStyle/>
          <a:p>
            <a:pPr algn="ctr"/>
            <a:r>
              <a:rPr lang="en-NZ" sz="4000" b="1" dirty="0">
                <a:latin typeface="Arial" panose="020B0604020202020204" pitchFamily="34" charset="0"/>
                <a:cs typeface="Arial" panose="020B0604020202020204" pitchFamily="34" charset="0"/>
              </a:rPr>
              <a:t>Thanks To</a:t>
            </a:r>
          </a:p>
        </p:txBody>
      </p:sp>
      <p:sp>
        <p:nvSpPr>
          <p:cNvPr id="2" name="TextBox 1"/>
          <p:cNvSpPr txBox="1"/>
          <p:nvPr/>
        </p:nvSpPr>
        <p:spPr>
          <a:xfrm>
            <a:off x="1544745" y="1325711"/>
            <a:ext cx="9810192" cy="4832092"/>
          </a:xfrm>
          <a:prstGeom prst="rect">
            <a:avLst/>
          </a:prstGeom>
          <a:noFill/>
        </p:spPr>
        <p:txBody>
          <a:bodyPr wrap="square" rtlCol="0">
            <a:spAutoFit/>
          </a:bodyPr>
          <a:lstStyle/>
          <a:p>
            <a:pPr marL="285750" indent="-285750">
              <a:buFont typeface="Arial" pitchFamily="34" charset="0"/>
              <a:buChar char="•"/>
            </a:pPr>
            <a:r>
              <a:rPr lang="en-NZ" sz="2800" dirty="0" err="1"/>
              <a:t>DairyNZ</a:t>
            </a:r>
            <a:endParaRPr lang="en-NZ" sz="2800" dirty="0"/>
          </a:p>
          <a:p>
            <a:pPr marL="285750" indent="-285750">
              <a:buFont typeface="Arial" pitchFamily="34" charset="0"/>
              <a:buChar char="•"/>
            </a:pPr>
            <a:r>
              <a:rPr lang="en-NZ" sz="2800" dirty="0"/>
              <a:t>AGMARDT</a:t>
            </a:r>
          </a:p>
          <a:p>
            <a:pPr marL="285750" indent="-285750">
              <a:buFont typeface="Arial" pitchFamily="34" charset="0"/>
              <a:buChar char="•"/>
            </a:pPr>
            <a:r>
              <a:rPr lang="en-NZ" sz="2800" dirty="0" err="1"/>
              <a:t>Ballance</a:t>
            </a:r>
            <a:endParaRPr lang="en-NZ" sz="2800" dirty="0"/>
          </a:p>
          <a:p>
            <a:pPr marL="285750" indent="-285750">
              <a:buFont typeface="Arial" pitchFamily="34" charset="0"/>
              <a:buChar char="•"/>
            </a:pPr>
            <a:r>
              <a:rPr lang="en-NZ" sz="2800" dirty="0"/>
              <a:t>Healthy Soils</a:t>
            </a:r>
          </a:p>
          <a:p>
            <a:pPr marL="285750" indent="-285750">
              <a:buFont typeface="Arial" pitchFamily="34" charset="0"/>
              <a:buChar char="•"/>
            </a:pPr>
            <a:r>
              <a:rPr lang="en-NZ" sz="2800" dirty="0"/>
              <a:t>Hills Laboratories</a:t>
            </a:r>
          </a:p>
          <a:p>
            <a:pPr marL="285750" indent="-285750">
              <a:buFont typeface="Arial" pitchFamily="34" charset="0"/>
              <a:buChar char="•"/>
            </a:pPr>
            <a:r>
              <a:rPr lang="en-NZ" sz="2800" dirty="0" err="1"/>
              <a:t>Hydrocom</a:t>
            </a:r>
            <a:endParaRPr lang="en-NZ" sz="2800" dirty="0"/>
          </a:p>
          <a:p>
            <a:pPr marL="285750" indent="-285750">
              <a:buFont typeface="Arial" pitchFamily="34" charset="0"/>
              <a:buChar char="•"/>
            </a:pPr>
            <a:r>
              <a:rPr lang="en-NZ" sz="2800" dirty="0"/>
              <a:t>Kiwi Fertilisers</a:t>
            </a:r>
          </a:p>
          <a:p>
            <a:pPr marL="285750" indent="-285750">
              <a:buFont typeface="Arial" pitchFamily="34" charset="0"/>
              <a:buChar char="•"/>
            </a:pPr>
            <a:r>
              <a:rPr lang="en-NZ" sz="2800" dirty="0"/>
              <a:t>Paddock Vets</a:t>
            </a:r>
          </a:p>
          <a:p>
            <a:pPr marL="285750" indent="-285750">
              <a:buFont typeface="Arial" pitchFamily="34" charset="0"/>
              <a:buChar char="•"/>
            </a:pPr>
            <a:r>
              <a:rPr lang="en-NZ" sz="2800" dirty="0"/>
              <a:t>Perry Laboratories</a:t>
            </a:r>
          </a:p>
          <a:p>
            <a:pPr marL="285750" indent="-285750">
              <a:buFont typeface="Arial" pitchFamily="34" charset="0"/>
              <a:buChar char="•"/>
            </a:pPr>
            <a:r>
              <a:rPr lang="en-NZ" sz="2800" dirty="0"/>
              <a:t>Precision Tracking</a:t>
            </a:r>
          </a:p>
          <a:p>
            <a:pPr marL="285750" indent="-285750">
              <a:buFont typeface="Arial" pitchFamily="34" charset="0"/>
              <a:buChar char="•"/>
            </a:pPr>
            <a:r>
              <a:rPr lang="en-NZ" sz="2800" dirty="0"/>
              <a:t>Individual farmers and rural business professionals</a:t>
            </a:r>
          </a:p>
        </p:txBody>
      </p:sp>
    </p:spTree>
    <p:extLst>
      <p:ext uri="{BB962C8B-B14F-4D97-AF65-F5344CB8AC3E}">
        <p14:creationId xmlns:p14="http://schemas.microsoft.com/office/powerpoint/2010/main" val="17482678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NZ" sz="3600" b="1" dirty="0" smtClean="0">
                <a:solidFill>
                  <a:schemeClr val="accent6">
                    <a:lumMod val="50000"/>
                  </a:schemeClr>
                </a:solidFill>
                <a:latin typeface="Times New Roman" panose="02020603050405020304" pitchFamily="18" charset="0"/>
                <a:cs typeface="Times New Roman" panose="02020603050405020304" pitchFamily="18" charset="0"/>
              </a:rPr>
              <a:t>Effect of farm system on clover content</a:t>
            </a:r>
            <a:endParaRPr lang="en-NZ" sz="3600" b="1" dirty="0">
              <a:solidFill>
                <a:schemeClr val="accent6">
                  <a:lumMod val="50000"/>
                </a:schemeClr>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rotWithShape="1">
          <a:blip r:embed="rId3"/>
          <a:srcRect l="-1727" t="-6897" r="7004" b="6897"/>
          <a:stretch/>
        </p:blipFill>
        <p:spPr>
          <a:xfrm>
            <a:off x="925158" y="1105452"/>
            <a:ext cx="10047643" cy="4889144"/>
          </a:xfrm>
          <a:prstGeom prst="rect">
            <a:avLst/>
          </a:prstGeom>
          <a:noFill/>
        </p:spPr>
      </p:pic>
      <p:sp>
        <p:nvSpPr>
          <p:cNvPr id="7" name="TextBox 6"/>
          <p:cNvSpPr txBox="1"/>
          <p:nvPr/>
        </p:nvSpPr>
        <p:spPr>
          <a:xfrm>
            <a:off x="4383741" y="3092824"/>
            <a:ext cx="446402" cy="457200"/>
          </a:xfrm>
          <a:prstGeom prst="rect">
            <a:avLst/>
          </a:prstGeom>
          <a:noFill/>
        </p:spPr>
        <p:txBody>
          <a:bodyPr wrap="square" rtlCol="0">
            <a:spAutoFit/>
          </a:bodyPr>
          <a:lstStyle/>
          <a:p>
            <a:endParaRPr lang="en-NZ" dirty="0"/>
          </a:p>
        </p:txBody>
      </p:sp>
      <p:sp>
        <p:nvSpPr>
          <p:cNvPr id="8" name="TextBox 7"/>
          <p:cNvSpPr txBox="1"/>
          <p:nvPr/>
        </p:nvSpPr>
        <p:spPr>
          <a:xfrm>
            <a:off x="4964613" y="3312459"/>
            <a:ext cx="437437" cy="475130"/>
          </a:xfrm>
          <a:prstGeom prst="rect">
            <a:avLst/>
          </a:prstGeom>
          <a:noFill/>
        </p:spPr>
        <p:txBody>
          <a:bodyPr wrap="square" rtlCol="0">
            <a:spAutoFit/>
          </a:bodyPr>
          <a:lstStyle/>
          <a:p>
            <a:endParaRPr lang="en-NZ" dirty="0"/>
          </a:p>
        </p:txBody>
      </p:sp>
      <p:sp>
        <p:nvSpPr>
          <p:cNvPr id="12" name="TextBox 11"/>
          <p:cNvSpPr txBox="1"/>
          <p:nvPr/>
        </p:nvSpPr>
        <p:spPr>
          <a:xfrm>
            <a:off x="3759797" y="3092824"/>
            <a:ext cx="602428" cy="369332"/>
          </a:xfrm>
          <a:prstGeom prst="rect">
            <a:avLst/>
          </a:prstGeom>
          <a:noFill/>
        </p:spPr>
        <p:txBody>
          <a:bodyPr wrap="square" rtlCol="0">
            <a:spAutoFit/>
          </a:bodyPr>
          <a:lstStyle/>
          <a:p>
            <a:r>
              <a:rPr lang="en-NZ" dirty="0" smtClean="0"/>
              <a:t>12%</a:t>
            </a:r>
            <a:endParaRPr lang="en-NZ" dirty="0"/>
          </a:p>
        </p:txBody>
      </p:sp>
      <p:sp>
        <p:nvSpPr>
          <p:cNvPr id="13" name="TextBox 12"/>
          <p:cNvSpPr txBox="1"/>
          <p:nvPr/>
        </p:nvSpPr>
        <p:spPr>
          <a:xfrm>
            <a:off x="5948979" y="1837758"/>
            <a:ext cx="602428" cy="369332"/>
          </a:xfrm>
          <a:prstGeom prst="rect">
            <a:avLst/>
          </a:prstGeom>
          <a:noFill/>
        </p:spPr>
        <p:txBody>
          <a:bodyPr wrap="square" rtlCol="0">
            <a:spAutoFit/>
          </a:bodyPr>
          <a:lstStyle/>
          <a:p>
            <a:r>
              <a:rPr lang="en-NZ" b="1" dirty="0" smtClean="0"/>
              <a:t>27%</a:t>
            </a:r>
            <a:endParaRPr lang="en-NZ" b="1" dirty="0"/>
          </a:p>
        </p:txBody>
      </p:sp>
      <p:sp>
        <p:nvSpPr>
          <p:cNvPr id="14" name="TextBox 13"/>
          <p:cNvSpPr txBox="1"/>
          <p:nvPr/>
        </p:nvSpPr>
        <p:spPr>
          <a:xfrm>
            <a:off x="10370373" y="3798723"/>
            <a:ext cx="602428" cy="369332"/>
          </a:xfrm>
          <a:prstGeom prst="rect">
            <a:avLst/>
          </a:prstGeom>
          <a:noFill/>
        </p:spPr>
        <p:txBody>
          <a:bodyPr wrap="square" rtlCol="0">
            <a:spAutoFit/>
          </a:bodyPr>
          <a:lstStyle/>
          <a:p>
            <a:r>
              <a:rPr lang="en-NZ" b="1" dirty="0" smtClean="0"/>
              <a:t>10%</a:t>
            </a:r>
            <a:endParaRPr lang="en-NZ" b="1" dirty="0"/>
          </a:p>
        </p:txBody>
      </p:sp>
      <p:sp>
        <p:nvSpPr>
          <p:cNvPr id="15" name="TextBox 14"/>
          <p:cNvSpPr txBox="1"/>
          <p:nvPr/>
        </p:nvSpPr>
        <p:spPr>
          <a:xfrm>
            <a:off x="8509299" y="1837758"/>
            <a:ext cx="1387736" cy="369332"/>
          </a:xfrm>
          <a:prstGeom prst="rect">
            <a:avLst/>
          </a:prstGeom>
          <a:noFill/>
        </p:spPr>
        <p:txBody>
          <a:bodyPr wrap="square" rtlCol="0">
            <a:spAutoFit/>
          </a:bodyPr>
          <a:lstStyle/>
          <a:p>
            <a:r>
              <a:rPr lang="en-NZ" b="1" dirty="0" smtClean="0"/>
              <a:t>Whakapono</a:t>
            </a:r>
            <a:endParaRPr lang="en-NZ" b="1" dirty="0"/>
          </a:p>
        </p:txBody>
      </p:sp>
      <p:sp>
        <p:nvSpPr>
          <p:cNvPr id="16" name="TextBox 15"/>
          <p:cNvSpPr txBox="1"/>
          <p:nvPr/>
        </p:nvSpPr>
        <p:spPr>
          <a:xfrm>
            <a:off x="8584603" y="2190707"/>
            <a:ext cx="1075764" cy="369332"/>
          </a:xfrm>
          <a:prstGeom prst="rect">
            <a:avLst/>
          </a:prstGeom>
          <a:noFill/>
        </p:spPr>
        <p:txBody>
          <a:bodyPr wrap="square" rtlCol="0">
            <a:spAutoFit/>
          </a:bodyPr>
          <a:lstStyle/>
          <a:p>
            <a:r>
              <a:rPr lang="en-NZ" b="1" dirty="0" smtClean="0"/>
              <a:t>Waiora</a:t>
            </a:r>
            <a:endParaRPr lang="en-NZ" b="1" dirty="0"/>
          </a:p>
        </p:txBody>
      </p:sp>
      <p:cxnSp>
        <p:nvCxnSpPr>
          <p:cNvPr id="19" name="Straight Connector 18"/>
          <p:cNvCxnSpPr/>
          <p:nvPr/>
        </p:nvCxnSpPr>
        <p:spPr>
          <a:xfrm flipV="1">
            <a:off x="9821733" y="2354160"/>
            <a:ext cx="548640" cy="0"/>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20" name="Straight Connector 19"/>
          <p:cNvCxnSpPr/>
          <p:nvPr/>
        </p:nvCxnSpPr>
        <p:spPr>
          <a:xfrm flipV="1">
            <a:off x="9821733" y="2022424"/>
            <a:ext cx="548640" cy="0"/>
          </a:xfrm>
          <a:prstGeom prst="line">
            <a:avLst/>
          </a:prstGeom>
          <a:ln w="19050">
            <a:solidFill>
              <a:schemeClr val="accent1">
                <a:lumMod val="60000"/>
                <a:lumOff val="40000"/>
              </a:schemeClr>
            </a:solidFill>
          </a:ln>
        </p:spPr>
        <p:style>
          <a:lnRef idx="1">
            <a:schemeClr val="accent5"/>
          </a:lnRef>
          <a:fillRef idx="0">
            <a:schemeClr val="accent5"/>
          </a:fillRef>
          <a:effectRef idx="0">
            <a:schemeClr val="accent5"/>
          </a:effectRef>
          <a:fontRef idx="minor">
            <a:schemeClr val="tx1"/>
          </a:fontRef>
        </p:style>
      </p:cxnSp>
      <p:sp>
        <p:nvSpPr>
          <p:cNvPr id="17" name="Title 3"/>
          <p:cNvSpPr txBox="1">
            <a:spLocks/>
          </p:cNvSpPr>
          <p:nvPr/>
        </p:nvSpPr>
        <p:spPr>
          <a:xfrm>
            <a:off x="1392820" y="6552570"/>
            <a:ext cx="10799180" cy="305430"/>
          </a:xfrm>
          <a:prstGeom prst="rect">
            <a:avLst/>
          </a:prstGeom>
          <a:solidFill>
            <a:schemeClr val="accent6">
              <a:lumMod val="50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NZ" sz="2000" b="1" smtClean="0">
                <a:solidFill>
                  <a:srgbClr val="FBE5D6"/>
                </a:solidFill>
              </a:rPr>
              <a:t>Soil nutrient management in dairy farming systems</a:t>
            </a:r>
            <a:endParaRPr lang="en-NZ" sz="2000" b="1" dirty="0">
              <a:solidFill>
                <a:srgbClr val="FBE5D6"/>
              </a:solidFill>
            </a:endParaRPr>
          </a:p>
        </p:txBody>
      </p:sp>
    </p:spTree>
    <p:extLst>
      <p:ext uri="{BB962C8B-B14F-4D97-AF65-F5344CB8AC3E}">
        <p14:creationId xmlns:p14="http://schemas.microsoft.com/office/powerpoint/2010/main" val="10933089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80562"/>
            <a:ext cx="10799180" cy="277438"/>
          </a:xfrm>
          <a:solidFill>
            <a:schemeClr val="accent6">
              <a:lumMod val="50000"/>
            </a:schemeClr>
          </a:solidFill>
        </p:spPr>
        <p:txBody>
          <a:bodyPr>
            <a:noAutofit/>
          </a:bodyPr>
          <a:lstStyle/>
          <a:p>
            <a:pPr algn="r"/>
            <a:r>
              <a:rPr lang="en-NZ" sz="1800" b="1" dirty="0">
                <a:solidFill>
                  <a:srgbClr val="FBE5D6"/>
                </a:solidFill>
              </a:rPr>
              <a:t>Soil nutrient management in dairy farming systems</a:t>
            </a:r>
          </a:p>
        </p:txBody>
      </p:sp>
      <p:sp>
        <p:nvSpPr>
          <p:cNvPr id="3" name="TextBox 2"/>
          <p:cNvSpPr txBox="1"/>
          <p:nvPr/>
        </p:nvSpPr>
        <p:spPr>
          <a:xfrm>
            <a:off x="1637731" y="136477"/>
            <a:ext cx="8720919" cy="646331"/>
          </a:xfrm>
          <a:prstGeom prst="rect">
            <a:avLst/>
          </a:prstGeom>
          <a:noFill/>
        </p:spPr>
        <p:txBody>
          <a:bodyPr wrap="square" rtlCol="0">
            <a:spAutoFit/>
          </a:bodyPr>
          <a:lstStyle/>
          <a:p>
            <a:pPr algn="ctr"/>
            <a:r>
              <a:rPr lang="en-NZ" sz="3600" b="1" dirty="0"/>
              <a:t>% of Farm Mown</a:t>
            </a:r>
          </a:p>
        </p:txBody>
      </p:sp>
      <p:graphicFrame>
        <p:nvGraphicFramePr>
          <p:cNvPr id="6" name="Chart 5">
            <a:extLst>
              <a:ext uri="{FF2B5EF4-FFF2-40B4-BE49-F238E27FC236}">
                <a16:creationId xmlns:xdr="http://schemas.openxmlformats.org/drawingml/2006/spreadsheetDrawing" xmlns:a16="http://schemas.microsoft.com/office/drawing/2014/main" xmlns="" xmlns:lc="http://schemas.openxmlformats.org/drawingml/2006/lockedCanvas" id="{00000000-0008-0000-0C00-000029000000}"/>
              </a:ext>
            </a:extLst>
          </p:cNvPr>
          <p:cNvGraphicFramePr>
            <a:graphicFrameLocks/>
          </p:cNvGraphicFramePr>
          <p:nvPr>
            <p:extLst>
              <p:ext uri="{D42A27DB-BD31-4B8C-83A1-F6EECF244321}">
                <p14:modId xmlns:p14="http://schemas.microsoft.com/office/powerpoint/2010/main" val="2796713827"/>
              </p:ext>
            </p:extLst>
          </p:nvPr>
        </p:nvGraphicFramePr>
        <p:xfrm>
          <a:off x="721895" y="1155032"/>
          <a:ext cx="10684042" cy="50773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19766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358597"/>
            <a:ext cx="10799180" cy="486403"/>
          </a:xfrm>
          <a:solidFill>
            <a:schemeClr val="accent6">
              <a:lumMod val="50000"/>
            </a:schemeClr>
          </a:solidFill>
        </p:spPr>
        <p:txBody>
          <a:bodyPr>
            <a:normAutofit/>
          </a:bodyPr>
          <a:lstStyle/>
          <a:p>
            <a:pPr algn="r"/>
            <a:r>
              <a:rPr lang="en-NZ" sz="2400" b="1" dirty="0">
                <a:solidFill>
                  <a:srgbClr val="FBE5D6"/>
                </a:solidFill>
              </a:rPr>
              <a:t>Soil nutrient management in dairy farming systems</a:t>
            </a:r>
          </a:p>
        </p:txBody>
      </p:sp>
      <p:sp>
        <p:nvSpPr>
          <p:cNvPr id="10" name="TextBox 9"/>
          <p:cNvSpPr txBox="1"/>
          <p:nvPr/>
        </p:nvSpPr>
        <p:spPr>
          <a:xfrm>
            <a:off x="1378484" y="283251"/>
            <a:ext cx="8900933" cy="646331"/>
          </a:xfrm>
          <a:prstGeom prst="rect">
            <a:avLst/>
          </a:prstGeom>
          <a:noFill/>
        </p:spPr>
        <p:txBody>
          <a:bodyPr wrap="square" rtlCol="0">
            <a:spAutoFit/>
          </a:bodyPr>
          <a:lstStyle/>
          <a:p>
            <a:pPr algn="ctr"/>
            <a:r>
              <a:rPr lang="en-NZ" sz="3600" b="1" dirty="0"/>
              <a:t>Animal Health – Down </a:t>
            </a:r>
            <a:r>
              <a:rPr lang="en-NZ" sz="3600" b="1" dirty="0" smtClean="0"/>
              <a:t>Cows</a:t>
            </a:r>
            <a:endParaRPr lang="en-NZ" sz="3600" b="1" dirty="0"/>
          </a:p>
        </p:txBody>
      </p:sp>
      <p:graphicFrame>
        <p:nvGraphicFramePr>
          <p:cNvPr id="2" name="Table 1"/>
          <p:cNvGraphicFramePr>
            <a:graphicFrameLocks noGrp="1"/>
          </p:cNvGraphicFramePr>
          <p:nvPr>
            <p:extLst>
              <p:ext uri="{D42A27DB-BD31-4B8C-83A1-F6EECF244321}">
                <p14:modId xmlns:p14="http://schemas.microsoft.com/office/powerpoint/2010/main" val="2342342333"/>
              </p:ext>
            </p:extLst>
          </p:nvPr>
        </p:nvGraphicFramePr>
        <p:xfrm>
          <a:off x="356198" y="1753305"/>
          <a:ext cx="10945503" cy="3402192"/>
        </p:xfrm>
        <a:graphic>
          <a:graphicData uri="http://schemas.openxmlformats.org/drawingml/2006/table">
            <a:tbl>
              <a:tblPr firstRow="1" bandRow="1">
                <a:tableStyleId>{5C22544A-7EE6-4342-B048-85BDC9FD1C3A}</a:tableStyleId>
              </a:tblPr>
              <a:tblGrid>
                <a:gridCol w="4121624">
                  <a:extLst>
                    <a:ext uri="{9D8B030D-6E8A-4147-A177-3AD203B41FA5}">
                      <a16:colId xmlns="" xmlns:a16="http://schemas.microsoft.com/office/drawing/2014/main" val="20000"/>
                    </a:ext>
                  </a:extLst>
                </a:gridCol>
                <a:gridCol w="3175378">
                  <a:extLst>
                    <a:ext uri="{9D8B030D-6E8A-4147-A177-3AD203B41FA5}">
                      <a16:colId xmlns="" xmlns:a16="http://schemas.microsoft.com/office/drawing/2014/main" val="20001"/>
                    </a:ext>
                  </a:extLst>
                </a:gridCol>
                <a:gridCol w="3648501">
                  <a:extLst>
                    <a:ext uri="{9D8B030D-6E8A-4147-A177-3AD203B41FA5}">
                      <a16:colId xmlns="" xmlns:a16="http://schemas.microsoft.com/office/drawing/2014/main" val="20002"/>
                    </a:ext>
                  </a:extLst>
                </a:gridCol>
              </a:tblGrid>
              <a:tr h="677917">
                <a:tc>
                  <a:txBody>
                    <a:bodyPr/>
                    <a:lstStyle/>
                    <a:p>
                      <a:endParaRPr lang="en-NZ" sz="2800" dirty="0">
                        <a:solidFill>
                          <a:schemeClr val="tx1"/>
                        </a:solidFill>
                      </a:endParaRPr>
                    </a:p>
                  </a:txBody>
                  <a:tcPr>
                    <a:solidFill>
                      <a:srgbClr val="FBE5D6"/>
                    </a:solidFill>
                  </a:tcPr>
                </a:tc>
                <a:tc>
                  <a:txBody>
                    <a:bodyPr/>
                    <a:lstStyle/>
                    <a:p>
                      <a:pPr algn="ctr"/>
                      <a:r>
                        <a:rPr lang="en-NZ" sz="2800" dirty="0" err="1">
                          <a:solidFill>
                            <a:schemeClr val="tx1"/>
                          </a:solidFill>
                        </a:rPr>
                        <a:t>Whakapono</a:t>
                      </a:r>
                      <a:endParaRPr lang="en-NZ" sz="2800" dirty="0">
                        <a:solidFill>
                          <a:schemeClr val="tx1"/>
                        </a:solidFill>
                      </a:endParaRPr>
                    </a:p>
                  </a:txBody>
                  <a:tcPr>
                    <a:solidFill>
                      <a:srgbClr val="FBE5D6"/>
                    </a:solidFill>
                  </a:tcPr>
                </a:tc>
                <a:tc>
                  <a:txBody>
                    <a:bodyPr/>
                    <a:lstStyle/>
                    <a:p>
                      <a:pPr algn="ctr"/>
                      <a:r>
                        <a:rPr lang="en-NZ" sz="2800" dirty="0" err="1">
                          <a:solidFill>
                            <a:schemeClr val="tx1"/>
                          </a:solidFill>
                        </a:rPr>
                        <a:t>Waiora</a:t>
                      </a:r>
                      <a:endParaRPr lang="en-NZ" sz="2800" dirty="0">
                        <a:solidFill>
                          <a:schemeClr val="tx1"/>
                        </a:solidFill>
                      </a:endParaRPr>
                    </a:p>
                  </a:txBody>
                  <a:tcPr>
                    <a:solidFill>
                      <a:srgbClr val="FBE5D6"/>
                    </a:solidFill>
                  </a:tcPr>
                </a:tc>
                <a:extLst>
                  <a:ext uri="{0D108BD9-81ED-4DB2-BD59-A6C34878D82A}">
                    <a16:rowId xmlns="" xmlns:a16="http://schemas.microsoft.com/office/drawing/2014/main" val="10000"/>
                  </a:ext>
                </a:extLst>
              </a:tr>
              <a:tr h="690524">
                <a:tc>
                  <a:txBody>
                    <a:bodyPr/>
                    <a:lstStyle/>
                    <a:p>
                      <a:r>
                        <a:rPr lang="en-NZ" sz="2800" dirty="0"/>
                        <a:t>%</a:t>
                      </a:r>
                      <a:r>
                        <a:rPr lang="en-NZ" sz="2800" baseline="0" dirty="0"/>
                        <a:t> of Cows at Calving time</a:t>
                      </a:r>
                      <a:endParaRPr lang="en-NZ" sz="2800" dirty="0"/>
                    </a:p>
                  </a:txBody>
                  <a:tcPr>
                    <a:solidFill>
                      <a:srgbClr val="FBE5D6"/>
                    </a:solidFill>
                  </a:tcPr>
                </a:tc>
                <a:tc>
                  <a:txBody>
                    <a:bodyPr/>
                    <a:lstStyle/>
                    <a:p>
                      <a:pPr algn="ctr"/>
                      <a:r>
                        <a:rPr lang="en-NZ" sz="2800" dirty="0" smtClean="0"/>
                        <a:t>4%</a:t>
                      </a:r>
                      <a:endParaRPr lang="en-NZ" sz="2800" dirty="0"/>
                    </a:p>
                  </a:txBody>
                  <a:tcPr>
                    <a:solidFill>
                      <a:srgbClr val="FBE5D6"/>
                    </a:solidFill>
                  </a:tcPr>
                </a:tc>
                <a:tc>
                  <a:txBody>
                    <a:bodyPr/>
                    <a:lstStyle/>
                    <a:p>
                      <a:pPr algn="ctr"/>
                      <a:r>
                        <a:rPr lang="en-NZ" sz="2800" dirty="0" smtClean="0"/>
                        <a:t>7%</a:t>
                      </a:r>
                      <a:endParaRPr lang="en-NZ" sz="2800" dirty="0"/>
                    </a:p>
                  </a:txBody>
                  <a:tcPr>
                    <a:solidFill>
                      <a:srgbClr val="FBE5D6"/>
                    </a:solidFill>
                  </a:tcPr>
                </a:tc>
                <a:extLst>
                  <a:ext uri="{0D108BD9-81ED-4DB2-BD59-A6C34878D82A}">
                    <a16:rowId xmlns="" xmlns:a16="http://schemas.microsoft.com/office/drawing/2014/main" val="10001"/>
                  </a:ext>
                </a:extLst>
              </a:tr>
              <a:tr h="677917">
                <a:tc>
                  <a:txBody>
                    <a:bodyPr/>
                    <a:lstStyle/>
                    <a:p>
                      <a:r>
                        <a:rPr lang="en-NZ" sz="2800" dirty="0"/>
                        <a:t>% of Cow</a:t>
                      </a:r>
                      <a:r>
                        <a:rPr lang="en-NZ" sz="2800" baseline="0" dirty="0"/>
                        <a:t>s Pre Calving</a:t>
                      </a:r>
                      <a:endParaRPr lang="en-NZ" sz="2800" dirty="0"/>
                    </a:p>
                  </a:txBody>
                  <a:tcPr>
                    <a:solidFill>
                      <a:srgbClr val="FBE5D6"/>
                    </a:solidFill>
                  </a:tcPr>
                </a:tc>
                <a:tc>
                  <a:txBody>
                    <a:bodyPr/>
                    <a:lstStyle/>
                    <a:p>
                      <a:pPr algn="ctr"/>
                      <a:r>
                        <a:rPr lang="en-NZ" sz="2800" dirty="0" smtClean="0"/>
                        <a:t>1%</a:t>
                      </a:r>
                      <a:endParaRPr lang="en-NZ" sz="2800" dirty="0"/>
                    </a:p>
                  </a:txBody>
                  <a:tcPr>
                    <a:solidFill>
                      <a:srgbClr val="FBE5D6"/>
                    </a:solidFill>
                  </a:tcPr>
                </a:tc>
                <a:tc>
                  <a:txBody>
                    <a:bodyPr/>
                    <a:lstStyle/>
                    <a:p>
                      <a:pPr algn="ctr"/>
                      <a:r>
                        <a:rPr lang="en-NZ" sz="2800" dirty="0" smtClean="0"/>
                        <a:t>1%</a:t>
                      </a:r>
                      <a:endParaRPr lang="en-NZ" sz="2800" dirty="0"/>
                    </a:p>
                  </a:txBody>
                  <a:tcPr>
                    <a:solidFill>
                      <a:srgbClr val="FBE5D6"/>
                    </a:solidFill>
                  </a:tcPr>
                </a:tc>
                <a:extLst>
                  <a:ext uri="{0D108BD9-81ED-4DB2-BD59-A6C34878D82A}">
                    <a16:rowId xmlns="" xmlns:a16="http://schemas.microsoft.com/office/drawing/2014/main" val="10002"/>
                  </a:ext>
                </a:extLst>
              </a:tr>
              <a:tr h="677917">
                <a:tc>
                  <a:txBody>
                    <a:bodyPr/>
                    <a:lstStyle/>
                    <a:p>
                      <a:r>
                        <a:rPr lang="en-NZ" sz="2800" dirty="0"/>
                        <a:t>% of Cows</a:t>
                      </a:r>
                      <a:r>
                        <a:rPr lang="en-NZ" sz="2800" baseline="0" dirty="0"/>
                        <a:t> Post Calving</a:t>
                      </a:r>
                      <a:endParaRPr lang="en-NZ" sz="2800" dirty="0"/>
                    </a:p>
                  </a:txBody>
                  <a:tcPr>
                    <a:solidFill>
                      <a:srgbClr val="FBE5D6"/>
                    </a:solidFill>
                  </a:tcPr>
                </a:tc>
                <a:tc>
                  <a:txBody>
                    <a:bodyPr/>
                    <a:lstStyle/>
                    <a:p>
                      <a:pPr algn="ctr"/>
                      <a:r>
                        <a:rPr lang="en-NZ" sz="2800" dirty="0" smtClean="0"/>
                        <a:t>3%</a:t>
                      </a:r>
                      <a:endParaRPr lang="en-NZ" sz="2800" dirty="0"/>
                    </a:p>
                  </a:txBody>
                  <a:tcPr>
                    <a:solidFill>
                      <a:srgbClr val="FBE5D6"/>
                    </a:solidFill>
                  </a:tcPr>
                </a:tc>
                <a:tc>
                  <a:txBody>
                    <a:bodyPr/>
                    <a:lstStyle/>
                    <a:p>
                      <a:pPr algn="ctr"/>
                      <a:r>
                        <a:rPr lang="en-NZ" sz="2800" dirty="0" smtClean="0"/>
                        <a:t>5%</a:t>
                      </a:r>
                      <a:endParaRPr lang="en-NZ" sz="2800" dirty="0"/>
                    </a:p>
                  </a:txBody>
                  <a:tcPr>
                    <a:solidFill>
                      <a:srgbClr val="FBE5D6"/>
                    </a:solidFill>
                  </a:tcPr>
                </a:tc>
                <a:extLst>
                  <a:ext uri="{0D108BD9-81ED-4DB2-BD59-A6C34878D82A}">
                    <a16:rowId xmlns="" xmlns:a16="http://schemas.microsoft.com/office/drawing/2014/main" val="10003"/>
                  </a:ext>
                </a:extLst>
              </a:tr>
              <a:tr h="677917">
                <a:tc>
                  <a:txBody>
                    <a:bodyPr/>
                    <a:lstStyle/>
                    <a:p>
                      <a:r>
                        <a:rPr lang="en-NZ" sz="2800" dirty="0"/>
                        <a:t>% </a:t>
                      </a:r>
                      <a:r>
                        <a:rPr lang="en-NZ" sz="2800" dirty="0" smtClean="0"/>
                        <a:t>of</a:t>
                      </a:r>
                      <a:r>
                        <a:rPr lang="en-NZ" sz="2800" baseline="0" dirty="0" smtClean="0"/>
                        <a:t> Cows rest of season</a:t>
                      </a:r>
                      <a:endParaRPr lang="en-NZ" sz="2800" dirty="0"/>
                    </a:p>
                  </a:txBody>
                  <a:tcPr>
                    <a:solidFill>
                      <a:srgbClr val="FBE5D6"/>
                    </a:solidFill>
                  </a:tcPr>
                </a:tc>
                <a:tc>
                  <a:txBody>
                    <a:bodyPr/>
                    <a:lstStyle/>
                    <a:p>
                      <a:pPr algn="ctr"/>
                      <a:r>
                        <a:rPr lang="en-NZ" sz="2800" dirty="0" smtClean="0"/>
                        <a:t>2%</a:t>
                      </a:r>
                      <a:endParaRPr lang="en-NZ" sz="2800" dirty="0"/>
                    </a:p>
                  </a:txBody>
                  <a:tcPr>
                    <a:solidFill>
                      <a:srgbClr val="FBE5D6"/>
                    </a:solidFill>
                  </a:tcPr>
                </a:tc>
                <a:tc>
                  <a:txBody>
                    <a:bodyPr/>
                    <a:lstStyle/>
                    <a:p>
                      <a:pPr algn="ctr"/>
                      <a:r>
                        <a:rPr lang="en-NZ" sz="2800" dirty="0" smtClean="0"/>
                        <a:t>2%</a:t>
                      </a:r>
                      <a:endParaRPr lang="en-NZ" sz="2800" dirty="0"/>
                    </a:p>
                  </a:txBody>
                  <a:tcPr>
                    <a:solidFill>
                      <a:srgbClr val="FBE5D6"/>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15656531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graphicFrame>
        <p:nvGraphicFramePr>
          <p:cNvPr id="6" name="Chart 5">
            <a:extLst>
              <a:ext uri="{FF2B5EF4-FFF2-40B4-BE49-F238E27FC236}">
                <a16:creationId xmlns:lc="http://schemas.openxmlformats.org/drawingml/2006/lockedCanvas" xmlns:a16="http://schemas.microsoft.com/office/drawing/2014/main" xmlns="" xmlns:xdr="http://schemas.openxmlformats.org/drawingml/2006/spreadsheetDrawing" id="{00000000-0008-0000-0C00-000027000000}"/>
              </a:ext>
            </a:extLst>
          </p:cNvPr>
          <p:cNvGraphicFramePr>
            <a:graphicFrameLocks/>
          </p:cNvGraphicFramePr>
          <p:nvPr>
            <p:extLst>
              <p:ext uri="{D42A27DB-BD31-4B8C-83A1-F6EECF244321}">
                <p14:modId xmlns:p14="http://schemas.microsoft.com/office/powerpoint/2010/main" val="2520123473"/>
              </p:ext>
            </p:extLst>
          </p:nvPr>
        </p:nvGraphicFramePr>
        <p:xfrm>
          <a:off x="890336" y="929582"/>
          <a:ext cx="10659979" cy="5302776"/>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p:cNvSpPr>
            <a:spLocks noGrp="1"/>
          </p:cNvSpPr>
          <p:nvPr>
            <p:ph type="ctrTitle"/>
          </p:nvPr>
        </p:nvSpPr>
        <p:spPr>
          <a:xfrm>
            <a:off x="1378484" y="6509982"/>
            <a:ext cx="10799180" cy="348018"/>
          </a:xfrm>
          <a:solidFill>
            <a:schemeClr val="accent6">
              <a:lumMod val="50000"/>
            </a:schemeClr>
          </a:solidFill>
        </p:spPr>
        <p:txBody>
          <a:bodyPr>
            <a:normAutofit/>
          </a:bodyPr>
          <a:lstStyle/>
          <a:p>
            <a:pPr algn="r"/>
            <a:r>
              <a:rPr lang="en-NZ" sz="1800" b="1" dirty="0">
                <a:solidFill>
                  <a:srgbClr val="FBE5D6"/>
                </a:solidFill>
              </a:rPr>
              <a:t>Soil nutrient management in dairy farming systems</a:t>
            </a:r>
          </a:p>
        </p:txBody>
      </p:sp>
      <p:sp>
        <p:nvSpPr>
          <p:cNvPr id="10" name="TextBox 9"/>
          <p:cNvSpPr txBox="1"/>
          <p:nvPr/>
        </p:nvSpPr>
        <p:spPr>
          <a:xfrm>
            <a:off x="1378484" y="283251"/>
            <a:ext cx="8900933" cy="646331"/>
          </a:xfrm>
          <a:prstGeom prst="rect">
            <a:avLst/>
          </a:prstGeom>
          <a:noFill/>
        </p:spPr>
        <p:txBody>
          <a:bodyPr wrap="square" rtlCol="0">
            <a:spAutoFit/>
          </a:bodyPr>
          <a:lstStyle/>
          <a:p>
            <a:pPr algn="ctr"/>
            <a:r>
              <a:rPr lang="en-NZ" sz="3600" b="1" dirty="0"/>
              <a:t>Animal Health – Lame cows</a:t>
            </a:r>
          </a:p>
        </p:txBody>
      </p:sp>
      <p:sp>
        <p:nvSpPr>
          <p:cNvPr id="2" name="TextBox 1"/>
          <p:cNvSpPr txBox="1"/>
          <p:nvPr/>
        </p:nvSpPr>
        <p:spPr>
          <a:xfrm>
            <a:off x="2828644" y="2019777"/>
            <a:ext cx="3000306" cy="830997"/>
          </a:xfrm>
          <a:prstGeom prst="rect">
            <a:avLst/>
          </a:prstGeom>
          <a:noFill/>
        </p:spPr>
        <p:txBody>
          <a:bodyPr wrap="square" rtlCol="0">
            <a:spAutoFit/>
          </a:bodyPr>
          <a:lstStyle/>
          <a:p>
            <a:r>
              <a:rPr lang="en-NZ" sz="2400" dirty="0" err="1"/>
              <a:t>Whakapono</a:t>
            </a:r>
            <a:r>
              <a:rPr lang="en-NZ" sz="2400" dirty="0"/>
              <a:t> = </a:t>
            </a:r>
            <a:r>
              <a:rPr lang="en-NZ" sz="2400" dirty="0" smtClean="0"/>
              <a:t>14%</a:t>
            </a:r>
            <a:endParaRPr lang="en-NZ" sz="2400" dirty="0"/>
          </a:p>
          <a:p>
            <a:r>
              <a:rPr lang="en-NZ" sz="2400" dirty="0" err="1"/>
              <a:t>Waiora</a:t>
            </a:r>
            <a:r>
              <a:rPr lang="en-NZ" sz="2400" dirty="0"/>
              <a:t> = </a:t>
            </a:r>
            <a:r>
              <a:rPr lang="en-NZ" sz="2400" dirty="0" smtClean="0"/>
              <a:t>15%</a:t>
            </a:r>
            <a:endParaRPr lang="en-NZ" sz="2400" dirty="0"/>
          </a:p>
        </p:txBody>
      </p:sp>
    </p:spTree>
    <p:extLst>
      <p:ext uri="{BB962C8B-B14F-4D97-AF65-F5344CB8AC3E}">
        <p14:creationId xmlns:p14="http://schemas.microsoft.com/office/powerpoint/2010/main" val="852136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graphicFrame>
        <p:nvGraphicFramePr>
          <p:cNvPr id="6" name="Chart 5">
            <a:extLst>
              <a:ext uri="{FF2B5EF4-FFF2-40B4-BE49-F238E27FC236}">
                <a16:creationId xmlns:lc="http://schemas.openxmlformats.org/drawingml/2006/lockedCanvas" xmlns:a16="http://schemas.microsoft.com/office/drawing/2014/main" xmlns="" xmlns:xdr="http://schemas.openxmlformats.org/drawingml/2006/spreadsheetDrawing" id="{00000000-0008-0000-0C00-000026000000}"/>
              </a:ext>
            </a:extLst>
          </p:cNvPr>
          <p:cNvGraphicFramePr>
            <a:graphicFrameLocks/>
          </p:cNvGraphicFramePr>
          <p:nvPr>
            <p:extLst>
              <p:ext uri="{D42A27DB-BD31-4B8C-83A1-F6EECF244321}">
                <p14:modId xmlns:p14="http://schemas.microsoft.com/office/powerpoint/2010/main" val="3410552631"/>
              </p:ext>
            </p:extLst>
          </p:nvPr>
        </p:nvGraphicFramePr>
        <p:xfrm>
          <a:off x="697831" y="1347538"/>
          <a:ext cx="10804357" cy="5005136"/>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p:cNvSpPr>
            <a:spLocks noGrp="1"/>
          </p:cNvSpPr>
          <p:nvPr>
            <p:ph type="ctrTitle"/>
          </p:nvPr>
        </p:nvSpPr>
        <p:spPr>
          <a:xfrm>
            <a:off x="1394176" y="6533909"/>
            <a:ext cx="10799180" cy="324091"/>
          </a:xfrm>
          <a:solidFill>
            <a:schemeClr val="accent6">
              <a:lumMod val="50000"/>
            </a:schemeClr>
          </a:solidFill>
        </p:spPr>
        <p:txBody>
          <a:bodyPr>
            <a:normAutofit fontScale="90000"/>
          </a:bodyPr>
          <a:lstStyle/>
          <a:p>
            <a:pPr algn="r"/>
            <a:r>
              <a:rPr lang="en-NZ" sz="1800" b="1" dirty="0">
                <a:solidFill>
                  <a:srgbClr val="FBE5D6"/>
                </a:solidFill>
              </a:rPr>
              <a:t>Soil nutrient management in dairy farming systems</a:t>
            </a:r>
          </a:p>
        </p:txBody>
      </p:sp>
      <p:sp>
        <p:nvSpPr>
          <p:cNvPr id="10" name="TextBox 9"/>
          <p:cNvSpPr txBox="1"/>
          <p:nvPr/>
        </p:nvSpPr>
        <p:spPr>
          <a:xfrm>
            <a:off x="1378484" y="283251"/>
            <a:ext cx="8900933" cy="646331"/>
          </a:xfrm>
          <a:prstGeom prst="rect">
            <a:avLst/>
          </a:prstGeom>
          <a:noFill/>
        </p:spPr>
        <p:txBody>
          <a:bodyPr wrap="square" rtlCol="0">
            <a:spAutoFit/>
          </a:bodyPr>
          <a:lstStyle/>
          <a:p>
            <a:pPr algn="ctr"/>
            <a:r>
              <a:rPr lang="en-NZ" sz="3600" b="1" dirty="0"/>
              <a:t>Animal Health - Mastitis</a:t>
            </a:r>
          </a:p>
        </p:txBody>
      </p:sp>
      <p:sp>
        <p:nvSpPr>
          <p:cNvPr id="2" name="TextBox 1"/>
          <p:cNvSpPr txBox="1"/>
          <p:nvPr/>
        </p:nvSpPr>
        <p:spPr>
          <a:xfrm>
            <a:off x="8847341" y="3526940"/>
            <a:ext cx="2238232" cy="646331"/>
          </a:xfrm>
          <a:prstGeom prst="rect">
            <a:avLst/>
          </a:prstGeom>
          <a:noFill/>
        </p:spPr>
        <p:txBody>
          <a:bodyPr wrap="square" rtlCol="0">
            <a:spAutoFit/>
          </a:bodyPr>
          <a:lstStyle/>
          <a:p>
            <a:r>
              <a:rPr lang="en-NZ" dirty="0" err="1"/>
              <a:t>Whakapono</a:t>
            </a:r>
            <a:r>
              <a:rPr lang="en-NZ" dirty="0"/>
              <a:t> = </a:t>
            </a:r>
            <a:r>
              <a:rPr lang="en-NZ" dirty="0" smtClean="0"/>
              <a:t>10% </a:t>
            </a:r>
            <a:endParaRPr lang="en-NZ" dirty="0"/>
          </a:p>
          <a:p>
            <a:r>
              <a:rPr lang="en-NZ" dirty="0" err="1"/>
              <a:t>Waiora</a:t>
            </a:r>
            <a:r>
              <a:rPr lang="en-NZ" dirty="0"/>
              <a:t> = </a:t>
            </a:r>
            <a:r>
              <a:rPr lang="en-NZ" dirty="0" smtClean="0"/>
              <a:t>12%</a:t>
            </a:r>
            <a:endParaRPr lang="en-NZ" dirty="0"/>
          </a:p>
        </p:txBody>
      </p:sp>
    </p:spTree>
    <p:extLst>
      <p:ext uri="{BB962C8B-B14F-4D97-AF65-F5344CB8AC3E}">
        <p14:creationId xmlns:p14="http://schemas.microsoft.com/office/powerpoint/2010/main" val="38887705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graphicFrame>
        <p:nvGraphicFramePr>
          <p:cNvPr id="7" name="Chart 6">
            <a:extLst>
              <a:ext uri="{FF2B5EF4-FFF2-40B4-BE49-F238E27FC236}">
                <a16:creationId xmlns:lc="http://schemas.openxmlformats.org/drawingml/2006/lockedCanvas" xmlns:a16="http://schemas.microsoft.com/office/drawing/2014/main" xmlns="" xmlns:xdr="http://schemas.openxmlformats.org/drawingml/2006/spreadsheetDrawing" id="{00000000-0008-0000-0C00-000026000000}"/>
              </a:ext>
            </a:extLst>
          </p:cNvPr>
          <p:cNvGraphicFramePr>
            <a:graphicFrameLocks/>
          </p:cNvGraphicFramePr>
          <p:nvPr>
            <p:extLst>
              <p:ext uri="{D42A27DB-BD31-4B8C-83A1-F6EECF244321}">
                <p14:modId xmlns:p14="http://schemas.microsoft.com/office/powerpoint/2010/main" val="2526828979"/>
              </p:ext>
            </p:extLst>
          </p:nvPr>
        </p:nvGraphicFramePr>
        <p:xfrm>
          <a:off x="812799" y="1074057"/>
          <a:ext cx="10595429" cy="5065485"/>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p:cNvSpPr>
            <a:spLocks noGrp="1"/>
          </p:cNvSpPr>
          <p:nvPr>
            <p:ph type="ctrTitle"/>
          </p:nvPr>
        </p:nvSpPr>
        <p:spPr>
          <a:xfrm>
            <a:off x="1394176" y="6533909"/>
            <a:ext cx="10799180" cy="324091"/>
          </a:xfrm>
          <a:solidFill>
            <a:schemeClr val="accent6">
              <a:lumMod val="50000"/>
            </a:schemeClr>
          </a:solidFill>
        </p:spPr>
        <p:txBody>
          <a:bodyPr>
            <a:normAutofit fontScale="90000"/>
          </a:bodyPr>
          <a:lstStyle/>
          <a:p>
            <a:pPr algn="r"/>
            <a:r>
              <a:rPr lang="en-NZ" sz="1800" b="1" dirty="0">
                <a:solidFill>
                  <a:srgbClr val="FBE5D6"/>
                </a:solidFill>
              </a:rPr>
              <a:t>Soil nutrient management in dairy farming systems</a:t>
            </a:r>
          </a:p>
        </p:txBody>
      </p:sp>
      <p:sp>
        <p:nvSpPr>
          <p:cNvPr id="10" name="TextBox 9"/>
          <p:cNvSpPr txBox="1"/>
          <p:nvPr/>
        </p:nvSpPr>
        <p:spPr>
          <a:xfrm>
            <a:off x="1378484" y="283251"/>
            <a:ext cx="8900933" cy="646331"/>
          </a:xfrm>
          <a:prstGeom prst="rect">
            <a:avLst/>
          </a:prstGeom>
          <a:noFill/>
        </p:spPr>
        <p:txBody>
          <a:bodyPr wrap="square" rtlCol="0">
            <a:spAutoFit/>
          </a:bodyPr>
          <a:lstStyle/>
          <a:p>
            <a:pPr algn="ctr"/>
            <a:r>
              <a:rPr lang="en-NZ" sz="3600" b="1" dirty="0"/>
              <a:t>Animal Health - </a:t>
            </a:r>
            <a:r>
              <a:rPr lang="en-NZ" sz="3600" b="1" dirty="0" smtClean="0"/>
              <a:t>SCC</a:t>
            </a:r>
            <a:endParaRPr lang="en-NZ" sz="3600" b="1" dirty="0"/>
          </a:p>
        </p:txBody>
      </p:sp>
      <p:sp>
        <p:nvSpPr>
          <p:cNvPr id="2" name="TextBox 1"/>
          <p:cNvSpPr txBox="1"/>
          <p:nvPr/>
        </p:nvSpPr>
        <p:spPr>
          <a:xfrm>
            <a:off x="4057626" y="1717176"/>
            <a:ext cx="2238232" cy="646331"/>
          </a:xfrm>
          <a:prstGeom prst="rect">
            <a:avLst/>
          </a:prstGeom>
          <a:noFill/>
        </p:spPr>
        <p:txBody>
          <a:bodyPr wrap="square" rtlCol="0">
            <a:spAutoFit/>
          </a:bodyPr>
          <a:lstStyle/>
          <a:p>
            <a:r>
              <a:rPr lang="en-NZ" dirty="0" err="1"/>
              <a:t>Whakapono</a:t>
            </a:r>
            <a:r>
              <a:rPr lang="en-NZ" dirty="0"/>
              <a:t> </a:t>
            </a:r>
            <a:r>
              <a:rPr lang="en-NZ" dirty="0" smtClean="0"/>
              <a:t>= 158 </a:t>
            </a:r>
            <a:endParaRPr lang="en-NZ" dirty="0"/>
          </a:p>
          <a:p>
            <a:r>
              <a:rPr lang="en-NZ" dirty="0" err="1"/>
              <a:t>Waiora</a:t>
            </a:r>
            <a:r>
              <a:rPr lang="en-NZ" dirty="0"/>
              <a:t> = </a:t>
            </a:r>
            <a:r>
              <a:rPr lang="en-NZ" dirty="0" smtClean="0"/>
              <a:t>165</a:t>
            </a:r>
            <a:endParaRPr lang="en-NZ" dirty="0"/>
          </a:p>
        </p:txBody>
      </p:sp>
    </p:spTree>
    <p:extLst>
      <p:ext uri="{BB962C8B-B14F-4D97-AF65-F5344CB8AC3E}">
        <p14:creationId xmlns:p14="http://schemas.microsoft.com/office/powerpoint/2010/main" val="34051167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78484" y="6428934"/>
            <a:ext cx="10799180" cy="429065"/>
          </a:xfrm>
          <a:solidFill>
            <a:schemeClr val="accent6">
              <a:lumMod val="50000"/>
            </a:schemeClr>
          </a:solidFill>
        </p:spPr>
        <p:txBody>
          <a:bodyPr>
            <a:normAutofit/>
          </a:bodyPr>
          <a:lstStyle/>
          <a:p>
            <a:pPr algn="r"/>
            <a:r>
              <a:rPr lang="en-NZ" sz="2000" b="1" dirty="0">
                <a:solidFill>
                  <a:srgbClr val="FBE5D6"/>
                </a:solidFill>
              </a:rPr>
              <a:t>Soil nutrient management in dairy farming systems</a:t>
            </a:r>
          </a:p>
        </p:txBody>
      </p:sp>
      <p:sp>
        <p:nvSpPr>
          <p:cNvPr id="5" name="TextBox 4"/>
          <p:cNvSpPr txBox="1"/>
          <p:nvPr/>
        </p:nvSpPr>
        <p:spPr>
          <a:xfrm>
            <a:off x="1591548" y="479906"/>
            <a:ext cx="8900933" cy="584775"/>
          </a:xfrm>
          <a:prstGeom prst="rect">
            <a:avLst/>
          </a:prstGeom>
          <a:noFill/>
        </p:spPr>
        <p:txBody>
          <a:bodyPr wrap="square" rtlCol="0">
            <a:spAutoFit/>
          </a:bodyPr>
          <a:lstStyle/>
          <a:p>
            <a:pPr algn="ctr"/>
            <a:r>
              <a:rPr lang="en-NZ" sz="3200" b="1" dirty="0" err="1"/>
              <a:t>Whakapono</a:t>
            </a:r>
            <a:r>
              <a:rPr lang="en-NZ" sz="3200" b="1" dirty="0"/>
              <a:t> Milk Urea</a:t>
            </a:r>
          </a:p>
        </p:txBody>
      </p:sp>
      <p:pic>
        <p:nvPicPr>
          <p:cNvPr id="3" name="Picture 2"/>
          <p:cNvPicPr>
            <a:picLocks noChangeAspect="1"/>
          </p:cNvPicPr>
          <p:nvPr/>
        </p:nvPicPr>
        <p:blipFill>
          <a:blip r:embed="rId3"/>
          <a:stretch>
            <a:fillRect/>
          </a:stretch>
        </p:blipFill>
        <p:spPr>
          <a:xfrm>
            <a:off x="1378484" y="1180795"/>
            <a:ext cx="9928145" cy="5074862"/>
          </a:xfrm>
          <a:prstGeom prst="rect">
            <a:avLst/>
          </a:prstGeom>
          <a:solidFill>
            <a:srgbClr val="FBE5D6"/>
          </a:solidFill>
        </p:spPr>
      </p:pic>
    </p:spTree>
    <p:extLst>
      <p:ext uri="{BB962C8B-B14F-4D97-AF65-F5344CB8AC3E}">
        <p14:creationId xmlns:p14="http://schemas.microsoft.com/office/powerpoint/2010/main" val="20620811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78484" y="6428934"/>
            <a:ext cx="10799180" cy="429065"/>
          </a:xfrm>
          <a:solidFill>
            <a:schemeClr val="accent6">
              <a:lumMod val="50000"/>
            </a:schemeClr>
          </a:solidFill>
        </p:spPr>
        <p:txBody>
          <a:bodyPr>
            <a:normAutofit/>
          </a:bodyPr>
          <a:lstStyle/>
          <a:p>
            <a:pPr algn="r"/>
            <a:r>
              <a:rPr lang="en-NZ" sz="2000" b="1" dirty="0">
                <a:solidFill>
                  <a:srgbClr val="FBE5D6"/>
                </a:solidFill>
              </a:rPr>
              <a:t>Soil nutrient management in dairy farming systems</a:t>
            </a:r>
          </a:p>
        </p:txBody>
      </p:sp>
      <p:sp>
        <p:nvSpPr>
          <p:cNvPr id="10" name="TextBox 9"/>
          <p:cNvSpPr txBox="1"/>
          <p:nvPr/>
        </p:nvSpPr>
        <p:spPr>
          <a:xfrm>
            <a:off x="1591548" y="484838"/>
            <a:ext cx="8900933" cy="584775"/>
          </a:xfrm>
          <a:prstGeom prst="rect">
            <a:avLst/>
          </a:prstGeom>
          <a:noFill/>
        </p:spPr>
        <p:txBody>
          <a:bodyPr wrap="square" rtlCol="0">
            <a:spAutoFit/>
          </a:bodyPr>
          <a:lstStyle/>
          <a:p>
            <a:pPr algn="ctr"/>
            <a:r>
              <a:rPr lang="en-NZ" sz="3200" b="1" dirty="0" err="1"/>
              <a:t>Waiora</a:t>
            </a:r>
            <a:r>
              <a:rPr lang="en-NZ" sz="3200" b="1" dirty="0"/>
              <a:t> Milk Urea</a:t>
            </a:r>
          </a:p>
        </p:txBody>
      </p:sp>
      <p:pic>
        <p:nvPicPr>
          <p:cNvPr id="2" name="Picture 1"/>
          <p:cNvPicPr>
            <a:picLocks noChangeAspect="1"/>
          </p:cNvPicPr>
          <p:nvPr/>
        </p:nvPicPr>
        <p:blipFill>
          <a:blip r:embed="rId3"/>
          <a:stretch>
            <a:fillRect/>
          </a:stretch>
        </p:blipFill>
        <p:spPr>
          <a:xfrm>
            <a:off x="1378484" y="1207052"/>
            <a:ext cx="10116830" cy="5092148"/>
          </a:xfrm>
          <a:prstGeom prst="rect">
            <a:avLst/>
          </a:prstGeom>
        </p:spPr>
      </p:pic>
    </p:spTree>
    <p:extLst>
      <p:ext uri="{BB962C8B-B14F-4D97-AF65-F5344CB8AC3E}">
        <p14:creationId xmlns:p14="http://schemas.microsoft.com/office/powerpoint/2010/main" val="5144564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78484" y="6573128"/>
            <a:ext cx="10799180" cy="284871"/>
          </a:xfrm>
          <a:solidFill>
            <a:schemeClr val="accent6">
              <a:lumMod val="50000"/>
            </a:schemeClr>
          </a:solidFill>
        </p:spPr>
        <p:txBody>
          <a:bodyPr>
            <a:normAutofit fontScale="90000"/>
          </a:bodyPr>
          <a:lstStyle/>
          <a:p>
            <a:pPr algn="r"/>
            <a:r>
              <a:rPr lang="en-NZ" sz="2400" b="1" dirty="0">
                <a:solidFill>
                  <a:srgbClr val="FBE5D6"/>
                </a:solidFill>
              </a:rPr>
              <a:t>Soil nutrient management in dairy farming systems</a:t>
            </a:r>
          </a:p>
        </p:txBody>
      </p:sp>
      <p:sp>
        <p:nvSpPr>
          <p:cNvPr id="10" name="TextBox 9"/>
          <p:cNvSpPr txBox="1"/>
          <p:nvPr/>
        </p:nvSpPr>
        <p:spPr>
          <a:xfrm>
            <a:off x="1378484" y="167136"/>
            <a:ext cx="8900933" cy="646331"/>
          </a:xfrm>
          <a:prstGeom prst="rect">
            <a:avLst/>
          </a:prstGeom>
          <a:noFill/>
        </p:spPr>
        <p:txBody>
          <a:bodyPr wrap="square" rtlCol="0">
            <a:spAutoFit/>
          </a:bodyPr>
          <a:lstStyle/>
          <a:p>
            <a:pPr algn="ctr"/>
            <a:r>
              <a:rPr lang="en-NZ" sz="3600" b="1" dirty="0"/>
              <a:t>Trace Elements </a:t>
            </a:r>
            <a:r>
              <a:rPr lang="en-NZ" sz="3600" b="1" dirty="0" smtClean="0"/>
              <a:t>Results</a:t>
            </a:r>
            <a:endParaRPr lang="en-NZ" sz="3600" b="1" dirty="0"/>
          </a:p>
        </p:txBody>
      </p:sp>
      <p:graphicFrame>
        <p:nvGraphicFramePr>
          <p:cNvPr id="3" name="Table 2"/>
          <p:cNvGraphicFramePr>
            <a:graphicFrameLocks noGrp="1"/>
          </p:cNvGraphicFramePr>
          <p:nvPr>
            <p:extLst>
              <p:ext uri="{D42A27DB-BD31-4B8C-83A1-F6EECF244321}">
                <p14:modId xmlns:p14="http://schemas.microsoft.com/office/powerpoint/2010/main" val="218703444"/>
              </p:ext>
            </p:extLst>
          </p:nvPr>
        </p:nvGraphicFramePr>
        <p:xfrm>
          <a:off x="406400" y="799620"/>
          <a:ext cx="11553373" cy="5712646"/>
        </p:xfrm>
        <a:graphic>
          <a:graphicData uri="http://schemas.openxmlformats.org/drawingml/2006/table">
            <a:tbl>
              <a:tblPr>
                <a:tableStyleId>{5C22544A-7EE6-4342-B048-85BDC9FD1C3A}</a:tableStyleId>
              </a:tblPr>
              <a:tblGrid>
                <a:gridCol w="3004457"/>
                <a:gridCol w="1019198"/>
                <a:gridCol w="1460347"/>
                <a:gridCol w="1238522"/>
                <a:gridCol w="1207712"/>
                <a:gridCol w="1207712"/>
                <a:gridCol w="1232360"/>
                <a:gridCol w="1183065"/>
              </a:tblGrid>
              <a:tr h="281571">
                <a:tc>
                  <a:txBody>
                    <a:bodyPr/>
                    <a:lstStyle/>
                    <a:p>
                      <a:pPr algn="l" fontAlgn="b"/>
                      <a:r>
                        <a:rPr lang="en-AU" sz="1600" u="none" strike="noStrike" dirty="0">
                          <a:effectLst/>
                        </a:rPr>
                        <a:t> </a:t>
                      </a:r>
                      <a:r>
                        <a:rPr lang="en-AU" sz="1600" u="none" strike="noStrike" dirty="0" smtClean="0">
                          <a:effectLst/>
                        </a:rPr>
                        <a:t>Copper (ref range8-25umol L)</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Mar-14</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Nov-14</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Mar-15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Dec-15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Apr-16</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Nov-16</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Apr-17</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Waiora</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13</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13.17</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13.2</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14.75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10.75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12.62</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12.67</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Whakapono</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9.75</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12.25</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12.8</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12.5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10</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12.5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13.33</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r>
              <a:tr h="708661">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AU" sz="1600" u="none" strike="noStrike" dirty="0">
                          <a:effectLst/>
                        </a:rPr>
                        <a:t> </a:t>
                      </a:r>
                      <a:r>
                        <a:rPr lang="en-NZ" sz="1600" u="none" strike="noStrike" dirty="0" smtClean="0">
                          <a:effectLst/>
                        </a:rPr>
                        <a:t>Selenium (ref range 600 + </a:t>
                      </a:r>
                      <a:r>
                        <a:rPr lang="en-NZ" sz="1600" u="none" strike="noStrike" dirty="0" err="1" smtClean="0">
                          <a:effectLst/>
                        </a:rPr>
                        <a:t>nmol</a:t>
                      </a:r>
                      <a:r>
                        <a:rPr lang="en-NZ" sz="1600" u="none" strike="noStrike" dirty="0" smtClean="0">
                          <a:effectLst/>
                        </a:rPr>
                        <a:t>/ L)</a:t>
                      </a:r>
                      <a:endParaRPr lang="en-NZ" sz="1600" b="0" i="0" u="none" strike="noStrike" dirty="0" smtClean="0">
                        <a:solidFill>
                          <a:srgbClr val="000000"/>
                        </a:solidFill>
                        <a:effectLst/>
                        <a:latin typeface="Calibri" panose="020F0502020204030204" pitchFamily="34" charset="0"/>
                      </a:endParaRPr>
                    </a:p>
                    <a:p>
                      <a:pPr algn="l" fontAlgn="b"/>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endParaRPr lang="en-NZ"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Mar-14</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Nov-14</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Mar-15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Dec-15</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Apr-16</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Nov-16</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Apr-17</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Waiora</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610</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900</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768</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836.3</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837.5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773</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985</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Whakapono</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845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647.5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738</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976.7</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715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555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1078</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r>
              <a:tr h="474127">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AU" sz="1600" u="none" strike="noStrike" dirty="0">
                          <a:effectLst/>
                        </a:rPr>
                        <a:t> </a:t>
                      </a:r>
                      <a:r>
                        <a:rPr lang="en-NZ" sz="1600" u="none" strike="noStrike" dirty="0" smtClean="0">
                          <a:effectLst/>
                        </a:rPr>
                        <a:t>B12 (ref range 300 + </a:t>
                      </a:r>
                      <a:r>
                        <a:rPr lang="en-NZ" sz="1600" u="none" strike="noStrike" dirty="0" err="1" smtClean="0">
                          <a:effectLst/>
                        </a:rPr>
                        <a:t>pmol</a:t>
                      </a:r>
                      <a:r>
                        <a:rPr lang="en-NZ" sz="1600" u="none" strike="noStrike" dirty="0" smtClean="0">
                          <a:effectLst/>
                        </a:rPr>
                        <a:t>/ l)</a:t>
                      </a:r>
                      <a:endParaRPr lang="en-NZ" sz="1600" b="0" i="0" u="none" strike="noStrike" dirty="0" smtClean="0">
                        <a:solidFill>
                          <a:srgbClr val="000000"/>
                        </a:solidFill>
                        <a:effectLst/>
                        <a:latin typeface="Calibri" panose="020F0502020204030204" pitchFamily="34" charset="0"/>
                      </a:endParaRPr>
                    </a:p>
                    <a:p>
                      <a:pPr algn="l" fontAlgn="b"/>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endParaRPr lang="en-NZ"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Mar-14</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Nov-14</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Mar-15</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Dec-15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Apr-16</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Nov-16</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Apr-17</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Waiora</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302</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391.67</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384</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322.5</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366.3</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293</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286</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Whakapono</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295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310</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266</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258.3</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285</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351</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265</a:t>
                      </a:r>
                      <a:endParaRPr lang="en-AU" sz="1600" b="0" i="0" u="none" strike="noStrike">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r>
              <a:tr h="474127">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AU" sz="1600" u="none" strike="noStrike" dirty="0">
                          <a:effectLst/>
                        </a:rPr>
                        <a:t> </a:t>
                      </a:r>
                      <a:r>
                        <a:rPr lang="en-AU" sz="1600" u="none" strike="noStrike" dirty="0" smtClean="0">
                          <a:effectLst/>
                        </a:rPr>
                        <a:t>Iodine (ref range 45 - 60 </a:t>
                      </a:r>
                      <a:r>
                        <a:rPr lang="en-AU" sz="1600" u="none" strike="noStrike" dirty="0" err="1" smtClean="0">
                          <a:effectLst/>
                        </a:rPr>
                        <a:t>ug</a:t>
                      </a:r>
                      <a:r>
                        <a:rPr lang="en-AU" sz="1600" u="none" strike="noStrike" dirty="0" smtClean="0">
                          <a:effectLst/>
                        </a:rPr>
                        <a:t>/l)</a:t>
                      </a:r>
                      <a:endParaRPr lang="en-AU" sz="1600" b="0" i="0" u="none" strike="noStrike" dirty="0" smtClean="0">
                        <a:solidFill>
                          <a:srgbClr val="000000"/>
                        </a:solidFill>
                        <a:effectLst/>
                        <a:latin typeface="Calibri" panose="020F0502020204030204" pitchFamily="34" charset="0"/>
                      </a:endParaRPr>
                    </a:p>
                    <a:p>
                      <a:pPr algn="l" fontAlgn="b"/>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 </a:t>
                      </a:r>
                      <a:endParaRPr lang="en-AU" sz="1600" b="0" i="0" u="none" strike="noStrike" dirty="0">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 </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Mar-14</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Nov-14</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Mar-15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Dec-15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Apr-16</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Nov-16</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Apr-17</a:t>
                      </a:r>
                      <a:endParaRPr lang="en-AU" sz="1600" b="0" i="0" u="none" strike="noStrike" dirty="0">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Waiora</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26.2</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35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25</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35.67</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29.88</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34</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52.17</a:t>
                      </a:r>
                      <a:endParaRPr lang="en-AU" sz="1600" b="0" i="0" u="none" strike="noStrike" dirty="0">
                        <a:solidFill>
                          <a:srgbClr val="000000"/>
                        </a:solidFill>
                        <a:effectLst/>
                        <a:latin typeface="Calibri" panose="020F0502020204030204" pitchFamily="34" charset="0"/>
                      </a:endParaRPr>
                    </a:p>
                  </a:txBody>
                  <a:tcPr marL="5262" marR="5262" marT="5262" marB="0" anchor="b"/>
                </a:tc>
              </a:tr>
              <a:tr h="239594">
                <a:tc>
                  <a:txBody>
                    <a:bodyPr/>
                    <a:lstStyle/>
                    <a:p>
                      <a:pPr algn="l" fontAlgn="b"/>
                      <a:r>
                        <a:rPr lang="en-AU" sz="1600" u="none" strike="noStrike">
                          <a:effectLst/>
                        </a:rPr>
                        <a:t>Whakapono</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23</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29</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24.2</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30.17</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28.33</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a:effectLst/>
                        </a:rPr>
                        <a:t>36</a:t>
                      </a:r>
                      <a:endParaRPr lang="en-AU" sz="1600" b="0" i="0" u="none" strike="noStrike">
                        <a:solidFill>
                          <a:srgbClr val="000000"/>
                        </a:solidFill>
                        <a:effectLst/>
                        <a:latin typeface="Calibri" panose="020F0502020204030204" pitchFamily="34" charset="0"/>
                      </a:endParaRPr>
                    </a:p>
                  </a:txBody>
                  <a:tcPr marL="5262" marR="5262" marT="5262" marB="0" anchor="b"/>
                </a:tc>
                <a:tc>
                  <a:txBody>
                    <a:bodyPr/>
                    <a:lstStyle/>
                    <a:p>
                      <a:pPr algn="l" fontAlgn="b"/>
                      <a:r>
                        <a:rPr lang="en-AU" sz="1600" u="none" strike="noStrike" dirty="0">
                          <a:effectLst/>
                        </a:rPr>
                        <a:t>54.83</a:t>
                      </a:r>
                      <a:endParaRPr lang="en-AU" sz="1600" b="0" i="0" u="none" strike="noStrike" dirty="0">
                        <a:solidFill>
                          <a:srgbClr val="000000"/>
                        </a:solidFill>
                        <a:effectLst/>
                        <a:latin typeface="Calibri" panose="020F0502020204030204" pitchFamily="34" charset="0"/>
                      </a:endParaRPr>
                    </a:p>
                  </a:txBody>
                  <a:tcPr marL="5262" marR="5262" marT="5262" marB="0" anchor="b"/>
                </a:tc>
              </a:tr>
            </a:tbl>
          </a:graphicData>
        </a:graphic>
      </p:graphicFrame>
    </p:spTree>
    <p:extLst>
      <p:ext uri="{BB962C8B-B14F-4D97-AF65-F5344CB8AC3E}">
        <p14:creationId xmlns:p14="http://schemas.microsoft.com/office/powerpoint/2010/main" val="37976190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78484" y="6513342"/>
            <a:ext cx="10799180" cy="344658"/>
          </a:xfrm>
          <a:solidFill>
            <a:schemeClr val="accent6">
              <a:lumMod val="50000"/>
            </a:schemeClr>
          </a:solidFill>
        </p:spPr>
        <p:txBody>
          <a:bodyPr>
            <a:normAutofit/>
          </a:bodyPr>
          <a:lstStyle/>
          <a:p>
            <a:pPr algn="r"/>
            <a:r>
              <a:rPr lang="en-NZ" sz="1400" b="1" dirty="0">
                <a:solidFill>
                  <a:srgbClr val="FBE5D6"/>
                </a:solidFill>
              </a:rPr>
              <a:t>Soil nutrient management in dairy farming systems</a:t>
            </a:r>
          </a:p>
        </p:txBody>
      </p:sp>
      <p:sp>
        <p:nvSpPr>
          <p:cNvPr id="10" name="TextBox 9"/>
          <p:cNvSpPr txBox="1"/>
          <p:nvPr/>
        </p:nvSpPr>
        <p:spPr>
          <a:xfrm>
            <a:off x="1378484" y="387943"/>
            <a:ext cx="8900933" cy="584775"/>
          </a:xfrm>
          <a:prstGeom prst="rect">
            <a:avLst/>
          </a:prstGeom>
          <a:noFill/>
        </p:spPr>
        <p:txBody>
          <a:bodyPr wrap="square" rtlCol="0">
            <a:spAutoFit/>
          </a:bodyPr>
          <a:lstStyle/>
          <a:p>
            <a:pPr algn="ctr"/>
            <a:r>
              <a:rPr lang="en-NZ" sz="3200" b="1" dirty="0"/>
              <a:t>Cow </a:t>
            </a:r>
            <a:r>
              <a:rPr lang="en-NZ" sz="3200" b="1" dirty="0" smtClean="0"/>
              <a:t>Condition</a:t>
            </a:r>
            <a:endParaRPr lang="en-NZ" sz="3200" b="1"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6232" y="0"/>
            <a:ext cx="1435768" cy="1435768"/>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4203985693"/>
              </p:ext>
            </p:extLst>
          </p:nvPr>
        </p:nvGraphicFramePr>
        <p:xfrm>
          <a:off x="134001" y="1512437"/>
          <a:ext cx="5694949" cy="3954353"/>
        </p:xfrm>
        <a:graphic>
          <a:graphicData uri="http://schemas.openxmlformats.org/drawingml/2006/table">
            <a:tbl>
              <a:tblPr firstRow="1" bandRow="1">
                <a:tableStyleId>{5C22544A-7EE6-4342-B048-85BDC9FD1C3A}</a:tableStyleId>
              </a:tblPr>
              <a:tblGrid>
                <a:gridCol w="1604213"/>
                <a:gridCol w="966525"/>
                <a:gridCol w="982590"/>
                <a:gridCol w="1082843"/>
                <a:gridCol w="1058778"/>
              </a:tblGrid>
              <a:tr h="1158574">
                <a:tc>
                  <a:txBody>
                    <a:bodyPr/>
                    <a:lstStyle/>
                    <a:p>
                      <a:r>
                        <a:rPr lang="en-NZ" sz="2000" dirty="0" err="1" smtClean="0">
                          <a:solidFill>
                            <a:schemeClr val="tx1"/>
                          </a:solidFill>
                        </a:rPr>
                        <a:t>Whakapono</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Pre</a:t>
                      </a:r>
                      <a:r>
                        <a:rPr lang="en-NZ" sz="2000" baseline="0" dirty="0" smtClean="0">
                          <a:solidFill>
                            <a:schemeClr val="tx1"/>
                          </a:solidFill>
                        </a:rPr>
                        <a:t> Calving</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Pre Mating</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Summer</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Autumn</a:t>
                      </a:r>
                      <a:endParaRPr lang="en-AU" sz="2000" dirty="0">
                        <a:solidFill>
                          <a:schemeClr val="tx1"/>
                        </a:solidFill>
                      </a:endParaRPr>
                    </a:p>
                  </a:txBody>
                  <a:tcPr>
                    <a:solidFill>
                      <a:srgbClr val="FBE5D6"/>
                    </a:solidFill>
                  </a:tcPr>
                </a:tc>
              </a:tr>
              <a:tr h="650754">
                <a:tc>
                  <a:txBody>
                    <a:bodyPr/>
                    <a:lstStyle/>
                    <a:p>
                      <a:r>
                        <a:rPr lang="en-NZ" sz="2000" dirty="0" smtClean="0">
                          <a:solidFill>
                            <a:schemeClr val="tx1"/>
                          </a:solidFill>
                        </a:rPr>
                        <a:t>Average CS</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4.9</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4.6</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4.5</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4.5</a:t>
                      </a:r>
                      <a:endParaRPr lang="en-AU" sz="2000" dirty="0">
                        <a:solidFill>
                          <a:schemeClr val="tx1"/>
                        </a:solidFill>
                      </a:endParaRPr>
                    </a:p>
                  </a:txBody>
                  <a:tcPr>
                    <a:solidFill>
                      <a:srgbClr val="FBE5D6"/>
                    </a:solidFill>
                  </a:tcPr>
                </a:tc>
              </a:tr>
              <a:tr h="633897">
                <a:tc>
                  <a:txBody>
                    <a:bodyPr/>
                    <a:lstStyle/>
                    <a:p>
                      <a:r>
                        <a:rPr lang="en-NZ" sz="2000" dirty="0" smtClean="0">
                          <a:solidFill>
                            <a:schemeClr val="tx1"/>
                          </a:solidFill>
                        </a:rPr>
                        <a:t>% &lt; 4.0</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1</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5</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8</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3.5</a:t>
                      </a:r>
                      <a:endParaRPr lang="en-AU" sz="2000" dirty="0">
                        <a:solidFill>
                          <a:schemeClr val="tx1"/>
                        </a:solidFill>
                      </a:endParaRPr>
                    </a:p>
                  </a:txBody>
                  <a:tcPr>
                    <a:solidFill>
                      <a:srgbClr val="FBE5D6"/>
                    </a:solidFill>
                  </a:tcPr>
                </a:tc>
              </a:tr>
              <a:tr h="686724">
                <a:tc>
                  <a:txBody>
                    <a:bodyPr/>
                    <a:lstStyle/>
                    <a:p>
                      <a:r>
                        <a:rPr lang="en-NZ" sz="2000" dirty="0" smtClean="0">
                          <a:solidFill>
                            <a:schemeClr val="tx1"/>
                          </a:solidFill>
                        </a:rPr>
                        <a:t>% &lt; 4.5</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5</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33</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45</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39</a:t>
                      </a:r>
                      <a:endParaRPr lang="en-AU" sz="2000" dirty="0">
                        <a:solidFill>
                          <a:schemeClr val="tx1"/>
                        </a:solidFill>
                      </a:endParaRPr>
                    </a:p>
                  </a:txBody>
                  <a:tcPr>
                    <a:solidFill>
                      <a:srgbClr val="FBE5D6"/>
                    </a:solidFill>
                  </a:tcPr>
                </a:tc>
              </a:tr>
              <a:tr h="824404">
                <a:tc>
                  <a:txBody>
                    <a:bodyPr/>
                    <a:lstStyle/>
                    <a:p>
                      <a:r>
                        <a:rPr lang="en-NZ" sz="2000" dirty="0" smtClean="0">
                          <a:solidFill>
                            <a:schemeClr val="tx1"/>
                          </a:solidFill>
                        </a:rPr>
                        <a:t>% &gt; 5.0</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21</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11</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7</a:t>
                      </a:r>
                      <a:endParaRPr lang="en-AU" sz="2000" dirty="0">
                        <a:solidFill>
                          <a:schemeClr val="tx1"/>
                        </a:solidFill>
                      </a:endParaRPr>
                    </a:p>
                  </a:txBody>
                  <a:tcPr>
                    <a:solidFill>
                      <a:srgbClr val="FBE5D6"/>
                    </a:solidFill>
                  </a:tcPr>
                </a:tc>
                <a:tc>
                  <a:txBody>
                    <a:bodyPr/>
                    <a:lstStyle/>
                    <a:p>
                      <a:pPr algn="ctr"/>
                      <a:r>
                        <a:rPr lang="en-NZ" sz="2000" dirty="0" smtClean="0">
                          <a:solidFill>
                            <a:schemeClr val="tx1"/>
                          </a:solidFill>
                        </a:rPr>
                        <a:t>13</a:t>
                      </a:r>
                      <a:endParaRPr lang="en-AU" sz="2000" dirty="0">
                        <a:solidFill>
                          <a:schemeClr val="tx1"/>
                        </a:solidFill>
                      </a:endParaRPr>
                    </a:p>
                  </a:txBody>
                  <a:tcPr>
                    <a:solidFill>
                      <a:srgbClr val="FBE5D6"/>
                    </a:solidFill>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189569035"/>
              </p:ext>
            </p:extLst>
          </p:nvPr>
        </p:nvGraphicFramePr>
        <p:xfrm>
          <a:off x="6104307" y="1512437"/>
          <a:ext cx="5656549" cy="4059270"/>
        </p:xfrm>
        <a:graphic>
          <a:graphicData uri="http://schemas.openxmlformats.org/drawingml/2006/table">
            <a:tbl>
              <a:tblPr firstRow="1" bandRow="1">
                <a:tableStyleId>{5C22544A-7EE6-4342-B048-85BDC9FD1C3A}</a:tableStyleId>
              </a:tblPr>
              <a:tblGrid>
                <a:gridCol w="1331209"/>
                <a:gridCol w="962527"/>
                <a:gridCol w="1100193"/>
                <a:gridCol w="1137680"/>
                <a:gridCol w="1124940"/>
              </a:tblGrid>
              <a:tr h="1174585">
                <a:tc>
                  <a:txBody>
                    <a:bodyPr/>
                    <a:lstStyle/>
                    <a:p>
                      <a:r>
                        <a:rPr lang="en-NZ" sz="2000" dirty="0" err="1" smtClean="0">
                          <a:solidFill>
                            <a:schemeClr val="tx1"/>
                          </a:solidFill>
                        </a:rPr>
                        <a:t>Waiora</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Pre</a:t>
                      </a:r>
                      <a:r>
                        <a:rPr lang="en-NZ" sz="2000" baseline="0" dirty="0" smtClean="0">
                          <a:solidFill>
                            <a:schemeClr val="tx1"/>
                          </a:solidFill>
                        </a:rPr>
                        <a:t> Calving</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Pre Mating</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Summer</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Autumn</a:t>
                      </a:r>
                      <a:endParaRPr lang="en-AU" sz="2000" dirty="0">
                        <a:solidFill>
                          <a:schemeClr val="tx1"/>
                        </a:solidFill>
                      </a:endParaRPr>
                    </a:p>
                  </a:txBody>
                  <a:tcPr>
                    <a:solidFill>
                      <a:srgbClr val="FBFBDC"/>
                    </a:solidFill>
                  </a:tcPr>
                </a:tc>
              </a:tr>
              <a:tr h="671448">
                <a:tc>
                  <a:txBody>
                    <a:bodyPr/>
                    <a:lstStyle/>
                    <a:p>
                      <a:r>
                        <a:rPr lang="en-NZ" sz="2000" dirty="0" smtClean="0">
                          <a:solidFill>
                            <a:schemeClr val="tx1"/>
                          </a:solidFill>
                        </a:rPr>
                        <a:t>Average CS</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4.9</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4.7</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4.5</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4.4</a:t>
                      </a:r>
                      <a:endParaRPr lang="en-AU" sz="2000" dirty="0">
                        <a:solidFill>
                          <a:schemeClr val="tx1"/>
                        </a:solidFill>
                      </a:endParaRPr>
                    </a:p>
                  </a:txBody>
                  <a:tcPr>
                    <a:solidFill>
                      <a:srgbClr val="FBFBDC"/>
                    </a:solidFill>
                  </a:tcPr>
                </a:tc>
              </a:tr>
              <a:tr h="654055">
                <a:tc>
                  <a:txBody>
                    <a:bodyPr/>
                    <a:lstStyle/>
                    <a:p>
                      <a:r>
                        <a:rPr lang="en-NZ" sz="2000" dirty="0" smtClean="0">
                          <a:solidFill>
                            <a:schemeClr val="tx1"/>
                          </a:solidFill>
                        </a:rPr>
                        <a:t>% &lt; 4.0</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1</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3</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8</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6</a:t>
                      </a:r>
                      <a:endParaRPr lang="en-AU" sz="2000" dirty="0">
                        <a:solidFill>
                          <a:schemeClr val="tx1"/>
                        </a:solidFill>
                      </a:endParaRPr>
                    </a:p>
                  </a:txBody>
                  <a:tcPr>
                    <a:solidFill>
                      <a:srgbClr val="FBFBDC"/>
                    </a:solidFill>
                  </a:tcPr>
                </a:tc>
              </a:tr>
              <a:tr h="708562">
                <a:tc>
                  <a:txBody>
                    <a:bodyPr/>
                    <a:lstStyle/>
                    <a:p>
                      <a:r>
                        <a:rPr lang="en-NZ" sz="2000" dirty="0" smtClean="0">
                          <a:solidFill>
                            <a:schemeClr val="tx1"/>
                          </a:solidFill>
                        </a:rPr>
                        <a:t>% &lt; 4.5</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4</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22</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45</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49</a:t>
                      </a:r>
                      <a:endParaRPr lang="en-AU" sz="2000" dirty="0">
                        <a:solidFill>
                          <a:schemeClr val="tx1"/>
                        </a:solidFill>
                      </a:endParaRPr>
                    </a:p>
                  </a:txBody>
                  <a:tcPr>
                    <a:solidFill>
                      <a:srgbClr val="FBFBDC"/>
                    </a:solidFill>
                  </a:tcPr>
                </a:tc>
              </a:tr>
              <a:tr h="850620">
                <a:tc>
                  <a:txBody>
                    <a:bodyPr/>
                    <a:lstStyle/>
                    <a:p>
                      <a:r>
                        <a:rPr lang="en-NZ" sz="2000" dirty="0" smtClean="0">
                          <a:solidFill>
                            <a:schemeClr val="tx1"/>
                          </a:solidFill>
                        </a:rPr>
                        <a:t>% &gt; 5.0</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23</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12</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9</a:t>
                      </a:r>
                      <a:endParaRPr lang="en-AU" sz="2000" dirty="0">
                        <a:solidFill>
                          <a:schemeClr val="tx1"/>
                        </a:solidFill>
                      </a:endParaRPr>
                    </a:p>
                  </a:txBody>
                  <a:tcPr>
                    <a:solidFill>
                      <a:srgbClr val="FBFBDC"/>
                    </a:solidFill>
                  </a:tcPr>
                </a:tc>
                <a:tc>
                  <a:txBody>
                    <a:bodyPr/>
                    <a:lstStyle/>
                    <a:p>
                      <a:pPr algn="ctr"/>
                      <a:r>
                        <a:rPr lang="en-NZ" sz="2000" dirty="0" smtClean="0">
                          <a:solidFill>
                            <a:schemeClr val="tx1"/>
                          </a:solidFill>
                        </a:rPr>
                        <a:t>6</a:t>
                      </a:r>
                      <a:endParaRPr lang="en-AU" sz="2000" dirty="0">
                        <a:solidFill>
                          <a:schemeClr val="tx1"/>
                        </a:solidFill>
                      </a:endParaRPr>
                    </a:p>
                  </a:txBody>
                  <a:tcPr>
                    <a:solidFill>
                      <a:srgbClr val="FBFBDC"/>
                    </a:solidFill>
                  </a:tcPr>
                </a:tc>
              </a:tr>
            </a:tbl>
          </a:graphicData>
        </a:graphic>
      </p:graphicFrame>
    </p:spTree>
    <p:extLst>
      <p:ext uri="{BB962C8B-B14F-4D97-AF65-F5344CB8AC3E}">
        <p14:creationId xmlns:p14="http://schemas.microsoft.com/office/powerpoint/2010/main" val="2113798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267691"/>
            <a:ext cx="10799180" cy="590309"/>
          </a:xfrm>
          <a:solidFill>
            <a:schemeClr val="accent6">
              <a:lumMod val="50000"/>
            </a:schemeClr>
          </a:solidFill>
        </p:spPr>
        <p:txBody>
          <a:bodyPr>
            <a:normAutofit/>
          </a:bodyPr>
          <a:lstStyle/>
          <a:p>
            <a:pPr algn="r"/>
            <a:r>
              <a:rPr lang="en-NZ" sz="2800" b="1" dirty="0">
                <a:solidFill>
                  <a:srgbClr val="FBE5D6"/>
                </a:solidFill>
              </a:rPr>
              <a:t>Soil nutrient management in dairy farming systems</a:t>
            </a:r>
          </a:p>
        </p:txBody>
      </p:sp>
      <p:sp>
        <p:nvSpPr>
          <p:cNvPr id="10" name="TextBox 9"/>
          <p:cNvSpPr txBox="1"/>
          <p:nvPr/>
        </p:nvSpPr>
        <p:spPr>
          <a:xfrm>
            <a:off x="694904" y="605711"/>
            <a:ext cx="8900933" cy="720000"/>
          </a:xfrm>
          <a:prstGeom prst="rect">
            <a:avLst/>
          </a:prstGeom>
          <a:noFill/>
        </p:spPr>
        <p:txBody>
          <a:bodyPr wrap="square" rtlCol="0">
            <a:spAutoFit/>
          </a:bodyPr>
          <a:lstStyle/>
          <a:p>
            <a:endParaRPr lang="en-NZ" dirty="0"/>
          </a:p>
        </p:txBody>
      </p:sp>
      <p:pic>
        <p:nvPicPr>
          <p:cNvPr id="5" name="Picture 4" descr="C:\Users\Reception.Reception-PC\SkyDrive\Pictures\Camera Roll\WP_20150626_01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265"/>
            <a:ext cx="12221050" cy="6861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7039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33909"/>
            <a:ext cx="10799180" cy="324091"/>
          </a:xfrm>
          <a:solidFill>
            <a:schemeClr val="accent6">
              <a:lumMod val="50000"/>
            </a:schemeClr>
          </a:solidFill>
        </p:spPr>
        <p:txBody>
          <a:bodyPr>
            <a:noAutofit/>
          </a:bodyPr>
          <a:lstStyle/>
          <a:p>
            <a:pPr algn="r"/>
            <a:r>
              <a:rPr lang="en-NZ" sz="1800" b="1" dirty="0">
                <a:solidFill>
                  <a:srgbClr val="FBE5D6"/>
                </a:solidFill>
              </a:rPr>
              <a:t>Soil nutrient management in dairy farming systems</a:t>
            </a:r>
          </a:p>
        </p:txBody>
      </p:sp>
      <p:sp>
        <p:nvSpPr>
          <p:cNvPr id="10" name="TextBox 9"/>
          <p:cNvSpPr txBox="1"/>
          <p:nvPr/>
        </p:nvSpPr>
        <p:spPr>
          <a:xfrm>
            <a:off x="1334096" y="170705"/>
            <a:ext cx="8900933" cy="584775"/>
          </a:xfrm>
          <a:prstGeom prst="rect">
            <a:avLst/>
          </a:prstGeom>
          <a:noFill/>
        </p:spPr>
        <p:txBody>
          <a:bodyPr wrap="square" rtlCol="0">
            <a:spAutoFit/>
          </a:bodyPr>
          <a:lstStyle/>
          <a:p>
            <a:pPr algn="ctr"/>
            <a:r>
              <a:rPr lang="en-NZ" sz="3200" b="1" dirty="0"/>
              <a:t>Reproductive Performance</a:t>
            </a:r>
          </a:p>
        </p:txBody>
      </p:sp>
      <p:graphicFrame>
        <p:nvGraphicFramePr>
          <p:cNvPr id="2" name="Table 1"/>
          <p:cNvGraphicFramePr>
            <a:graphicFrameLocks noGrp="1"/>
          </p:cNvGraphicFramePr>
          <p:nvPr>
            <p:extLst>
              <p:ext uri="{D42A27DB-BD31-4B8C-83A1-F6EECF244321}">
                <p14:modId xmlns:p14="http://schemas.microsoft.com/office/powerpoint/2010/main" val="2013345085"/>
              </p:ext>
            </p:extLst>
          </p:nvPr>
        </p:nvGraphicFramePr>
        <p:xfrm>
          <a:off x="577517" y="1297110"/>
          <a:ext cx="10555081" cy="4173001"/>
        </p:xfrm>
        <a:graphic>
          <a:graphicData uri="http://schemas.openxmlformats.org/drawingml/2006/table">
            <a:tbl>
              <a:tblPr firstRow="1" firstCol="1" bandRow="1">
                <a:tableStyleId>{74C1A8A3-306A-4EB7-A6B1-4F7E0EB9C5D6}</a:tableStyleId>
              </a:tblPr>
              <a:tblGrid>
                <a:gridCol w="3681662">
                  <a:extLst>
                    <a:ext uri="{9D8B030D-6E8A-4147-A177-3AD203B41FA5}">
                      <a16:colId xmlns="" xmlns:a16="http://schemas.microsoft.com/office/drawing/2014/main" val="2534370719"/>
                    </a:ext>
                  </a:extLst>
                </a:gridCol>
                <a:gridCol w="3214940">
                  <a:extLst>
                    <a:ext uri="{9D8B030D-6E8A-4147-A177-3AD203B41FA5}">
                      <a16:colId xmlns="" xmlns:a16="http://schemas.microsoft.com/office/drawing/2014/main" val="3434062073"/>
                    </a:ext>
                  </a:extLst>
                </a:gridCol>
                <a:gridCol w="3658479">
                  <a:extLst>
                    <a:ext uri="{9D8B030D-6E8A-4147-A177-3AD203B41FA5}">
                      <a16:colId xmlns="" xmlns:a16="http://schemas.microsoft.com/office/drawing/2014/main" val="3841007177"/>
                    </a:ext>
                  </a:extLst>
                </a:gridCol>
              </a:tblGrid>
              <a:tr h="516035">
                <a:tc>
                  <a:txBody>
                    <a:bodyPr/>
                    <a:lstStyle/>
                    <a:p>
                      <a:pPr marL="457200" algn="ctr">
                        <a:lnSpc>
                          <a:spcPct val="115000"/>
                        </a:lnSpc>
                        <a:spcAft>
                          <a:spcPts val="0"/>
                        </a:spcAft>
                        <a:tabLst>
                          <a:tab pos="270510" algn="l"/>
                        </a:tabLst>
                      </a:pPr>
                      <a:r>
                        <a:rPr lang="en-NZ" sz="1200" dirty="0">
                          <a:solidFill>
                            <a:schemeClr val="tx1"/>
                          </a:solidFill>
                          <a:effectLst/>
                        </a:rPr>
                        <a:t> </a:t>
                      </a:r>
                      <a:endParaRPr lang="en-NZ"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err="1">
                          <a:solidFill>
                            <a:schemeClr val="tx1"/>
                          </a:solidFill>
                          <a:effectLst/>
                        </a:rPr>
                        <a:t>Whakapono</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err="1">
                          <a:solidFill>
                            <a:schemeClr val="tx1"/>
                          </a:solidFill>
                          <a:effectLst/>
                        </a:rPr>
                        <a:t>Waiora</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2853381679"/>
                  </a:ext>
                </a:extLst>
              </a:tr>
              <a:tr h="516035">
                <a:tc>
                  <a:txBody>
                    <a:bodyPr/>
                    <a:lstStyle/>
                    <a:p>
                      <a:pPr marL="457200" algn="l">
                        <a:lnSpc>
                          <a:spcPct val="115000"/>
                        </a:lnSpc>
                        <a:spcAft>
                          <a:spcPts val="0"/>
                        </a:spcAft>
                        <a:tabLst>
                          <a:tab pos="270510" algn="l"/>
                        </a:tabLst>
                      </a:pPr>
                      <a:r>
                        <a:rPr lang="en-NZ" sz="2000" dirty="0" smtClean="0">
                          <a:solidFill>
                            <a:schemeClr val="tx1"/>
                          </a:solidFill>
                          <a:effectLst/>
                        </a:rPr>
                        <a:t>3 week Submission Rate </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91%</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87%</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849262578"/>
                  </a:ext>
                </a:extLst>
              </a:tr>
              <a:tr h="516035">
                <a:tc>
                  <a:txBody>
                    <a:bodyPr/>
                    <a:lstStyle/>
                    <a:p>
                      <a:pPr marL="457200" algn="l">
                        <a:lnSpc>
                          <a:spcPct val="115000"/>
                        </a:lnSpc>
                        <a:spcAft>
                          <a:spcPts val="0"/>
                        </a:spcAft>
                        <a:tabLst>
                          <a:tab pos="270510" algn="l"/>
                        </a:tabLst>
                      </a:pPr>
                      <a:r>
                        <a:rPr lang="en-NZ" sz="2000" dirty="0">
                          <a:solidFill>
                            <a:schemeClr val="tx1"/>
                          </a:solidFill>
                          <a:effectLst/>
                        </a:rPr>
                        <a:t>Non-cyclers</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9%</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13%</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3122657043"/>
                  </a:ext>
                </a:extLst>
              </a:tr>
              <a:tr h="516035">
                <a:tc>
                  <a:txBody>
                    <a:bodyPr/>
                    <a:lstStyle/>
                    <a:p>
                      <a:pPr marL="457200" algn="l">
                        <a:lnSpc>
                          <a:spcPct val="115000"/>
                        </a:lnSpc>
                        <a:spcAft>
                          <a:spcPts val="0"/>
                        </a:spcAft>
                        <a:tabLst>
                          <a:tab pos="270510" algn="l"/>
                        </a:tabLst>
                      </a:pPr>
                      <a:r>
                        <a:rPr lang="en-NZ" sz="2000" dirty="0">
                          <a:solidFill>
                            <a:schemeClr val="tx1"/>
                          </a:solidFill>
                          <a:effectLst/>
                        </a:rPr>
                        <a:t>AI length</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7 weeks</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baseline="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7 weeks</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193617246"/>
                  </a:ext>
                </a:extLst>
              </a:tr>
              <a:tr h="516035">
                <a:tc>
                  <a:txBody>
                    <a:bodyPr/>
                    <a:lstStyle/>
                    <a:p>
                      <a:pPr marL="457200" algn="l">
                        <a:lnSpc>
                          <a:spcPct val="115000"/>
                        </a:lnSpc>
                        <a:spcAft>
                          <a:spcPts val="0"/>
                        </a:spcAft>
                        <a:tabLst>
                          <a:tab pos="270510" algn="l"/>
                        </a:tabLst>
                      </a:pPr>
                      <a:r>
                        <a:rPr lang="en-NZ" sz="2000" dirty="0">
                          <a:solidFill>
                            <a:schemeClr val="tx1"/>
                          </a:solidFill>
                          <a:effectLst/>
                        </a:rPr>
                        <a:t>Mating length</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 weeks</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 weeks</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225580578"/>
                  </a:ext>
                </a:extLst>
              </a:tr>
              <a:tr h="530942">
                <a:tc>
                  <a:txBody>
                    <a:bodyPr/>
                    <a:lstStyle/>
                    <a:p>
                      <a:pPr marL="457200" algn="l">
                        <a:lnSpc>
                          <a:spcPct val="115000"/>
                        </a:lnSpc>
                        <a:spcAft>
                          <a:spcPts val="0"/>
                        </a:spcAft>
                        <a:tabLst>
                          <a:tab pos="270510" algn="l"/>
                        </a:tabLst>
                      </a:pPr>
                      <a:r>
                        <a:rPr lang="en-NZ" sz="2000" dirty="0" smtClean="0">
                          <a:solidFill>
                            <a:schemeClr val="tx1"/>
                          </a:solidFill>
                          <a:effectLst/>
                          <a:latin typeface="+mn-lt"/>
                          <a:ea typeface="+mn-ea"/>
                          <a:cs typeface="+mn-cs"/>
                        </a:rPr>
                        <a:t>% Early </a:t>
                      </a:r>
                      <a:r>
                        <a:rPr lang="en-NZ" sz="2000" dirty="0" err="1" smtClean="0">
                          <a:solidFill>
                            <a:schemeClr val="tx1"/>
                          </a:solidFill>
                          <a:effectLst/>
                          <a:latin typeface="+mn-lt"/>
                          <a:ea typeface="+mn-ea"/>
                          <a:cs typeface="+mn-cs"/>
                        </a:rPr>
                        <a:t>Calvers</a:t>
                      </a:r>
                      <a:r>
                        <a:rPr lang="en-NZ" sz="2000" dirty="0" smtClean="0">
                          <a:solidFill>
                            <a:schemeClr val="tx1"/>
                          </a:solidFill>
                          <a:effectLst/>
                          <a:latin typeface="+mn-lt"/>
                          <a:ea typeface="+mn-ea"/>
                          <a:cs typeface="+mn-cs"/>
                        </a:rPr>
                        <a:t> (Aug calving)</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62%</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57%</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3567786188"/>
                  </a:ext>
                </a:extLst>
              </a:tr>
              <a:tr h="530942">
                <a:tc>
                  <a:txBody>
                    <a:bodyPr/>
                    <a:lstStyle/>
                    <a:p>
                      <a:pPr marL="457200" algn="l">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Late </a:t>
                      </a:r>
                      <a:r>
                        <a:rPr lang="en-NZ" sz="2000" dirty="0" err="1"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Calvers</a:t>
                      </a: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(Sep</a:t>
                      </a:r>
                      <a:r>
                        <a:rPr lang="en-NZ" sz="2000" baseline="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Calving)</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25%</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31%</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r>
              <a:tr h="530942">
                <a:tc>
                  <a:txBody>
                    <a:bodyPr/>
                    <a:lstStyle/>
                    <a:p>
                      <a:pPr marL="457200" algn="l">
                        <a:lnSpc>
                          <a:spcPct val="115000"/>
                        </a:lnSpc>
                        <a:spcAft>
                          <a:spcPts val="0"/>
                        </a:spcAft>
                        <a:tabLst>
                          <a:tab pos="270510" algn="l"/>
                        </a:tabLst>
                      </a:pPr>
                      <a:r>
                        <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Empty Rate</a:t>
                      </a: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15%</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15%</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10742852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33909"/>
            <a:ext cx="10799180" cy="324091"/>
          </a:xfrm>
          <a:solidFill>
            <a:schemeClr val="accent6">
              <a:lumMod val="50000"/>
            </a:schemeClr>
          </a:solidFill>
        </p:spPr>
        <p:txBody>
          <a:bodyPr>
            <a:noAutofit/>
          </a:bodyPr>
          <a:lstStyle/>
          <a:p>
            <a:pPr algn="r"/>
            <a:r>
              <a:rPr lang="en-NZ" sz="1800" b="1" dirty="0">
                <a:solidFill>
                  <a:srgbClr val="FBE5D6"/>
                </a:solidFill>
              </a:rPr>
              <a:t>Soil nutrient management in dairy farming systems</a:t>
            </a:r>
          </a:p>
        </p:txBody>
      </p:sp>
      <p:sp>
        <p:nvSpPr>
          <p:cNvPr id="10" name="TextBox 9"/>
          <p:cNvSpPr txBox="1"/>
          <p:nvPr/>
        </p:nvSpPr>
        <p:spPr>
          <a:xfrm>
            <a:off x="1334096" y="170705"/>
            <a:ext cx="8900933" cy="584775"/>
          </a:xfrm>
          <a:prstGeom prst="rect">
            <a:avLst/>
          </a:prstGeom>
          <a:noFill/>
        </p:spPr>
        <p:txBody>
          <a:bodyPr wrap="square" rtlCol="0">
            <a:spAutoFit/>
          </a:bodyPr>
          <a:lstStyle/>
          <a:p>
            <a:pPr algn="ctr"/>
            <a:r>
              <a:rPr lang="en-NZ" sz="3200" b="1" dirty="0"/>
              <a:t>Reproductive Performance</a:t>
            </a:r>
          </a:p>
        </p:txBody>
      </p:sp>
      <p:graphicFrame>
        <p:nvGraphicFramePr>
          <p:cNvPr id="2" name="Table 1"/>
          <p:cNvGraphicFramePr>
            <a:graphicFrameLocks noGrp="1"/>
          </p:cNvGraphicFramePr>
          <p:nvPr>
            <p:extLst>
              <p:ext uri="{D42A27DB-BD31-4B8C-83A1-F6EECF244321}">
                <p14:modId xmlns:p14="http://schemas.microsoft.com/office/powerpoint/2010/main" val="2013345085"/>
              </p:ext>
            </p:extLst>
          </p:nvPr>
        </p:nvGraphicFramePr>
        <p:xfrm>
          <a:off x="577517" y="1297110"/>
          <a:ext cx="10555081" cy="4173001"/>
        </p:xfrm>
        <a:graphic>
          <a:graphicData uri="http://schemas.openxmlformats.org/drawingml/2006/table">
            <a:tbl>
              <a:tblPr firstRow="1" firstCol="1" bandRow="1">
                <a:tableStyleId>{74C1A8A3-306A-4EB7-A6B1-4F7E0EB9C5D6}</a:tableStyleId>
              </a:tblPr>
              <a:tblGrid>
                <a:gridCol w="3681662">
                  <a:extLst>
                    <a:ext uri="{9D8B030D-6E8A-4147-A177-3AD203B41FA5}">
                      <a16:colId xmlns="" xmlns:a16="http://schemas.microsoft.com/office/drawing/2014/main" val="2534370719"/>
                    </a:ext>
                  </a:extLst>
                </a:gridCol>
                <a:gridCol w="3214940">
                  <a:extLst>
                    <a:ext uri="{9D8B030D-6E8A-4147-A177-3AD203B41FA5}">
                      <a16:colId xmlns="" xmlns:a16="http://schemas.microsoft.com/office/drawing/2014/main" val="3434062073"/>
                    </a:ext>
                  </a:extLst>
                </a:gridCol>
                <a:gridCol w="3658479">
                  <a:extLst>
                    <a:ext uri="{9D8B030D-6E8A-4147-A177-3AD203B41FA5}">
                      <a16:colId xmlns="" xmlns:a16="http://schemas.microsoft.com/office/drawing/2014/main" val="3841007177"/>
                    </a:ext>
                  </a:extLst>
                </a:gridCol>
              </a:tblGrid>
              <a:tr h="516035">
                <a:tc>
                  <a:txBody>
                    <a:bodyPr/>
                    <a:lstStyle/>
                    <a:p>
                      <a:pPr marL="457200" algn="ctr">
                        <a:lnSpc>
                          <a:spcPct val="115000"/>
                        </a:lnSpc>
                        <a:spcAft>
                          <a:spcPts val="0"/>
                        </a:spcAft>
                        <a:tabLst>
                          <a:tab pos="270510" algn="l"/>
                        </a:tabLst>
                      </a:pPr>
                      <a:r>
                        <a:rPr lang="en-NZ" sz="1200" dirty="0">
                          <a:solidFill>
                            <a:schemeClr val="tx1"/>
                          </a:solidFill>
                          <a:effectLst/>
                        </a:rPr>
                        <a:t> </a:t>
                      </a:r>
                      <a:endParaRPr lang="en-NZ" sz="11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err="1">
                          <a:solidFill>
                            <a:schemeClr val="tx1"/>
                          </a:solidFill>
                          <a:effectLst/>
                        </a:rPr>
                        <a:t>Whakapono</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err="1">
                          <a:solidFill>
                            <a:schemeClr val="tx1"/>
                          </a:solidFill>
                          <a:effectLst/>
                        </a:rPr>
                        <a:t>Waiora</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2853381679"/>
                  </a:ext>
                </a:extLst>
              </a:tr>
              <a:tr h="516035">
                <a:tc>
                  <a:txBody>
                    <a:bodyPr/>
                    <a:lstStyle/>
                    <a:p>
                      <a:pPr marL="457200" algn="l">
                        <a:lnSpc>
                          <a:spcPct val="115000"/>
                        </a:lnSpc>
                        <a:spcAft>
                          <a:spcPts val="0"/>
                        </a:spcAft>
                        <a:tabLst>
                          <a:tab pos="270510" algn="l"/>
                        </a:tabLst>
                      </a:pPr>
                      <a:r>
                        <a:rPr lang="en-NZ" sz="2000" dirty="0" smtClean="0">
                          <a:solidFill>
                            <a:schemeClr val="tx1"/>
                          </a:solidFill>
                          <a:effectLst/>
                        </a:rPr>
                        <a:t>3 week Submission Rate </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91%</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87%</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849262578"/>
                  </a:ext>
                </a:extLst>
              </a:tr>
              <a:tr h="516035">
                <a:tc>
                  <a:txBody>
                    <a:bodyPr/>
                    <a:lstStyle/>
                    <a:p>
                      <a:pPr marL="457200" algn="l">
                        <a:lnSpc>
                          <a:spcPct val="115000"/>
                        </a:lnSpc>
                        <a:spcAft>
                          <a:spcPts val="0"/>
                        </a:spcAft>
                        <a:tabLst>
                          <a:tab pos="270510" algn="l"/>
                        </a:tabLst>
                      </a:pPr>
                      <a:r>
                        <a:rPr lang="en-NZ" sz="2000" dirty="0">
                          <a:solidFill>
                            <a:schemeClr val="tx1"/>
                          </a:solidFill>
                          <a:effectLst/>
                        </a:rPr>
                        <a:t>Non-cyclers</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9%</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13%</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3122657043"/>
                  </a:ext>
                </a:extLst>
              </a:tr>
              <a:tr h="516035">
                <a:tc>
                  <a:txBody>
                    <a:bodyPr/>
                    <a:lstStyle/>
                    <a:p>
                      <a:pPr marL="457200" algn="l">
                        <a:lnSpc>
                          <a:spcPct val="115000"/>
                        </a:lnSpc>
                        <a:spcAft>
                          <a:spcPts val="0"/>
                        </a:spcAft>
                        <a:tabLst>
                          <a:tab pos="270510" algn="l"/>
                        </a:tabLst>
                      </a:pPr>
                      <a:r>
                        <a:rPr lang="en-NZ" sz="2000" dirty="0">
                          <a:solidFill>
                            <a:schemeClr val="tx1"/>
                          </a:solidFill>
                          <a:effectLst/>
                        </a:rPr>
                        <a:t>AI length</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7 weeks</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baseline="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7 weeks</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193617246"/>
                  </a:ext>
                </a:extLst>
              </a:tr>
              <a:tr h="516035">
                <a:tc>
                  <a:txBody>
                    <a:bodyPr/>
                    <a:lstStyle/>
                    <a:p>
                      <a:pPr marL="457200" algn="l">
                        <a:lnSpc>
                          <a:spcPct val="115000"/>
                        </a:lnSpc>
                        <a:spcAft>
                          <a:spcPts val="0"/>
                        </a:spcAft>
                        <a:tabLst>
                          <a:tab pos="270510" algn="l"/>
                        </a:tabLst>
                      </a:pPr>
                      <a:r>
                        <a:rPr lang="en-NZ" sz="2000" dirty="0">
                          <a:solidFill>
                            <a:schemeClr val="tx1"/>
                          </a:solidFill>
                          <a:effectLst/>
                        </a:rPr>
                        <a:t>Mating length</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 weeks</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 weeks</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225580578"/>
                  </a:ext>
                </a:extLst>
              </a:tr>
              <a:tr h="530942">
                <a:tc>
                  <a:txBody>
                    <a:bodyPr/>
                    <a:lstStyle/>
                    <a:p>
                      <a:pPr marL="457200" algn="l">
                        <a:lnSpc>
                          <a:spcPct val="115000"/>
                        </a:lnSpc>
                        <a:spcAft>
                          <a:spcPts val="0"/>
                        </a:spcAft>
                        <a:tabLst>
                          <a:tab pos="270510" algn="l"/>
                        </a:tabLst>
                      </a:pPr>
                      <a:r>
                        <a:rPr lang="en-NZ" sz="2000" dirty="0" smtClean="0">
                          <a:solidFill>
                            <a:schemeClr val="tx1"/>
                          </a:solidFill>
                          <a:effectLst/>
                          <a:latin typeface="+mn-lt"/>
                          <a:ea typeface="+mn-ea"/>
                          <a:cs typeface="+mn-cs"/>
                        </a:rPr>
                        <a:t>% Early </a:t>
                      </a:r>
                      <a:r>
                        <a:rPr lang="en-NZ" sz="2000" dirty="0" err="1" smtClean="0">
                          <a:solidFill>
                            <a:schemeClr val="tx1"/>
                          </a:solidFill>
                          <a:effectLst/>
                          <a:latin typeface="+mn-lt"/>
                          <a:ea typeface="+mn-ea"/>
                          <a:cs typeface="+mn-cs"/>
                        </a:rPr>
                        <a:t>Calvers</a:t>
                      </a:r>
                      <a:r>
                        <a:rPr lang="en-NZ" sz="2000" dirty="0" smtClean="0">
                          <a:solidFill>
                            <a:schemeClr val="tx1"/>
                          </a:solidFill>
                          <a:effectLst/>
                          <a:latin typeface="+mn-lt"/>
                          <a:ea typeface="+mn-ea"/>
                          <a:cs typeface="+mn-cs"/>
                        </a:rPr>
                        <a:t> (Aug calving)</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62%</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57%</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3567786188"/>
                  </a:ext>
                </a:extLst>
              </a:tr>
              <a:tr h="530942">
                <a:tc>
                  <a:txBody>
                    <a:bodyPr/>
                    <a:lstStyle/>
                    <a:p>
                      <a:pPr marL="457200" algn="l">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Late </a:t>
                      </a:r>
                      <a:r>
                        <a:rPr lang="en-NZ" sz="2000" dirty="0" err="1"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Calvers</a:t>
                      </a: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(Sep</a:t>
                      </a:r>
                      <a:r>
                        <a:rPr lang="en-NZ" sz="2000" baseline="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Calving)</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25%</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31%</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r>
              <a:tr h="530942">
                <a:tc>
                  <a:txBody>
                    <a:bodyPr/>
                    <a:lstStyle/>
                    <a:p>
                      <a:pPr marL="457200" algn="l">
                        <a:lnSpc>
                          <a:spcPct val="115000"/>
                        </a:lnSpc>
                        <a:spcAft>
                          <a:spcPts val="0"/>
                        </a:spcAft>
                        <a:tabLst>
                          <a:tab pos="270510" algn="l"/>
                        </a:tabLst>
                      </a:pPr>
                      <a:r>
                        <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Empty Rate</a:t>
                      </a:r>
                    </a:p>
                  </a:txBody>
                  <a:tcPr marL="68580" marR="68580" marT="0" marB="0">
                    <a:solidFill>
                      <a:srgbClr val="FBE5D6"/>
                    </a:solidFill>
                  </a:tcPr>
                </a:tc>
                <a:tc>
                  <a:txBody>
                    <a:bodyPr/>
                    <a:lstStyle/>
                    <a:p>
                      <a:pPr marL="457200" algn="ctr">
                        <a:lnSpc>
                          <a:spcPct val="115000"/>
                        </a:lnSpc>
                        <a:spcAft>
                          <a:spcPts val="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15%</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tc>
                  <a:txBody>
                    <a:bodyPr/>
                    <a:lstStyle/>
                    <a:p>
                      <a:pPr marL="457200" algn="ctr">
                        <a:lnSpc>
                          <a:spcPct val="115000"/>
                        </a:lnSpc>
                        <a:spcAft>
                          <a:spcPts val="1000"/>
                        </a:spcAft>
                        <a:tabLst>
                          <a:tab pos="270510" algn="l"/>
                        </a:tabLst>
                      </a:pPr>
                      <a:r>
                        <a:rPr lang="en-NZ" sz="2000" dirty="0" smtClean="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15%</a:t>
                      </a:r>
                      <a:endParaRPr lang="en-NZ"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13412960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60542"/>
            <a:ext cx="10799180" cy="297458"/>
          </a:xfrm>
          <a:solidFill>
            <a:schemeClr val="accent6">
              <a:lumMod val="50000"/>
            </a:schemeClr>
          </a:solidFill>
        </p:spPr>
        <p:txBody>
          <a:bodyPr>
            <a:normAutofit fontScale="90000"/>
          </a:bodyPr>
          <a:lstStyle/>
          <a:p>
            <a:pPr algn="r"/>
            <a:r>
              <a:rPr lang="en-NZ" sz="1800" b="1" dirty="0">
                <a:solidFill>
                  <a:srgbClr val="FBE5D6"/>
                </a:solidFill>
              </a:rPr>
              <a:t>Soil nutrient management in dairy farming systems</a:t>
            </a:r>
          </a:p>
        </p:txBody>
      </p:sp>
      <p:sp>
        <p:nvSpPr>
          <p:cNvPr id="10" name="TextBox 9"/>
          <p:cNvSpPr txBox="1"/>
          <p:nvPr/>
        </p:nvSpPr>
        <p:spPr>
          <a:xfrm>
            <a:off x="1828729" y="347463"/>
            <a:ext cx="8900933" cy="646331"/>
          </a:xfrm>
          <a:prstGeom prst="rect">
            <a:avLst/>
          </a:prstGeom>
          <a:noFill/>
        </p:spPr>
        <p:txBody>
          <a:bodyPr wrap="square" rtlCol="0">
            <a:spAutoFit/>
          </a:bodyPr>
          <a:lstStyle/>
          <a:p>
            <a:pPr algn="ctr"/>
            <a:r>
              <a:rPr lang="en-NZ" sz="3600" b="1" dirty="0"/>
              <a:t>Reproductive Performance Analysis</a:t>
            </a:r>
          </a:p>
        </p:txBody>
      </p:sp>
      <p:graphicFrame>
        <p:nvGraphicFramePr>
          <p:cNvPr id="2" name="Table 1"/>
          <p:cNvGraphicFramePr>
            <a:graphicFrameLocks noGrp="1"/>
          </p:cNvGraphicFramePr>
          <p:nvPr>
            <p:extLst>
              <p:ext uri="{D42A27DB-BD31-4B8C-83A1-F6EECF244321}">
                <p14:modId xmlns:p14="http://schemas.microsoft.com/office/powerpoint/2010/main" val="3348545544"/>
              </p:ext>
            </p:extLst>
          </p:nvPr>
        </p:nvGraphicFramePr>
        <p:xfrm>
          <a:off x="130133" y="1415282"/>
          <a:ext cx="11925879" cy="3200400"/>
        </p:xfrm>
        <a:graphic>
          <a:graphicData uri="http://schemas.openxmlformats.org/drawingml/2006/table">
            <a:tbl>
              <a:tblPr firstRow="1" bandRow="1">
                <a:tableStyleId>{5C22544A-7EE6-4342-B048-85BDC9FD1C3A}</a:tableStyleId>
              </a:tblPr>
              <a:tblGrid>
                <a:gridCol w="4754688">
                  <a:extLst>
                    <a:ext uri="{9D8B030D-6E8A-4147-A177-3AD203B41FA5}">
                      <a16:colId xmlns="" xmlns:a16="http://schemas.microsoft.com/office/drawing/2014/main" val="20000"/>
                    </a:ext>
                  </a:extLst>
                </a:gridCol>
                <a:gridCol w="3288508">
                  <a:extLst>
                    <a:ext uri="{9D8B030D-6E8A-4147-A177-3AD203B41FA5}">
                      <a16:colId xmlns="" xmlns:a16="http://schemas.microsoft.com/office/drawing/2014/main" val="20001"/>
                    </a:ext>
                  </a:extLst>
                </a:gridCol>
                <a:gridCol w="3882683">
                  <a:extLst>
                    <a:ext uri="{9D8B030D-6E8A-4147-A177-3AD203B41FA5}">
                      <a16:colId xmlns="" xmlns:a16="http://schemas.microsoft.com/office/drawing/2014/main" val="20002"/>
                    </a:ext>
                  </a:extLst>
                </a:gridCol>
              </a:tblGrid>
              <a:tr h="370840">
                <a:tc>
                  <a:txBody>
                    <a:bodyPr/>
                    <a:lstStyle/>
                    <a:p>
                      <a:endParaRPr lang="en-NZ" sz="2400" dirty="0">
                        <a:solidFill>
                          <a:schemeClr val="tx1"/>
                        </a:solidFill>
                      </a:endParaRPr>
                    </a:p>
                  </a:txBody>
                  <a:tcPr>
                    <a:solidFill>
                      <a:srgbClr val="FBFBDC"/>
                    </a:solidFill>
                  </a:tcPr>
                </a:tc>
                <a:tc>
                  <a:txBody>
                    <a:bodyPr/>
                    <a:lstStyle/>
                    <a:p>
                      <a:pPr algn="ctr"/>
                      <a:r>
                        <a:rPr lang="en-NZ" sz="2400" dirty="0" err="1">
                          <a:solidFill>
                            <a:schemeClr val="tx1"/>
                          </a:solidFill>
                        </a:rPr>
                        <a:t>Whakapono</a:t>
                      </a:r>
                      <a:endParaRPr lang="en-NZ" sz="2400" dirty="0">
                        <a:solidFill>
                          <a:schemeClr val="tx1"/>
                        </a:solidFill>
                      </a:endParaRPr>
                    </a:p>
                  </a:txBody>
                  <a:tcPr>
                    <a:solidFill>
                      <a:srgbClr val="FBFBDC"/>
                    </a:solidFill>
                  </a:tcPr>
                </a:tc>
                <a:tc>
                  <a:txBody>
                    <a:bodyPr/>
                    <a:lstStyle/>
                    <a:p>
                      <a:pPr algn="ctr"/>
                      <a:r>
                        <a:rPr lang="en-NZ" sz="2400" dirty="0" err="1">
                          <a:solidFill>
                            <a:schemeClr val="tx1"/>
                          </a:solidFill>
                        </a:rPr>
                        <a:t>Waiora</a:t>
                      </a:r>
                      <a:endParaRPr lang="en-NZ" sz="2400" dirty="0">
                        <a:solidFill>
                          <a:schemeClr val="tx1"/>
                        </a:solidFill>
                      </a:endParaRPr>
                    </a:p>
                  </a:txBody>
                  <a:tcPr>
                    <a:solidFill>
                      <a:srgbClr val="FBFBDC"/>
                    </a:solidFill>
                  </a:tcPr>
                </a:tc>
                <a:extLst>
                  <a:ext uri="{0D108BD9-81ED-4DB2-BD59-A6C34878D82A}">
                    <a16:rowId xmlns="" xmlns:a16="http://schemas.microsoft.com/office/drawing/2014/main" val="10000"/>
                  </a:ext>
                </a:extLst>
              </a:tr>
              <a:tr h="370840">
                <a:tc>
                  <a:txBody>
                    <a:bodyPr/>
                    <a:lstStyle/>
                    <a:p>
                      <a:r>
                        <a:rPr lang="en-NZ" sz="2400" dirty="0" smtClean="0">
                          <a:solidFill>
                            <a:schemeClr val="tx1"/>
                          </a:solidFill>
                        </a:rPr>
                        <a:t>No </a:t>
                      </a:r>
                      <a:r>
                        <a:rPr lang="en-NZ" sz="2400" dirty="0">
                          <a:solidFill>
                            <a:schemeClr val="tx1"/>
                          </a:solidFill>
                        </a:rPr>
                        <a:t>of c</a:t>
                      </a:r>
                      <a:r>
                        <a:rPr lang="en-NZ" sz="2400" dirty="0" smtClean="0">
                          <a:solidFill>
                            <a:schemeClr val="tx1"/>
                          </a:solidFill>
                        </a:rPr>
                        <a:t>ows available </a:t>
                      </a:r>
                      <a:r>
                        <a:rPr lang="en-NZ" sz="2400" dirty="0">
                          <a:solidFill>
                            <a:schemeClr val="tx1"/>
                          </a:solidFill>
                        </a:rPr>
                        <a:t>to </a:t>
                      </a:r>
                      <a:r>
                        <a:rPr lang="en-NZ" sz="2400" dirty="0" smtClean="0">
                          <a:solidFill>
                            <a:schemeClr val="tx1"/>
                          </a:solidFill>
                        </a:rPr>
                        <a:t>be mated</a:t>
                      </a:r>
                      <a:endParaRPr lang="en-NZ" sz="2400" dirty="0">
                        <a:solidFill>
                          <a:schemeClr val="tx1"/>
                        </a:solidFill>
                      </a:endParaRPr>
                    </a:p>
                  </a:txBody>
                  <a:tcPr>
                    <a:solidFill>
                      <a:srgbClr val="FBFBDC"/>
                    </a:solidFill>
                  </a:tcPr>
                </a:tc>
                <a:tc>
                  <a:txBody>
                    <a:bodyPr/>
                    <a:lstStyle/>
                    <a:p>
                      <a:pPr algn="ctr"/>
                      <a:r>
                        <a:rPr lang="en-NZ" sz="2400" dirty="0" smtClean="0">
                          <a:solidFill>
                            <a:schemeClr val="tx1"/>
                          </a:solidFill>
                        </a:rPr>
                        <a:t>481</a:t>
                      </a:r>
                      <a:endParaRPr lang="en-NZ" sz="2400" dirty="0">
                        <a:solidFill>
                          <a:schemeClr val="tx1"/>
                        </a:solidFill>
                      </a:endParaRPr>
                    </a:p>
                  </a:txBody>
                  <a:tcPr>
                    <a:solidFill>
                      <a:srgbClr val="FBFBDC"/>
                    </a:solidFill>
                  </a:tcPr>
                </a:tc>
                <a:tc>
                  <a:txBody>
                    <a:bodyPr/>
                    <a:lstStyle/>
                    <a:p>
                      <a:pPr algn="ctr"/>
                      <a:r>
                        <a:rPr lang="en-NZ" sz="2400" dirty="0" smtClean="0">
                          <a:solidFill>
                            <a:schemeClr val="tx1"/>
                          </a:solidFill>
                        </a:rPr>
                        <a:t>624</a:t>
                      </a:r>
                      <a:endParaRPr lang="en-NZ" sz="2400" dirty="0">
                        <a:solidFill>
                          <a:schemeClr val="tx1"/>
                        </a:solidFill>
                      </a:endParaRPr>
                    </a:p>
                  </a:txBody>
                  <a:tcPr>
                    <a:solidFill>
                      <a:srgbClr val="FBFBDC"/>
                    </a:solidFill>
                  </a:tcPr>
                </a:tc>
                <a:extLst>
                  <a:ext uri="{0D108BD9-81ED-4DB2-BD59-A6C34878D82A}">
                    <a16:rowId xmlns="" xmlns:a16="http://schemas.microsoft.com/office/drawing/2014/main" val="10001"/>
                  </a:ext>
                </a:extLst>
              </a:tr>
              <a:tr h="370840">
                <a:tc>
                  <a:txBody>
                    <a:bodyPr/>
                    <a:lstStyle/>
                    <a:p>
                      <a:r>
                        <a:rPr lang="en-NZ" sz="2400" dirty="0">
                          <a:solidFill>
                            <a:schemeClr val="tx1"/>
                          </a:solidFill>
                        </a:rPr>
                        <a:t>% of Late </a:t>
                      </a:r>
                      <a:r>
                        <a:rPr lang="en-NZ" sz="2400" dirty="0" err="1">
                          <a:solidFill>
                            <a:schemeClr val="tx1"/>
                          </a:solidFill>
                        </a:rPr>
                        <a:t>Calvers</a:t>
                      </a:r>
                      <a:endParaRPr lang="en-NZ" sz="2400" dirty="0">
                        <a:solidFill>
                          <a:schemeClr val="tx1"/>
                        </a:solidFill>
                      </a:endParaRPr>
                    </a:p>
                  </a:txBody>
                  <a:tcPr>
                    <a:solidFill>
                      <a:srgbClr val="FBFBDC"/>
                    </a:solidFill>
                  </a:tcPr>
                </a:tc>
                <a:tc>
                  <a:txBody>
                    <a:bodyPr/>
                    <a:lstStyle/>
                    <a:p>
                      <a:pPr algn="ctr"/>
                      <a:r>
                        <a:rPr lang="en-NZ" sz="2400" dirty="0" smtClean="0">
                          <a:solidFill>
                            <a:schemeClr val="tx1"/>
                          </a:solidFill>
                        </a:rPr>
                        <a:t>20</a:t>
                      </a:r>
                      <a:endParaRPr lang="en-NZ" sz="2400" dirty="0">
                        <a:solidFill>
                          <a:schemeClr val="tx1"/>
                        </a:solidFill>
                      </a:endParaRPr>
                    </a:p>
                  </a:txBody>
                  <a:tcPr>
                    <a:solidFill>
                      <a:srgbClr val="FBFBDC"/>
                    </a:solidFill>
                  </a:tcPr>
                </a:tc>
                <a:tc>
                  <a:txBody>
                    <a:bodyPr/>
                    <a:lstStyle/>
                    <a:p>
                      <a:pPr algn="ctr"/>
                      <a:r>
                        <a:rPr lang="en-NZ" sz="2400" dirty="0" smtClean="0">
                          <a:solidFill>
                            <a:schemeClr val="tx1"/>
                          </a:solidFill>
                        </a:rPr>
                        <a:t>24</a:t>
                      </a:r>
                      <a:endParaRPr lang="en-NZ" sz="2400" dirty="0">
                        <a:solidFill>
                          <a:schemeClr val="tx1"/>
                        </a:solidFill>
                      </a:endParaRPr>
                    </a:p>
                  </a:txBody>
                  <a:tcPr>
                    <a:solidFill>
                      <a:srgbClr val="FBFBDC"/>
                    </a:solidFill>
                  </a:tcPr>
                </a:tc>
                <a:extLst>
                  <a:ext uri="{0D108BD9-81ED-4DB2-BD59-A6C34878D82A}">
                    <a16:rowId xmlns="" xmlns:a16="http://schemas.microsoft.com/office/drawing/2014/main" val="10003"/>
                  </a:ext>
                </a:extLst>
              </a:tr>
              <a:tr h="370840">
                <a:tc>
                  <a:txBody>
                    <a:bodyPr/>
                    <a:lstStyle/>
                    <a:p>
                      <a:r>
                        <a:rPr lang="en-NZ" sz="2400" dirty="0">
                          <a:solidFill>
                            <a:schemeClr val="tx1"/>
                          </a:solidFill>
                        </a:rPr>
                        <a:t>% of cows over 8 </a:t>
                      </a:r>
                      <a:r>
                        <a:rPr lang="en-NZ" sz="2400" dirty="0" err="1">
                          <a:solidFill>
                            <a:schemeClr val="tx1"/>
                          </a:solidFill>
                        </a:rPr>
                        <a:t>yrs</a:t>
                      </a:r>
                      <a:endParaRPr lang="en-NZ" sz="2400" dirty="0">
                        <a:solidFill>
                          <a:schemeClr val="tx1"/>
                        </a:solidFill>
                      </a:endParaRPr>
                    </a:p>
                  </a:txBody>
                  <a:tcPr>
                    <a:solidFill>
                      <a:srgbClr val="FBFBDC"/>
                    </a:solidFill>
                  </a:tcPr>
                </a:tc>
                <a:tc>
                  <a:txBody>
                    <a:bodyPr/>
                    <a:lstStyle/>
                    <a:p>
                      <a:pPr algn="ctr"/>
                      <a:r>
                        <a:rPr lang="en-NZ" sz="2400" dirty="0" smtClean="0">
                          <a:solidFill>
                            <a:schemeClr val="tx1"/>
                          </a:solidFill>
                        </a:rPr>
                        <a:t>13</a:t>
                      </a:r>
                      <a:endParaRPr lang="en-NZ" sz="2400" dirty="0">
                        <a:solidFill>
                          <a:schemeClr val="tx1"/>
                        </a:solidFill>
                      </a:endParaRPr>
                    </a:p>
                  </a:txBody>
                  <a:tcPr>
                    <a:solidFill>
                      <a:srgbClr val="FBFBDC"/>
                    </a:solidFill>
                  </a:tcPr>
                </a:tc>
                <a:tc>
                  <a:txBody>
                    <a:bodyPr/>
                    <a:lstStyle/>
                    <a:p>
                      <a:pPr algn="ctr"/>
                      <a:r>
                        <a:rPr lang="en-NZ" sz="2400" dirty="0" smtClean="0">
                          <a:solidFill>
                            <a:schemeClr val="tx1"/>
                          </a:solidFill>
                        </a:rPr>
                        <a:t>15</a:t>
                      </a:r>
                      <a:endParaRPr lang="en-NZ" sz="2400" dirty="0">
                        <a:solidFill>
                          <a:schemeClr val="tx1"/>
                        </a:solidFill>
                      </a:endParaRPr>
                    </a:p>
                  </a:txBody>
                  <a:tcPr>
                    <a:solidFill>
                      <a:srgbClr val="FBFBDC"/>
                    </a:solidFill>
                  </a:tcPr>
                </a:tc>
                <a:extLst>
                  <a:ext uri="{0D108BD9-81ED-4DB2-BD59-A6C34878D82A}">
                    <a16:rowId xmlns="" xmlns:a16="http://schemas.microsoft.com/office/drawing/2014/main" val="10005"/>
                  </a:ext>
                </a:extLst>
              </a:tr>
              <a:tr h="370840">
                <a:tc>
                  <a:txBody>
                    <a:bodyPr/>
                    <a:lstStyle/>
                    <a:p>
                      <a:r>
                        <a:rPr lang="en-NZ" sz="2400" dirty="0">
                          <a:solidFill>
                            <a:schemeClr val="tx1"/>
                          </a:solidFill>
                        </a:rPr>
                        <a:t>% of Heifers and R3’s</a:t>
                      </a:r>
                    </a:p>
                  </a:txBody>
                  <a:tcPr>
                    <a:solidFill>
                      <a:srgbClr val="FBFBDC"/>
                    </a:solidFill>
                  </a:tcPr>
                </a:tc>
                <a:tc>
                  <a:txBody>
                    <a:bodyPr/>
                    <a:lstStyle/>
                    <a:p>
                      <a:pPr algn="ctr"/>
                      <a:r>
                        <a:rPr lang="en-NZ" sz="2400" dirty="0" smtClean="0">
                          <a:solidFill>
                            <a:schemeClr val="tx1"/>
                          </a:solidFill>
                        </a:rPr>
                        <a:t>37</a:t>
                      </a:r>
                      <a:endParaRPr lang="en-NZ" sz="2400" dirty="0">
                        <a:solidFill>
                          <a:schemeClr val="tx1"/>
                        </a:solidFill>
                      </a:endParaRPr>
                    </a:p>
                  </a:txBody>
                  <a:tcPr>
                    <a:solidFill>
                      <a:srgbClr val="FBFBDC"/>
                    </a:solidFill>
                  </a:tcPr>
                </a:tc>
                <a:tc>
                  <a:txBody>
                    <a:bodyPr/>
                    <a:lstStyle/>
                    <a:p>
                      <a:pPr algn="ctr"/>
                      <a:r>
                        <a:rPr lang="en-NZ" sz="2400" dirty="0" smtClean="0">
                          <a:solidFill>
                            <a:schemeClr val="tx1"/>
                          </a:solidFill>
                        </a:rPr>
                        <a:t>38</a:t>
                      </a:r>
                      <a:endParaRPr lang="en-NZ" sz="2400" dirty="0">
                        <a:solidFill>
                          <a:schemeClr val="tx1"/>
                        </a:solidFill>
                      </a:endParaRPr>
                    </a:p>
                  </a:txBody>
                  <a:tcPr>
                    <a:solidFill>
                      <a:srgbClr val="FBFBDC"/>
                    </a:solidFill>
                  </a:tcPr>
                </a:tc>
                <a:extLst>
                  <a:ext uri="{0D108BD9-81ED-4DB2-BD59-A6C34878D82A}">
                    <a16:rowId xmlns="" xmlns:a16="http://schemas.microsoft.com/office/drawing/2014/main" val="10006"/>
                  </a:ext>
                </a:extLst>
              </a:tr>
              <a:tr h="370840">
                <a:tc>
                  <a:txBody>
                    <a:bodyPr/>
                    <a:lstStyle/>
                    <a:p>
                      <a:r>
                        <a:rPr lang="en-NZ" sz="2400" dirty="0">
                          <a:solidFill>
                            <a:schemeClr val="tx1"/>
                          </a:solidFill>
                        </a:rPr>
                        <a:t>% of cows in low</a:t>
                      </a:r>
                      <a:r>
                        <a:rPr lang="en-NZ" sz="2400" baseline="0" dirty="0">
                          <a:solidFill>
                            <a:schemeClr val="tx1"/>
                          </a:solidFill>
                        </a:rPr>
                        <a:t> condition</a:t>
                      </a:r>
                      <a:endParaRPr lang="en-NZ" sz="2400" dirty="0">
                        <a:solidFill>
                          <a:schemeClr val="tx1"/>
                        </a:solidFill>
                      </a:endParaRPr>
                    </a:p>
                  </a:txBody>
                  <a:tcPr>
                    <a:solidFill>
                      <a:srgbClr val="FBFBDC"/>
                    </a:solidFill>
                  </a:tcPr>
                </a:tc>
                <a:tc>
                  <a:txBody>
                    <a:bodyPr/>
                    <a:lstStyle/>
                    <a:p>
                      <a:pPr algn="ctr"/>
                      <a:r>
                        <a:rPr lang="en-NZ" sz="2400" dirty="0" smtClean="0">
                          <a:solidFill>
                            <a:schemeClr val="tx1"/>
                          </a:solidFill>
                        </a:rPr>
                        <a:t>4</a:t>
                      </a:r>
                      <a:endParaRPr lang="en-NZ" sz="2400" dirty="0">
                        <a:solidFill>
                          <a:schemeClr val="tx1"/>
                        </a:solidFill>
                      </a:endParaRPr>
                    </a:p>
                  </a:txBody>
                  <a:tcPr>
                    <a:solidFill>
                      <a:srgbClr val="FBFBDC"/>
                    </a:solidFill>
                  </a:tcPr>
                </a:tc>
                <a:tc>
                  <a:txBody>
                    <a:bodyPr/>
                    <a:lstStyle/>
                    <a:p>
                      <a:pPr algn="ctr"/>
                      <a:endParaRPr lang="en-NZ" sz="2400" dirty="0">
                        <a:solidFill>
                          <a:schemeClr val="tx1"/>
                        </a:solidFill>
                      </a:endParaRPr>
                    </a:p>
                  </a:txBody>
                  <a:tcPr>
                    <a:solidFill>
                      <a:srgbClr val="FBFBDC"/>
                    </a:solidFill>
                  </a:tcPr>
                </a:tc>
                <a:extLst>
                  <a:ext uri="{0D108BD9-81ED-4DB2-BD59-A6C34878D82A}">
                    <a16:rowId xmlns="" xmlns:a16="http://schemas.microsoft.com/office/drawing/2014/main" val="10007"/>
                  </a:ext>
                </a:extLst>
              </a:tr>
              <a:tr h="370840">
                <a:tc>
                  <a:txBody>
                    <a:bodyPr/>
                    <a:lstStyle/>
                    <a:p>
                      <a:r>
                        <a:rPr lang="en-NZ" sz="2400" dirty="0">
                          <a:solidFill>
                            <a:schemeClr val="tx1"/>
                          </a:solidFill>
                        </a:rPr>
                        <a:t>%</a:t>
                      </a:r>
                      <a:r>
                        <a:rPr lang="en-NZ" sz="2400" baseline="0" dirty="0">
                          <a:solidFill>
                            <a:schemeClr val="tx1"/>
                          </a:solidFill>
                        </a:rPr>
                        <a:t> of cows losing condition</a:t>
                      </a:r>
                      <a:endParaRPr lang="en-NZ" sz="2400" dirty="0">
                        <a:solidFill>
                          <a:schemeClr val="tx1"/>
                        </a:solidFill>
                      </a:endParaRPr>
                    </a:p>
                  </a:txBody>
                  <a:tcPr>
                    <a:solidFill>
                      <a:srgbClr val="FBFBDC"/>
                    </a:solidFill>
                  </a:tcPr>
                </a:tc>
                <a:tc>
                  <a:txBody>
                    <a:bodyPr/>
                    <a:lstStyle/>
                    <a:p>
                      <a:pPr algn="ctr"/>
                      <a:r>
                        <a:rPr lang="en-NZ" sz="2400" dirty="0" smtClean="0">
                          <a:solidFill>
                            <a:schemeClr val="tx1"/>
                          </a:solidFill>
                        </a:rPr>
                        <a:t>31 </a:t>
                      </a:r>
                      <a:endParaRPr lang="en-NZ" sz="2400" dirty="0">
                        <a:solidFill>
                          <a:schemeClr val="tx1"/>
                        </a:solidFill>
                      </a:endParaRPr>
                    </a:p>
                  </a:txBody>
                  <a:tcPr>
                    <a:solidFill>
                      <a:srgbClr val="FBFBDC"/>
                    </a:solidFill>
                  </a:tcPr>
                </a:tc>
                <a:tc>
                  <a:txBody>
                    <a:bodyPr/>
                    <a:lstStyle/>
                    <a:p>
                      <a:pPr algn="ctr"/>
                      <a:endParaRPr lang="en-NZ" sz="2400" dirty="0">
                        <a:solidFill>
                          <a:schemeClr val="tx1"/>
                        </a:solidFill>
                      </a:endParaRPr>
                    </a:p>
                  </a:txBody>
                  <a:tcPr>
                    <a:solidFill>
                      <a:srgbClr val="FBFBDC"/>
                    </a:solidFill>
                  </a:tcPr>
                </a:tc>
                <a:extLst>
                  <a:ext uri="{0D108BD9-81ED-4DB2-BD59-A6C34878D82A}">
                    <a16:rowId xmlns="" xmlns:a16="http://schemas.microsoft.com/office/drawing/2014/main" val="10008"/>
                  </a:ext>
                </a:extLst>
              </a:tr>
            </a:tbl>
          </a:graphicData>
        </a:graphic>
      </p:graphicFrame>
    </p:spTree>
    <p:extLst>
      <p:ext uri="{BB962C8B-B14F-4D97-AF65-F5344CB8AC3E}">
        <p14:creationId xmlns:p14="http://schemas.microsoft.com/office/powerpoint/2010/main" val="678476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23276"/>
            <a:ext cx="10799180" cy="334724"/>
          </a:xfrm>
          <a:solidFill>
            <a:schemeClr val="accent6">
              <a:lumMod val="50000"/>
            </a:schemeClr>
          </a:solidFill>
        </p:spPr>
        <p:txBody>
          <a:bodyPr>
            <a:normAutofit fontScale="90000"/>
          </a:bodyPr>
          <a:lstStyle/>
          <a:p>
            <a:pPr algn="r"/>
            <a:r>
              <a:rPr lang="en-NZ" sz="1800" b="1" dirty="0">
                <a:solidFill>
                  <a:srgbClr val="FBE5D6"/>
                </a:solidFill>
              </a:rPr>
              <a:t>Soil nutrient management in dairy farming systems</a:t>
            </a:r>
          </a:p>
        </p:txBody>
      </p:sp>
      <p:sp>
        <p:nvSpPr>
          <p:cNvPr id="10" name="TextBox 9"/>
          <p:cNvSpPr txBox="1"/>
          <p:nvPr/>
        </p:nvSpPr>
        <p:spPr>
          <a:xfrm>
            <a:off x="694904" y="605711"/>
            <a:ext cx="8900933" cy="720000"/>
          </a:xfrm>
          <a:prstGeom prst="rect">
            <a:avLst/>
          </a:prstGeom>
          <a:noFill/>
        </p:spPr>
        <p:txBody>
          <a:bodyPr wrap="square" rtlCol="0">
            <a:spAutoFit/>
          </a:bodyPr>
          <a:lstStyle/>
          <a:p>
            <a:endParaRPr lang="en-NZ" dirty="0"/>
          </a:p>
        </p:txBody>
      </p:sp>
      <p:sp>
        <p:nvSpPr>
          <p:cNvPr id="11" name="TextBox 10"/>
          <p:cNvSpPr txBox="1"/>
          <p:nvPr/>
        </p:nvSpPr>
        <p:spPr>
          <a:xfrm>
            <a:off x="1999500" y="0"/>
            <a:ext cx="8900933" cy="1200329"/>
          </a:xfrm>
          <a:prstGeom prst="rect">
            <a:avLst/>
          </a:prstGeom>
          <a:noFill/>
          <a:ln>
            <a:noFill/>
          </a:ln>
        </p:spPr>
        <p:txBody>
          <a:bodyPr wrap="square" rtlCol="0">
            <a:spAutoFit/>
          </a:bodyPr>
          <a:lstStyle/>
          <a:p>
            <a:pPr algn="ctr"/>
            <a:r>
              <a:rPr lang="en-NZ" sz="3600" b="1" dirty="0">
                <a:solidFill>
                  <a:schemeClr val="accent6">
                    <a:lumMod val="50000"/>
                  </a:schemeClr>
                </a:solidFill>
                <a:latin typeface="Arial" panose="020B0604020202020204" pitchFamily="34" charset="0"/>
                <a:cs typeface="Arial" panose="020B0604020202020204" pitchFamily="34" charset="0"/>
              </a:rPr>
              <a:t>Summary of Performance – Projected to end of season </a:t>
            </a:r>
          </a:p>
        </p:txBody>
      </p:sp>
      <p:graphicFrame>
        <p:nvGraphicFramePr>
          <p:cNvPr id="2" name="Table 1"/>
          <p:cNvGraphicFramePr>
            <a:graphicFrameLocks noGrp="1"/>
          </p:cNvGraphicFramePr>
          <p:nvPr>
            <p:extLst>
              <p:ext uri="{D42A27DB-BD31-4B8C-83A1-F6EECF244321}">
                <p14:modId xmlns:p14="http://schemas.microsoft.com/office/powerpoint/2010/main" val="2583079363"/>
              </p:ext>
            </p:extLst>
          </p:nvPr>
        </p:nvGraphicFramePr>
        <p:xfrm>
          <a:off x="942537" y="1227340"/>
          <a:ext cx="10396023" cy="5146307"/>
        </p:xfrm>
        <a:graphic>
          <a:graphicData uri="http://schemas.openxmlformats.org/drawingml/2006/table">
            <a:tbl>
              <a:tblPr firstRow="1" firstCol="1" bandRow="1">
                <a:tableStyleId>{5C22544A-7EE6-4342-B048-85BDC9FD1C3A}</a:tableStyleId>
              </a:tblPr>
              <a:tblGrid>
                <a:gridCol w="4933126">
                  <a:extLst>
                    <a:ext uri="{9D8B030D-6E8A-4147-A177-3AD203B41FA5}">
                      <a16:colId xmlns="" xmlns:a16="http://schemas.microsoft.com/office/drawing/2014/main" val="20000"/>
                    </a:ext>
                  </a:extLst>
                </a:gridCol>
                <a:gridCol w="2492570">
                  <a:extLst>
                    <a:ext uri="{9D8B030D-6E8A-4147-A177-3AD203B41FA5}">
                      <a16:colId xmlns="" xmlns:a16="http://schemas.microsoft.com/office/drawing/2014/main" val="20001"/>
                    </a:ext>
                  </a:extLst>
                </a:gridCol>
                <a:gridCol w="2970327">
                  <a:extLst>
                    <a:ext uri="{9D8B030D-6E8A-4147-A177-3AD203B41FA5}">
                      <a16:colId xmlns="" xmlns:a16="http://schemas.microsoft.com/office/drawing/2014/main" val="20002"/>
                    </a:ext>
                  </a:extLst>
                </a:gridCol>
              </a:tblGrid>
              <a:tr h="320053">
                <a:tc>
                  <a:txBody>
                    <a:bodyPr/>
                    <a:lstStyle/>
                    <a:p>
                      <a:pPr>
                        <a:lnSpc>
                          <a:spcPct val="107000"/>
                        </a:lnSpc>
                        <a:spcAft>
                          <a:spcPts val="0"/>
                        </a:spcAft>
                      </a:pPr>
                      <a:endParaRPr lang="en-AU" sz="24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7000"/>
                        </a:lnSpc>
                        <a:spcAft>
                          <a:spcPts val="0"/>
                        </a:spcAft>
                      </a:pPr>
                      <a:r>
                        <a:rPr lang="en-AU" sz="2400" dirty="0">
                          <a:solidFill>
                            <a:schemeClr val="tx1"/>
                          </a:solidFill>
                          <a:effectLst/>
                        </a:rPr>
                        <a:t>Whakapono</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7000"/>
                        </a:lnSpc>
                        <a:spcAft>
                          <a:spcPts val="0"/>
                        </a:spcAft>
                      </a:pPr>
                      <a:r>
                        <a:rPr lang="en-AU" sz="2400" dirty="0" err="1">
                          <a:solidFill>
                            <a:schemeClr val="tx1"/>
                          </a:solidFill>
                          <a:effectLst/>
                        </a:rPr>
                        <a:t>Waiora</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0000"/>
                  </a:ext>
                </a:extLst>
              </a:tr>
              <a:tr h="392639">
                <a:tc>
                  <a:txBody>
                    <a:bodyPr/>
                    <a:lstStyle/>
                    <a:p>
                      <a:pPr>
                        <a:lnSpc>
                          <a:spcPct val="107000"/>
                        </a:lnSpc>
                        <a:spcBef>
                          <a:spcPts val="600"/>
                        </a:spcBef>
                        <a:spcAft>
                          <a:spcPts val="600"/>
                        </a:spcAft>
                      </a:pPr>
                      <a:r>
                        <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Peak Cows</a:t>
                      </a: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483</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rPr>
                        <a:t>636</a:t>
                      </a:r>
                      <a:endParaRPr lang="en-AU" sz="2400" dirty="0">
                        <a:solidFill>
                          <a:schemeClr val="tx1"/>
                        </a:solidFill>
                        <a:effectLst/>
                      </a:endParaRPr>
                    </a:p>
                  </a:txBody>
                  <a:tcPr marL="68580" marR="68580" marT="0" marB="0">
                    <a:solidFill>
                      <a:srgbClr val="FBE5D6"/>
                    </a:solidFill>
                  </a:tcPr>
                </a:tc>
                <a:extLst>
                  <a:ext uri="{0D108BD9-81ED-4DB2-BD59-A6C34878D82A}">
                    <a16:rowId xmlns="" xmlns:a16="http://schemas.microsoft.com/office/drawing/2014/main" val="715314324"/>
                  </a:ext>
                </a:extLst>
              </a:tr>
              <a:tr h="392639">
                <a:tc>
                  <a:txBody>
                    <a:bodyPr/>
                    <a:lstStyle/>
                    <a:p>
                      <a:pPr>
                        <a:lnSpc>
                          <a:spcPct val="107000"/>
                        </a:lnSpc>
                        <a:spcBef>
                          <a:spcPts val="600"/>
                        </a:spcBef>
                        <a:spcAft>
                          <a:spcPts val="600"/>
                        </a:spcAft>
                      </a:pPr>
                      <a:r>
                        <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Stocking Rate (cows/ha)</a:t>
                      </a: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3.1</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rPr>
                        <a:t>3.0</a:t>
                      </a:r>
                      <a:endParaRPr lang="en-AU" sz="2400" dirty="0">
                        <a:solidFill>
                          <a:schemeClr val="tx1"/>
                        </a:solidFill>
                        <a:effectLst/>
                      </a:endParaRPr>
                    </a:p>
                  </a:txBody>
                  <a:tcPr marL="68580" marR="68580" marT="0" marB="0">
                    <a:solidFill>
                      <a:srgbClr val="FBE5D6"/>
                    </a:solidFill>
                  </a:tcPr>
                </a:tc>
                <a:extLst>
                  <a:ext uri="{0D108BD9-81ED-4DB2-BD59-A6C34878D82A}">
                    <a16:rowId xmlns="" xmlns:a16="http://schemas.microsoft.com/office/drawing/2014/main" val="3534244406"/>
                  </a:ext>
                </a:extLst>
              </a:tr>
              <a:tr h="392639">
                <a:tc>
                  <a:txBody>
                    <a:bodyPr/>
                    <a:lstStyle/>
                    <a:p>
                      <a:pPr>
                        <a:lnSpc>
                          <a:spcPct val="107000"/>
                        </a:lnSpc>
                        <a:spcBef>
                          <a:spcPts val="600"/>
                        </a:spcBef>
                        <a:spcAft>
                          <a:spcPts val="600"/>
                        </a:spcAft>
                      </a:pPr>
                      <a:r>
                        <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Milk</a:t>
                      </a:r>
                      <a:r>
                        <a:rPr lang="en-AU" sz="2400" baseline="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Solids/Cow</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481</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rPr>
                        <a:t>470</a:t>
                      </a:r>
                      <a:endParaRPr lang="en-AU" sz="2400" dirty="0">
                        <a:solidFill>
                          <a:schemeClr val="tx1"/>
                        </a:solidFill>
                        <a:effectLst/>
                      </a:endParaRPr>
                    </a:p>
                  </a:txBody>
                  <a:tcPr marL="68580" marR="68580" marT="0" marB="0">
                    <a:solidFill>
                      <a:srgbClr val="FBE5D6"/>
                    </a:solidFill>
                  </a:tcPr>
                </a:tc>
                <a:extLst>
                  <a:ext uri="{0D108BD9-81ED-4DB2-BD59-A6C34878D82A}">
                    <a16:rowId xmlns="" xmlns:a16="http://schemas.microsoft.com/office/drawing/2014/main" val="10001"/>
                  </a:ext>
                </a:extLst>
              </a:tr>
              <a:tr h="364107">
                <a:tc>
                  <a:txBody>
                    <a:bodyPr/>
                    <a:lstStyle/>
                    <a:p>
                      <a:pPr>
                        <a:lnSpc>
                          <a:spcPct val="107000"/>
                        </a:lnSpc>
                        <a:spcBef>
                          <a:spcPts val="600"/>
                        </a:spcBef>
                        <a:spcAft>
                          <a:spcPts val="600"/>
                        </a:spcAft>
                      </a:pPr>
                      <a:r>
                        <a:rPr lang="en-AU" sz="2400" dirty="0">
                          <a:solidFill>
                            <a:schemeClr val="tx1"/>
                          </a:solidFill>
                          <a:effectLst/>
                        </a:rPr>
                        <a:t>Milk Solids/ha</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1500</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1423</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0002"/>
                  </a:ext>
                </a:extLst>
              </a:tr>
              <a:tr h="364107">
                <a:tc>
                  <a:txBody>
                    <a:bodyPr/>
                    <a:lstStyle/>
                    <a:p>
                      <a:pPr>
                        <a:lnSpc>
                          <a:spcPct val="107000"/>
                        </a:lnSpc>
                        <a:spcBef>
                          <a:spcPts val="600"/>
                        </a:spcBef>
                        <a:spcAft>
                          <a:spcPts val="600"/>
                        </a:spcAft>
                      </a:pPr>
                      <a:r>
                        <a:rPr lang="en-AU" sz="2400" dirty="0">
                          <a:solidFill>
                            <a:schemeClr val="tx1"/>
                          </a:solidFill>
                          <a:effectLst/>
                        </a:rPr>
                        <a:t>Nitrogen Applied</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84</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124</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0004"/>
                  </a:ext>
                </a:extLst>
              </a:tr>
              <a:tr h="369652">
                <a:tc>
                  <a:txBody>
                    <a:bodyPr/>
                    <a:lstStyle/>
                    <a:p>
                      <a:pPr>
                        <a:lnSpc>
                          <a:spcPct val="107000"/>
                        </a:lnSpc>
                        <a:spcBef>
                          <a:spcPts val="600"/>
                        </a:spcBef>
                        <a:spcAft>
                          <a:spcPts val="600"/>
                        </a:spcAft>
                      </a:pPr>
                      <a:r>
                        <a:rPr lang="en-AU" sz="2400" dirty="0">
                          <a:solidFill>
                            <a:schemeClr val="tx1"/>
                          </a:solidFill>
                          <a:effectLst/>
                        </a:rPr>
                        <a:t>Supplements</a:t>
                      </a:r>
                      <a:r>
                        <a:rPr lang="en-AU" sz="2400" baseline="0" dirty="0">
                          <a:solidFill>
                            <a:schemeClr val="tx1"/>
                          </a:solidFill>
                          <a:effectLst/>
                        </a:rPr>
                        <a:t> Offered (kg/cow)</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749</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644</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0005"/>
                  </a:ext>
                </a:extLst>
              </a:tr>
              <a:tr h="426470">
                <a:tc>
                  <a:txBody>
                    <a:bodyPr/>
                    <a:lstStyle/>
                    <a:p>
                      <a:pPr>
                        <a:lnSpc>
                          <a:spcPct val="107000"/>
                        </a:lnSpc>
                        <a:spcBef>
                          <a:spcPts val="600"/>
                        </a:spcBef>
                        <a:spcAft>
                          <a:spcPts val="600"/>
                        </a:spcAft>
                      </a:pPr>
                      <a:r>
                        <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Supplement</a:t>
                      </a:r>
                      <a:r>
                        <a:rPr lang="en-AU" sz="2400" baseline="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made on Farm (kg/cow)</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101</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153</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0006"/>
                  </a:ext>
                </a:extLst>
              </a:tr>
              <a:tr h="364107">
                <a:tc>
                  <a:txBody>
                    <a:bodyPr/>
                    <a:lstStyle/>
                    <a:p>
                      <a:pPr>
                        <a:lnSpc>
                          <a:spcPct val="107000"/>
                        </a:lnSpc>
                        <a:spcBef>
                          <a:spcPts val="600"/>
                        </a:spcBef>
                        <a:spcAft>
                          <a:spcPts val="600"/>
                        </a:spcAft>
                      </a:pPr>
                      <a:r>
                        <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Irrigation</a:t>
                      </a:r>
                      <a:r>
                        <a:rPr lang="en-AU" sz="2400" baseline="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Applied</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262</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275</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10007"/>
                  </a:ext>
                </a:extLst>
              </a:tr>
              <a:tr h="364107">
                <a:tc>
                  <a:txBody>
                    <a:bodyPr/>
                    <a:lstStyle/>
                    <a:p>
                      <a:pPr>
                        <a:lnSpc>
                          <a:spcPct val="107000"/>
                        </a:lnSpc>
                        <a:spcBef>
                          <a:spcPts val="600"/>
                        </a:spcBef>
                        <a:spcAft>
                          <a:spcPts val="600"/>
                        </a:spcAft>
                      </a:pPr>
                      <a:r>
                        <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Rainfall</a:t>
                      </a: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891</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891</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2565241910"/>
                  </a:ext>
                </a:extLst>
              </a:tr>
              <a:tr h="365207">
                <a:tc>
                  <a:txBody>
                    <a:bodyPr/>
                    <a:lstStyle/>
                    <a:p>
                      <a:pPr>
                        <a:lnSpc>
                          <a:spcPct val="107000"/>
                        </a:lnSpc>
                        <a:spcBef>
                          <a:spcPts val="600"/>
                        </a:spcBef>
                        <a:spcAft>
                          <a:spcPts val="600"/>
                        </a:spcAft>
                      </a:pPr>
                      <a:r>
                        <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Nitrogen Leaching</a:t>
                      </a: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25</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25</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3749357412"/>
                  </a:ext>
                </a:extLst>
              </a:tr>
              <a:tr h="399307">
                <a:tc>
                  <a:txBody>
                    <a:bodyPr/>
                    <a:lstStyle/>
                    <a:p>
                      <a:pPr>
                        <a:lnSpc>
                          <a:spcPct val="107000"/>
                        </a:lnSpc>
                        <a:spcBef>
                          <a:spcPts val="600"/>
                        </a:spcBef>
                        <a:spcAft>
                          <a:spcPts val="600"/>
                        </a:spcAft>
                      </a:pPr>
                      <a:r>
                        <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Deaths</a:t>
                      </a:r>
                      <a:r>
                        <a:rPr lang="en-AU" sz="2400" baseline="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1.7</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3.5</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3616231830"/>
                  </a:ext>
                </a:extLst>
              </a:tr>
              <a:tr h="403156">
                <a:tc>
                  <a:txBody>
                    <a:bodyPr/>
                    <a:lstStyle/>
                    <a:p>
                      <a:pPr>
                        <a:lnSpc>
                          <a:spcPct val="107000"/>
                        </a:lnSpc>
                        <a:spcBef>
                          <a:spcPts val="600"/>
                        </a:spcBef>
                        <a:spcAft>
                          <a:spcPts val="600"/>
                        </a:spcAft>
                      </a:pPr>
                      <a:r>
                        <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Culls %</a:t>
                      </a: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9.1</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tc>
                  <a:txBody>
                    <a:bodyPr/>
                    <a:lstStyle/>
                    <a:p>
                      <a:pPr algn="ctr">
                        <a:lnSpc>
                          <a:spcPct val="100000"/>
                        </a:lnSpc>
                        <a:spcBef>
                          <a:spcPts val="0"/>
                        </a:spcBef>
                        <a:spcAft>
                          <a:spcPts val="0"/>
                        </a:spcAft>
                      </a:pPr>
                      <a:r>
                        <a:rPr lang="en-NZ"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9.0</a:t>
                      </a:r>
                      <a:endParaRPr lang="en-AU" sz="2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FBE5D6"/>
                    </a:solidFill>
                  </a:tcPr>
                </a:tc>
                <a:extLst>
                  <a:ext uri="{0D108BD9-81ED-4DB2-BD59-A6C34878D82A}">
                    <a16:rowId xmlns="" xmlns:a16="http://schemas.microsoft.com/office/drawing/2014/main" val="2546743946"/>
                  </a:ext>
                </a:extLst>
              </a:tr>
            </a:tbl>
          </a:graphicData>
        </a:graphic>
      </p:graphicFrame>
    </p:spTree>
    <p:extLst>
      <p:ext uri="{BB962C8B-B14F-4D97-AF65-F5344CB8AC3E}">
        <p14:creationId xmlns:p14="http://schemas.microsoft.com/office/powerpoint/2010/main" val="4463138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371" descr="leafppt"/>
          <p:cNvPicPr>
            <a:picLocks noChangeAspect="1" noChangeArrowheads="1"/>
          </p:cNvPicPr>
          <p:nvPr/>
        </p:nvPicPr>
        <p:blipFill>
          <a:blip r:embed="rId3">
            <a:extLst>
              <a:ext uri="{28A0092B-C50C-407E-A947-70E740481C1C}">
                <a14:useLocalDpi xmlns:a14="http://schemas.microsoft.com/office/drawing/2010/main" val="0"/>
              </a:ext>
            </a:extLst>
          </a:blip>
          <a:srcRect t="48003" r="14886"/>
          <a:stretch>
            <a:fillRect/>
          </a:stretch>
        </p:blipFill>
        <p:spPr bwMode="auto">
          <a:xfrm>
            <a:off x="1524001" y="1905000"/>
            <a:ext cx="9148763" cy="370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Picture 12" descr="PFR_spot"/>
          <p:cNvPicPr>
            <a:picLocks noChangeAspect="1" noChangeArrowheads="1"/>
          </p:cNvPicPr>
          <p:nvPr/>
        </p:nvPicPr>
        <p:blipFill>
          <a:blip r:embed="rId4" cstate="print">
            <a:extLst>
              <a:ext uri="{28A0092B-C50C-407E-A947-70E740481C1C}">
                <a14:useLocalDpi xmlns:a14="http://schemas.microsoft.com/office/drawing/2010/main" val="0"/>
              </a:ext>
            </a:extLst>
          </a:blip>
          <a:srcRect r="-13002"/>
          <a:stretch>
            <a:fillRect/>
          </a:stretch>
        </p:blipFill>
        <p:spPr bwMode="auto">
          <a:xfrm>
            <a:off x="7315200" y="674689"/>
            <a:ext cx="33528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Rectangle 2"/>
          <p:cNvSpPr>
            <a:spLocks noChangeArrowheads="1"/>
          </p:cNvSpPr>
          <p:nvPr/>
        </p:nvSpPr>
        <p:spPr bwMode="auto">
          <a:xfrm>
            <a:off x="2057400" y="1447800"/>
            <a:ext cx="3733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r>
              <a:rPr lang="en-NZ" altLang="en-US" sz="1000">
                <a:solidFill>
                  <a:srgbClr val="3B3D3C"/>
                </a:solidFill>
              </a:rPr>
              <a:t>The New Zealand Institute for Plant &amp; Food Research Limited</a:t>
            </a:r>
          </a:p>
        </p:txBody>
      </p:sp>
      <p:sp>
        <p:nvSpPr>
          <p:cNvPr id="43014" name="Subtitle 2"/>
          <p:cNvSpPr>
            <a:spLocks noGrp="1"/>
          </p:cNvSpPr>
          <p:nvPr>
            <p:ph type="subTitle" idx="1"/>
          </p:nvPr>
        </p:nvSpPr>
        <p:spPr/>
        <p:txBody>
          <a:bodyPr>
            <a:normAutofit/>
          </a:bodyPr>
          <a:lstStyle/>
          <a:p>
            <a:pPr algn="l"/>
            <a:r>
              <a:rPr lang="en-NZ" altLang="en-US" sz="3600" b="1" dirty="0">
                <a:solidFill>
                  <a:schemeClr val="bg1"/>
                </a:solidFill>
              </a:rPr>
              <a:t>Soil Nutrient Management in Dairy </a:t>
            </a:r>
            <a:endParaRPr lang="en-NZ" altLang="en-US" sz="3600" b="1" dirty="0" smtClean="0">
              <a:solidFill>
                <a:schemeClr val="bg1"/>
              </a:solidFill>
            </a:endParaRPr>
          </a:p>
          <a:p>
            <a:pPr algn="l"/>
            <a:r>
              <a:rPr lang="en-NZ" altLang="en-US" sz="3600" b="1" dirty="0" smtClean="0">
                <a:solidFill>
                  <a:schemeClr val="bg1"/>
                </a:solidFill>
              </a:rPr>
              <a:t>Farming </a:t>
            </a:r>
            <a:r>
              <a:rPr lang="en-NZ" altLang="en-US" sz="3600" b="1" dirty="0">
                <a:solidFill>
                  <a:schemeClr val="bg1"/>
                </a:solidFill>
              </a:rPr>
              <a:t>Systems</a:t>
            </a:r>
            <a:endParaRPr lang="en-NZ" altLang="en-US" sz="3600" dirty="0" smtClean="0">
              <a:solidFill>
                <a:schemeClr val="bg1"/>
              </a:solidFill>
            </a:endParaRPr>
          </a:p>
        </p:txBody>
      </p:sp>
      <p:sp>
        <p:nvSpPr>
          <p:cNvPr id="7" name="Rectangle 3"/>
          <p:cNvSpPr txBox="1">
            <a:spLocks noChangeArrowheads="1"/>
          </p:cNvSpPr>
          <p:nvPr/>
        </p:nvSpPr>
        <p:spPr>
          <a:xfrm>
            <a:off x="1524000" y="5614988"/>
            <a:ext cx="7086600"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NZ" altLang="en-US" smtClean="0"/>
              <a:t>Prepared by:</a:t>
            </a:r>
          </a:p>
          <a:p>
            <a:pPr algn="l"/>
            <a:r>
              <a:rPr lang="en-NZ" altLang="en-US" sz="1400" smtClean="0"/>
              <a:t>Abie Horrocks and Richard Gillespie</a:t>
            </a:r>
          </a:p>
          <a:p>
            <a:pPr algn="l"/>
            <a:endParaRPr lang="en-NZ" alt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555674" y="176874"/>
            <a:ext cx="91440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5124" name="Rectangle 3"/>
          <p:cNvSpPr>
            <a:spLocks noGrp="1" noChangeArrowheads="1"/>
          </p:cNvSpPr>
          <p:nvPr>
            <p:ph type="body" idx="1"/>
          </p:nvPr>
        </p:nvSpPr>
        <p:spPr/>
        <p:txBody>
          <a:bodyPr>
            <a:normAutofit lnSpcReduction="10000"/>
          </a:bodyPr>
          <a:lstStyle/>
          <a:p>
            <a:pPr eaLnBrk="1" hangingPunct="1">
              <a:spcBef>
                <a:spcPct val="0"/>
              </a:spcBef>
              <a:defRPr/>
            </a:pPr>
            <a:r>
              <a:rPr lang="en-AU" altLang="en-US" sz="2400" b="1" dirty="0"/>
              <a:t>Healthy soil</a:t>
            </a:r>
          </a:p>
          <a:p>
            <a:pPr eaLnBrk="1" hangingPunct="1">
              <a:spcBef>
                <a:spcPct val="0"/>
              </a:spcBef>
              <a:buFont typeface="Arial" panose="020B0604020202020204" pitchFamily="34" charset="0"/>
              <a:buChar char="•"/>
              <a:defRPr/>
            </a:pPr>
            <a:r>
              <a:rPr lang="en-AU" altLang="en-US" dirty="0" smtClean="0"/>
              <a:t>continued capacity to sustain biological productivity and ecosystem function within land-use boundaries</a:t>
            </a:r>
          </a:p>
          <a:p>
            <a:pPr eaLnBrk="1" hangingPunct="1">
              <a:spcBef>
                <a:spcPct val="0"/>
              </a:spcBef>
              <a:buFont typeface="Arial" panose="020B0604020202020204" pitchFamily="34" charset="0"/>
              <a:buChar char="•"/>
              <a:defRPr/>
            </a:pPr>
            <a:endParaRPr lang="en-AU" altLang="en-US" sz="2400" b="1" dirty="0"/>
          </a:p>
          <a:p>
            <a:pPr marL="0" indent="0">
              <a:spcBef>
                <a:spcPct val="0"/>
              </a:spcBef>
              <a:defRPr/>
            </a:pPr>
            <a:r>
              <a:rPr lang="en-AU" altLang="en-US" sz="2400" b="1" dirty="0"/>
              <a:t>Soil resilience</a:t>
            </a:r>
          </a:p>
          <a:p>
            <a:pPr eaLnBrk="1" hangingPunct="1">
              <a:spcBef>
                <a:spcPct val="100000"/>
              </a:spcBef>
              <a:buFont typeface="Arial" panose="020B0604020202020204" pitchFamily="34" charset="0"/>
              <a:buChar char="•"/>
              <a:defRPr/>
            </a:pPr>
            <a:r>
              <a:rPr lang="en-AU" altLang="en-US" dirty="0" smtClean="0"/>
              <a:t>capability of a soil to return to its original state (recover) after being stressed or disturbed</a:t>
            </a:r>
          </a:p>
          <a:p>
            <a:pPr eaLnBrk="1" hangingPunct="1">
              <a:spcBef>
                <a:spcPct val="100000"/>
              </a:spcBef>
              <a:defRPr/>
            </a:pPr>
            <a:r>
              <a:rPr lang="en-AU" altLang="en-US" sz="2400" b="1" dirty="0"/>
              <a:t>Why is soil organic matter (SOM) important to healthy and resilient soils?</a:t>
            </a:r>
          </a:p>
          <a:p>
            <a:pPr marL="0" indent="0">
              <a:spcBef>
                <a:spcPct val="100000"/>
              </a:spcBef>
              <a:defRPr/>
            </a:pPr>
            <a:r>
              <a:rPr lang="en-US" sz="2400" b="1" dirty="0"/>
              <a:t>How does SOM contribute to a healthy soil?</a:t>
            </a:r>
          </a:p>
        </p:txBody>
      </p:sp>
      <p:pic>
        <p:nvPicPr>
          <p:cNvPr id="6148"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9417147" y="177007"/>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itle 1"/>
          <p:cNvSpPr>
            <a:spLocks noGrp="1"/>
          </p:cNvSpPr>
          <p:nvPr>
            <p:ph type="title"/>
          </p:nvPr>
        </p:nvSpPr>
        <p:spPr>
          <a:xfrm>
            <a:off x="1161756" y="176874"/>
            <a:ext cx="10515600" cy="1325563"/>
          </a:xfrm>
        </p:spPr>
        <p:txBody>
          <a:bodyPr/>
          <a:lstStyle/>
          <a:p>
            <a:r>
              <a:rPr lang="en-NZ" altLang="en-US" dirty="0" smtClean="0">
                <a:solidFill>
                  <a:schemeClr val="bg1"/>
                </a:solidFill>
              </a:rPr>
              <a:t>Soil</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NZ" altLang="en-US" b="1" smtClean="0">
                <a:solidFill>
                  <a:schemeClr val="tx1"/>
                </a:solidFill>
              </a:rPr>
              <a:t>Functions of organic matter in the soil</a:t>
            </a:r>
          </a:p>
        </p:txBody>
      </p:sp>
      <p:grpSp>
        <p:nvGrpSpPr>
          <p:cNvPr id="6" name="Group 3"/>
          <p:cNvGrpSpPr>
            <a:grpSpLocks/>
          </p:cNvGrpSpPr>
          <p:nvPr/>
        </p:nvGrpSpPr>
        <p:grpSpPr bwMode="auto">
          <a:xfrm>
            <a:off x="4092576" y="1588007"/>
            <a:ext cx="3995737" cy="2478087"/>
            <a:chOff x="1631" y="840"/>
            <a:chExt cx="2517" cy="1561"/>
          </a:xfrm>
        </p:grpSpPr>
        <p:grpSp>
          <p:nvGrpSpPr>
            <p:cNvPr id="8212" name="Group 4"/>
            <p:cNvGrpSpPr>
              <a:grpSpLocks/>
            </p:cNvGrpSpPr>
            <p:nvPr/>
          </p:nvGrpSpPr>
          <p:grpSpPr bwMode="auto">
            <a:xfrm>
              <a:off x="1631" y="840"/>
              <a:ext cx="2517" cy="918"/>
              <a:chOff x="1381" y="912"/>
              <a:chExt cx="3272" cy="918"/>
            </a:xfrm>
          </p:grpSpPr>
          <p:sp>
            <p:nvSpPr>
              <p:cNvPr id="8214" name="Text Box 5"/>
              <p:cNvSpPr txBox="1">
                <a:spLocks noChangeArrowheads="1"/>
              </p:cNvSpPr>
              <p:nvPr/>
            </p:nvSpPr>
            <p:spPr bwMode="auto">
              <a:xfrm>
                <a:off x="1381" y="912"/>
                <a:ext cx="3272" cy="256"/>
              </a:xfrm>
              <a:prstGeom prst="rect">
                <a:avLst/>
              </a:prstGeom>
              <a:solidFill>
                <a:srgbClr val="FFFFCC"/>
              </a:solidFill>
              <a:ln w="9525">
                <a:solidFill>
                  <a:schemeClr val="tx1"/>
                </a:solidFill>
                <a:miter lim="800000"/>
                <a:headEnd/>
                <a:tailEnd/>
              </a:ln>
            </p:spPr>
            <p:txBody>
              <a:bodyPr>
                <a:spAutoFit/>
              </a:bodyP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b="1"/>
                  <a:t>Biological functions</a:t>
                </a:r>
                <a:endParaRPr lang="en-US" altLang="en-US" sz="2400" b="1"/>
              </a:p>
            </p:txBody>
          </p:sp>
          <p:sp>
            <p:nvSpPr>
              <p:cNvPr id="8215" name="Text Box 6"/>
              <p:cNvSpPr txBox="1">
                <a:spLocks noChangeArrowheads="1"/>
              </p:cNvSpPr>
              <p:nvPr/>
            </p:nvSpPr>
            <p:spPr bwMode="auto">
              <a:xfrm>
                <a:off x="1381" y="1151"/>
                <a:ext cx="3272" cy="679"/>
              </a:xfrm>
              <a:prstGeom prst="rect">
                <a:avLst/>
              </a:prstGeom>
              <a:solidFill>
                <a:schemeClr val="bg1"/>
              </a:solidFill>
              <a:ln w="9525">
                <a:solidFill>
                  <a:schemeClr val="tx1"/>
                </a:solidFill>
                <a:miter lim="800000"/>
                <a:headEnd/>
                <a:tailEnd/>
              </a:ln>
            </p:spPr>
            <p:txBody>
              <a:bodyPr>
                <a:spAutoFit/>
              </a:bodyPr>
              <a:lstStyle>
                <a:lvl1pPr marL="342900" indent="-342900">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1600" b="1" dirty="0"/>
                  <a:t>- energy for biological processes</a:t>
                </a:r>
              </a:p>
              <a:p>
                <a:pPr>
                  <a:spcBef>
                    <a:spcPct val="50000"/>
                  </a:spcBef>
                </a:pPr>
                <a:r>
                  <a:rPr lang="en-US" altLang="en-US" sz="1600" b="1" dirty="0"/>
                  <a:t>- reservoir of nutrients</a:t>
                </a:r>
              </a:p>
              <a:p>
                <a:pPr>
                  <a:spcBef>
                    <a:spcPct val="50000"/>
                  </a:spcBef>
                </a:pPr>
                <a:r>
                  <a:rPr lang="en-US" altLang="en-US" sz="1600" b="1" dirty="0"/>
                  <a:t>- contributes to resilience</a:t>
                </a:r>
              </a:p>
            </p:txBody>
          </p:sp>
        </p:grpSp>
        <p:sp>
          <p:nvSpPr>
            <p:cNvPr id="8213" name="Line 7"/>
            <p:cNvSpPr>
              <a:spLocks noChangeShapeType="1"/>
            </p:cNvSpPr>
            <p:nvPr/>
          </p:nvSpPr>
          <p:spPr bwMode="auto">
            <a:xfrm flipH="1" flipV="1">
              <a:off x="2892" y="1947"/>
              <a:ext cx="7" cy="454"/>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NZ"/>
            </a:p>
          </p:txBody>
        </p:sp>
      </p:grpSp>
      <p:grpSp>
        <p:nvGrpSpPr>
          <p:cNvPr id="11" name="Group 8"/>
          <p:cNvGrpSpPr>
            <a:grpSpLocks/>
          </p:cNvGrpSpPr>
          <p:nvPr/>
        </p:nvGrpSpPr>
        <p:grpSpPr bwMode="auto">
          <a:xfrm>
            <a:off x="6400800" y="4278314"/>
            <a:ext cx="4044950" cy="2033587"/>
            <a:chOff x="3072" y="2695"/>
            <a:chExt cx="2548" cy="1281"/>
          </a:xfrm>
        </p:grpSpPr>
        <p:grpSp>
          <p:nvGrpSpPr>
            <p:cNvPr id="8208" name="Group 9"/>
            <p:cNvGrpSpPr>
              <a:grpSpLocks/>
            </p:cNvGrpSpPr>
            <p:nvPr/>
          </p:nvGrpSpPr>
          <p:grpSpPr bwMode="auto">
            <a:xfrm>
              <a:off x="3456" y="2960"/>
              <a:ext cx="2164" cy="1016"/>
              <a:chOff x="3456" y="2880"/>
              <a:chExt cx="2164" cy="1016"/>
            </a:xfrm>
          </p:grpSpPr>
          <p:sp>
            <p:nvSpPr>
              <p:cNvPr id="8210" name="Text Box 10"/>
              <p:cNvSpPr txBox="1">
                <a:spLocks noChangeArrowheads="1"/>
              </p:cNvSpPr>
              <p:nvPr/>
            </p:nvSpPr>
            <p:spPr bwMode="auto">
              <a:xfrm>
                <a:off x="3456" y="3139"/>
                <a:ext cx="2164" cy="757"/>
              </a:xfrm>
              <a:prstGeom prst="rect">
                <a:avLst/>
              </a:prstGeom>
              <a:solidFill>
                <a:schemeClr val="bg1"/>
              </a:solidFill>
              <a:ln w="9525">
                <a:solidFill>
                  <a:schemeClr val="tx1"/>
                </a:solidFill>
                <a:miter lim="800000"/>
                <a:headEnd/>
                <a:tailEnd/>
              </a:ln>
            </p:spPr>
            <p:txBody>
              <a:bodyPr>
                <a:spAutoFit/>
              </a:bodyPr>
              <a:lstStyle>
                <a:lvl1pPr marL="342900" indent="-342900">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400" b="1"/>
                  <a:t>- </a:t>
                </a:r>
                <a:r>
                  <a:rPr lang="en-US" altLang="en-US" sz="1600" b="1"/>
                  <a:t>cation exchange capacity</a:t>
                </a:r>
              </a:p>
              <a:p>
                <a:pPr>
                  <a:spcBef>
                    <a:spcPct val="50000"/>
                  </a:spcBef>
                </a:pPr>
                <a:r>
                  <a:rPr lang="en-US" altLang="en-US" sz="1600" b="1"/>
                  <a:t>- buffers changes in pH</a:t>
                </a:r>
              </a:p>
              <a:p>
                <a:pPr>
                  <a:spcBef>
                    <a:spcPct val="50000"/>
                  </a:spcBef>
                </a:pPr>
                <a:r>
                  <a:rPr lang="en-US" altLang="en-US" sz="1600" b="1"/>
                  <a:t>- complexes cations</a:t>
                </a:r>
              </a:p>
            </p:txBody>
          </p:sp>
          <p:sp>
            <p:nvSpPr>
              <p:cNvPr id="8211" name="Text Box 11"/>
              <p:cNvSpPr txBox="1">
                <a:spLocks noChangeArrowheads="1"/>
              </p:cNvSpPr>
              <p:nvPr/>
            </p:nvSpPr>
            <p:spPr bwMode="auto">
              <a:xfrm>
                <a:off x="3456" y="2880"/>
                <a:ext cx="2163" cy="256"/>
              </a:xfrm>
              <a:prstGeom prst="rect">
                <a:avLst/>
              </a:prstGeom>
              <a:solidFill>
                <a:srgbClr val="66CCFF"/>
              </a:solidFill>
              <a:ln w="9525">
                <a:solidFill>
                  <a:schemeClr val="tx1"/>
                </a:solidFill>
                <a:miter lim="800000"/>
                <a:headEnd/>
                <a:tailEnd/>
              </a:ln>
            </p:spPr>
            <p:txBody>
              <a:bodyPr>
                <a:spAutoFit/>
              </a:bodyP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b="1"/>
                  <a:t>Chemical functions</a:t>
                </a:r>
                <a:endParaRPr lang="en-US" altLang="en-US" sz="2400" b="1"/>
              </a:p>
            </p:txBody>
          </p:sp>
        </p:grpSp>
        <p:sp>
          <p:nvSpPr>
            <p:cNvPr id="8209" name="Line 12"/>
            <p:cNvSpPr>
              <a:spLocks noChangeShapeType="1"/>
            </p:cNvSpPr>
            <p:nvPr/>
          </p:nvSpPr>
          <p:spPr bwMode="auto">
            <a:xfrm>
              <a:off x="3072" y="2695"/>
              <a:ext cx="329" cy="328"/>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NZ"/>
            </a:p>
          </p:txBody>
        </p:sp>
      </p:grpSp>
      <p:grpSp>
        <p:nvGrpSpPr>
          <p:cNvPr id="16" name="Group 13"/>
          <p:cNvGrpSpPr>
            <a:grpSpLocks/>
          </p:cNvGrpSpPr>
          <p:nvPr/>
        </p:nvGrpSpPr>
        <p:grpSpPr bwMode="auto">
          <a:xfrm>
            <a:off x="1701801" y="4213226"/>
            <a:ext cx="4214813" cy="2081213"/>
            <a:chOff x="112" y="2654"/>
            <a:chExt cx="2655" cy="1311"/>
          </a:xfrm>
        </p:grpSpPr>
        <p:grpSp>
          <p:nvGrpSpPr>
            <p:cNvPr id="8204" name="Group 14"/>
            <p:cNvGrpSpPr>
              <a:grpSpLocks/>
            </p:cNvGrpSpPr>
            <p:nvPr/>
          </p:nvGrpSpPr>
          <p:grpSpPr bwMode="auto">
            <a:xfrm>
              <a:off x="112" y="2960"/>
              <a:ext cx="2201" cy="1005"/>
              <a:chOff x="1104" y="2903"/>
              <a:chExt cx="2215" cy="1005"/>
            </a:xfrm>
          </p:grpSpPr>
          <p:sp>
            <p:nvSpPr>
              <p:cNvPr id="8206" name="Text Box 15"/>
              <p:cNvSpPr txBox="1">
                <a:spLocks noChangeArrowheads="1"/>
              </p:cNvSpPr>
              <p:nvPr/>
            </p:nvSpPr>
            <p:spPr bwMode="auto">
              <a:xfrm>
                <a:off x="1106" y="2903"/>
                <a:ext cx="2213" cy="256"/>
              </a:xfrm>
              <a:prstGeom prst="rect">
                <a:avLst/>
              </a:prstGeom>
              <a:solidFill>
                <a:srgbClr val="CCFF99"/>
              </a:solidFill>
              <a:ln w="9525">
                <a:solidFill>
                  <a:schemeClr val="tx1"/>
                </a:solidFill>
                <a:miter lim="800000"/>
                <a:headEnd/>
                <a:tailEnd/>
              </a:ln>
            </p:spPr>
            <p:txBody>
              <a:bodyPr>
                <a:spAutoFit/>
              </a:bodyP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b="1"/>
                  <a:t>Physical functions</a:t>
                </a:r>
                <a:endParaRPr lang="en-US" altLang="en-US" sz="2400" b="1"/>
              </a:p>
            </p:txBody>
          </p:sp>
          <p:sp>
            <p:nvSpPr>
              <p:cNvPr id="8207" name="Text Box 16"/>
              <p:cNvSpPr txBox="1">
                <a:spLocks noChangeArrowheads="1"/>
              </p:cNvSpPr>
              <p:nvPr/>
            </p:nvSpPr>
            <p:spPr bwMode="auto">
              <a:xfrm>
                <a:off x="1104" y="3151"/>
                <a:ext cx="2215" cy="757"/>
              </a:xfrm>
              <a:prstGeom prst="rect">
                <a:avLst/>
              </a:prstGeom>
              <a:solidFill>
                <a:schemeClr val="bg1"/>
              </a:solidFill>
              <a:ln w="9525">
                <a:solidFill>
                  <a:schemeClr val="tx1"/>
                </a:solidFill>
                <a:miter lim="800000"/>
                <a:headEnd/>
                <a:tailEnd/>
              </a:ln>
            </p:spPr>
            <p:txBody>
              <a:bodyPr>
                <a:spAutoFit/>
              </a:bodyPr>
              <a:lstStyle>
                <a:lvl1pPr marL="342900" indent="-342900">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US" altLang="en-US" sz="2400" b="1"/>
                  <a:t>- </a:t>
                </a:r>
                <a:r>
                  <a:rPr lang="en-US" altLang="en-US" sz="1600" b="1"/>
                  <a:t>improves structural stability</a:t>
                </a:r>
              </a:p>
              <a:p>
                <a:pPr>
                  <a:spcBef>
                    <a:spcPct val="50000"/>
                  </a:spcBef>
                </a:pPr>
                <a:r>
                  <a:rPr lang="en-US" altLang="en-US" sz="1600" b="1"/>
                  <a:t>- influences water retention</a:t>
                </a:r>
              </a:p>
              <a:p>
                <a:pPr>
                  <a:spcBef>
                    <a:spcPct val="50000"/>
                  </a:spcBef>
                </a:pPr>
                <a:r>
                  <a:rPr lang="en-US" altLang="en-US" sz="1600" b="1"/>
                  <a:t>- alters soil thermal properties</a:t>
                </a:r>
              </a:p>
            </p:txBody>
          </p:sp>
        </p:grpSp>
        <p:sp>
          <p:nvSpPr>
            <p:cNvPr id="8205" name="Line 17"/>
            <p:cNvSpPr>
              <a:spLocks noChangeShapeType="1"/>
            </p:cNvSpPr>
            <p:nvPr/>
          </p:nvSpPr>
          <p:spPr bwMode="auto">
            <a:xfrm flipH="1">
              <a:off x="2350" y="2654"/>
              <a:ext cx="417" cy="369"/>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wrap="none" anchor="ctr"/>
            <a:lstStyle/>
            <a:p>
              <a:endParaRPr lang="en-NZ"/>
            </a:p>
          </p:txBody>
        </p:sp>
      </p:grpSp>
      <p:sp>
        <p:nvSpPr>
          <p:cNvPr id="8198" name="Oval 18"/>
          <p:cNvSpPr>
            <a:spLocks noChangeArrowheads="1"/>
          </p:cNvSpPr>
          <p:nvPr/>
        </p:nvSpPr>
        <p:spPr bwMode="auto">
          <a:xfrm>
            <a:off x="4751389" y="3494089"/>
            <a:ext cx="2808287" cy="879475"/>
          </a:xfrm>
          <a:prstGeom prst="ellipse">
            <a:avLst/>
          </a:prstGeom>
          <a:solidFill>
            <a:srgbClr val="FFCC99"/>
          </a:solidFill>
          <a:ln w="19050">
            <a:solidFill>
              <a:schemeClr val="tx1"/>
            </a:solidFill>
            <a:round/>
            <a:headEnd/>
            <a:tailEnd/>
          </a:ln>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NZ" altLang="en-US" sz="2400"/>
          </a:p>
        </p:txBody>
      </p:sp>
      <p:sp>
        <p:nvSpPr>
          <p:cNvPr id="8199" name="Text Box 19"/>
          <p:cNvSpPr txBox="1">
            <a:spLocks noChangeArrowheads="1"/>
          </p:cNvSpPr>
          <p:nvPr/>
        </p:nvSpPr>
        <p:spPr bwMode="auto">
          <a:xfrm>
            <a:off x="4886326" y="3735388"/>
            <a:ext cx="25384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lgn="ctr">
              <a:spcBef>
                <a:spcPct val="50000"/>
              </a:spcBef>
            </a:pPr>
            <a:r>
              <a:rPr lang="en-US" altLang="en-US" b="1"/>
              <a:t>Functions of SOM</a:t>
            </a:r>
          </a:p>
        </p:txBody>
      </p:sp>
      <p:grpSp>
        <p:nvGrpSpPr>
          <p:cNvPr id="23" name="Group 20"/>
          <p:cNvGrpSpPr>
            <a:grpSpLocks/>
          </p:cNvGrpSpPr>
          <p:nvPr/>
        </p:nvGrpSpPr>
        <p:grpSpPr bwMode="auto">
          <a:xfrm>
            <a:off x="3881439" y="3043238"/>
            <a:ext cx="4505325" cy="2717800"/>
            <a:chOff x="1485" y="1917"/>
            <a:chExt cx="2838" cy="1712"/>
          </a:xfrm>
        </p:grpSpPr>
        <p:sp>
          <p:nvSpPr>
            <p:cNvPr id="8201" name="AutoShape 21"/>
            <p:cNvSpPr>
              <a:spLocks noChangeArrowheads="1"/>
            </p:cNvSpPr>
            <p:nvPr/>
          </p:nvSpPr>
          <p:spPr bwMode="auto">
            <a:xfrm>
              <a:off x="2625" y="3457"/>
              <a:ext cx="503" cy="172"/>
            </a:xfrm>
            <a:prstGeom prst="leftRightArrow">
              <a:avLst>
                <a:gd name="adj1" fmla="val 40620"/>
                <a:gd name="adj2" fmla="val 58543"/>
              </a:avLst>
            </a:prstGeom>
            <a:solidFill>
              <a:schemeClr val="tx1"/>
            </a:solidFill>
            <a:ln w="9525">
              <a:solidFill>
                <a:schemeClr val="tx1"/>
              </a:solidFill>
              <a:miter lim="800000"/>
              <a:headEnd/>
              <a:tailEnd/>
            </a:ln>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pPr>
              <a:endParaRPr lang="en-NZ" altLang="en-US" sz="2400"/>
            </a:p>
          </p:txBody>
        </p:sp>
        <p:sp>
          <p:nvSpPr>
            <p:cNvPr id="8202" name="AutoShape 22"/>
            <p:cNvSpPr>
              <a:spLocks noChangeArrowheads="1"/>
            </p:cNvSpPr>
            <p:nvPr/>
          </p:nvSpPr>
          <p:spPr bwMode="auto">
            <a:xfrm rot="-3173973">
              <a:off x="1147" y="2264"/>
              <a:ext cx="832" cy="156"/>
            </a:xfrm>
            <a:prstGeom prst="leftRightArrow">
              <a:avLst>
                <a:gd name="adj1" fmla="val 35417"/>
                <a:gd name="adj2" fmla="val 48889"/>
              </a:avLst>
            </a:prstGeom>
            <a:solidFill>
              <a:schemeClr val="tx1"/>
            </a:solidFill>
            <a:ln w="9525">
              <a:solidFill>
                <a:schemeClr val="tx1"/>
              </a:solidFill>
              <a:miter lim="800000"/>
              <a:headEnd/>
              <a:tailEnd/>
            </a:ln>
          </p:spPr>
          <p:txBody>
            <a:bodyPr vert="eaVert"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lgn="ctr">
                <a:spcBef>
                  <a:spcPct val="0"/>
                </a:spcBef>
              </a:pPr>
              <a:endParaRPr lang="en-US" altLang="en-US" sz="2400"/>
            </a:p>
          </p:txBody>
        </p:sp>
        <p:sp>
          <p:nvSpPr>
            <p:cNvPr id="8203" name="AutoShape 23"/>
            <p:cNvSpPr>
              <a:spLocks noChangeArrowheads="1"/>
            </p:cNvSpPr>
            <p:nvPr/>
          </p:nvSpPr>
          <p:spPr bwMode="auto">
            <a:xfrm rot="3173973" flipH="1">
              <a:off x="3815" y="2240"/>
              <a:ext cx="832" cy="185"/>
            </a:xfrm>
            <a:prstGeom prst="leftRightArrow">
              <a:avLst>
                <a:gd name="adj1" fmla="val 35417"/>
                <a:gd name="adj2" fmla="val 41225"/>
              </a:avLst>
            </a:prstGeom>
            <a:solidFill>
              <a:schemeClr val="tx1"/>
            </a:solidFill>
            <a:ln w="9525">
              <a:solidFill>
                <a:schemeClr val="tx1"/>
              </a:solidFill>
              <a:miter lim="800000"/>
              <a:headEnd/>
              <a:tailEnd/>
            </a:ln>
          </p:spPr>
          <p:txBody>
            <a:bodyPr rot="10800000" vert="eaVert"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lgn="ctr">
                <a:spcBef>
                  <a:spcPct val="0"/>
                </a:spcBef>
              </a:pPr>
              <a:endParaRPr lang="en-US"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10242" name="Rectangle 4"/>
          <p:cNvSpPr>
            <a:spLocks noChangeArrowheads="1"/>
          </p:cNvSpPr>
          <p:nvPr/>
        </p:nvSpPr>
        <p:spPr bwMode="auto">
          <a:xfrm>
            <a:off x="0" y="0"/>
            <a:ext cx="106680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10243" name="Rectangle 3"/>
          <p:cNvSpPr>
            <a:spLocks noGrp="1" noChangeArrowheads="1"/>
          </p:cNvSpPr>
          <p:nvPr>
            <p:ph type="body" idx="1"/>
          </p:nvPr>
        </p:nvSpPr>
        <p:spPr/>
        <p:txBody>
          <a:bodyPr>
            <a:normAutofit fontScale="92500" lnSpcReduction="20000"/>
          </a:bodyPr>
          <a:lstStyle/>
          <a:p>
            <a:pPr marL="342900" lvl="1" indent="-342900">
              <a:spcBef>
                <a:spcPct val="100000"/>
              </a:spcBef>
              <a:buFontTx/>
              <a:buChar char="•"/>
            </a:pPr>
            <a:r>
              <a:rPr lang="en-AU" altLang="en-US" sz="2000"/>
              <a:t>Contributes to a range of important soil properties</a:t>
            </a:r>
          </a:p>
          <a:p>
            <a:pPr>
              <a:spcBef>
                <a:spcPct val="100000"/>
              </a:spcBef>
              <a:buFontTx/>
              <a:buChar char="•"/>
            </a:pPr>
            <a:r>
              <a:rPr lang="en-AU" altLang="en-US" smtClean="0"/>
              <a:t>Management can alter the amount and distribution of different types of organic matter</a:t>
            </a:r>
          </a:p>
          <a:p>
            <a:pPr>
              <a:spcBef>
                <a:spcPct val="100000"/>
              </a:spcBef>
              <a:buFontTx/>
              <a:buChar char="•"/>
            </a:pPr>
            <a:r>
              <a:rPr lang="en-AU" altLang="en-US" smtClean="0"/>
              <a:t>Organic matter contributes positively to many soil properties</a:t>
            </a:r>
          </a:p>
          <a:p>
            <a:pPr>
              <a:spcBef>
                <a:spcPct val="100000"/>
              </a:spcBef>
              <a:buFontTx/>
              <a:buChar char="•"/>
            </a:pPr>
            <a:r>
              <a:rPr lang="en-AU" altLang="en-US" smtClean="0"/>
              <a:t>Changes in soil organic carbon and associated physical properties can be slow</a:t>
            </a:r>
          </a:p>
          <a:p>
            <a:pPr>
              <a:spcBef>
                <a:spcPct val="100000"/>
              </a:spcBef>
              <a:buFontTx/>
              <a:buChar char="•"/>
            </a:pPr>
            <a:r>
              <a:rPr lang="en-NZ" altLang="en-US" smtClean="0"/>
              <a:t>Biological and chemical properties may be more responsive to changes in management but differences need to be tracked over time (due to inherent variability)</a:t>
            </a:r>
          </a:p>
          <a:p>
            <a:pPr eaLnBrk="1" hangingPunct="1">
              <a:buFontTx/>
              <a:buChar char="•"/>
            </a:pPr>
            <a:endParaRPr lang="en-US" altLang="en-US" smtClean="0"/>
          </a:p>
        </p:txBody>
      </p:sp>
      <p:pic>
        <p:nvPicPr>
          <p:cNvPr id="10244"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668000" y="-1"/>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Title 1"/>
          <p:cNvSpPr>
            <a:spLocks noGrp="1"/>
          </p:cNvSpPr>
          <p:nvPr>
            <p:ph type="title"/>
          </p:nvPr>
        </p:nvSpPr>
        <p:spPr>
          <a:xfrm>
            <a:off x="876300" y="80461"/>
            <a:ext cx="10515600" cy="1325563"/>
          </a:xfrm>
          <a:noFill/>
        </p:spPr>
        <p:txBody>
          <a:bodyPr/>
          <a:lstStyle/>
          <a:p>
            <a:r>
              <a:rPr lang="en-NZ" altLang="en-US" dirty="0" smtClean="0">
                <a:solidFill>
                  <a:schemeClr val="bg1"/>
                </a:solidFill>
              </a:rPr>
              <a:t>SOM</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12290" name="Rectangle 4"/>
          <p:cNvSpPr>
            <a:spLocks noChangeArrowheads="1"/>
          </p:cNvSpPr>
          <p:nvPr/>
        </p:nvSpPr>
        <p:spPr bwMode="auto">
          <a:xfrm>
            <a:off x="0" y="0"/>
            <a:ext cx="121920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12291" name="Rectangle 3"/>
          <p:cNvSpPr>
            <a:spLocks noGrp="1" noChangeArrowheads="1"/>
          </p:cNvSpPr>
          <p:nvPr>
            <p:ph type="body" idx="1"/>
          </p:nvPr>
        </p:nvSpPr>
        <p:spPr/>
        <p:txBody>
          <a:bodyPr>
            <a:normAutofit fontScale="92500" lnSpcReduction="10000"/>
          </a:bodyPr>
          <a:lstStyle/>
          <a:p>
            <a:pPr eaLnBrk="1" hangingPunct="1">
              <a:spcBef>
                <a:spcPct val="0"/>
              </a:spcBef>
              <a:buFontTx/>
              <a:buChar char="•"/>
            </a:pPr>
            <a:r>
              <a:rPr lang="en-NZ" altLang="en-US" smtClean="0"/>
              <a:t>Two farms, similar/same soil type, balanced stock (age, condition, production, SR and BW), irrigated (SW monitored)</a:t>
            </a:r>
          </a:p>
          <a:p>
            <a:pPr lvl="1" eaLnBrk="1" hangingPunct="1">
              <a:spcBef>
                <a:spcPct val="0"/>
              </a:spcBef>
              <a:buFontTx/>
              <a:buChar char="•"/>
            </a:pPr>
            <a:r>
              <a:rPr lang="en-US" altLang="en-US" smtClean="0"/>
              <a:t>Three focus paddocks identified from each farm</a:t>
            </a:r>
          </a:p>
          <a:p>
            <a:pPr eaLnBrk="1" hangingPunct="1">
              <a:spcBef>
                <a:spcPct val="0"/>
              </a:spcBef>
              <a:buFontTx/>
              <a:buChar char="•"/>
            </a:pPr>
            <a:endParaRPr lang="en-NZ" altLang="en-US" smtClean="0"/>
          </a:p>
          <a:p>
            <a:pPr eaLnBrk="1" hangingPunct="1">
              <a:spcBef>
                <a:spcPct val="0"/>
              </a:spcBef>
              <a:buFontTx/>
              <a:buChar char="•"/>
            </a:pPr>
            <a:r>
              <a:rPr lang="en-NZ" altLang="en-US" smtClean="0"/>
              <a:t>Albrecht-Kinsey biological approach (South) vs a ‘best management practice’ conventional approach (North)</a:t>
            </a:r>
          </a:p>
          <a:p>
            <a:pPr eaLnBrk="1" hangingPunct="1">
              <a:spcBef>
                <a:spcPct val="0"/>
              </a:spcBef>
              <a:buFontTx/>
              <a:buChar char="•"/>
            </a:pPr>
            <a:endParaRPr lang="en-NZ" altLang="en-US" smtClean="0"/>
          </a:p>
          <a:p>
            <a:pPr eaLnBrk="1" hangingPunct="1">
              <a:spcBef>
                <a:spcPct val="0"/>
              </a:spcBef>
              <a:buFontTx/>
              <a:buChar char="•"/>
            </a:pPr>
            <a:r>
              <a:rPr lang="en-NZ" altLang="en-US" smtClean="0"/>
              <a:t>System differences</a:t>
            </a:r>
          </a:p>
          <a:p>
            <a:pPr lvl="1" eaLnBrk="1" hangingPunct="1">
              <a:spcBef>
                <a:spcPct val="0"/>
              </a:spcBef>
              <a:buFontTx/>
              <a:buChar char="•"/>
            </a:pPr>
            <a:r>
              <a:rPr lang="en-NZ" altLang="en-US" smtClean="0"/>
              <a:t>South: AK focus on balancing nutrients with more emphasis on Mg, Ca etc</a:t>
            </a:r>
            <a:endParaRPr lang="en-AU" altLang="en-US" smtClean="0"/>
          </a:p>
          <a:p>
            <a:pPr lvl="1" eaLnBrk="1" hangingPunct="1">
              <a:spcBef>
                <a:spcPct val="0"/>
              </a:spcBef>
              <a:buFontTx/>
              <a:buChar char="•"/>
            </a:pPr>
            <a:r>
              <a:rPr lang="en-NZ" altLang="en-US" smtClean="0"/>
              <a:t>North: synthetic fertiliser</a:t>
            </a:r>
          </a:p>
          <a:p>
            <a:pPr eaLnBrk="1" hangingPunct="1">
              <a:spcBef>
                <a:spcPct val="0"/>
              </a:spcBef>
              <a:buFontTx/>
              <a:buChar char="•"/>
            </a:pPr>
            <a:endParaRPr lang="en-NZ" altLang="en-US" smtClean="0"/>
          </a:p>
          <a:p>
            <a:pPr eaLnBrk="1" hangingPunct="1">
              <a:spcBef>
                <a:spcPct val="0"/>
              </a:spcBef>
              <a:buFontTx/>
              <a:buChar char="•"/>
            </a:pPr>
            <a:r>
              <a:rPr lang="en-US" altLang="en-US" smtClean="0"/>
              <a:t>The soil analysis measures the nutrients available to the plant from the soil by performing specific nutrient tests in a certain way</a:t>
            </a:r>
          </a:p>
          <a:p>
            <a:pPr eaLnBrk="1" hangingPunct="1">
              <a:spcBef>
                <a:spcPct val="0"/>
              </a:spcBef>
              <a:buFontTx/>
              <a:buChar char="•"/>
            </a:pPr>
            <a:endParaRPr lang="en-US" altLang="en-US" smtClean="0"/>
          </a:p>
          <a:p>
            <a:pPr eaLnBrk="1" hangingPunct="1">
              <a:buFontTx/>
              <a:buChar char="•"/>
            </a:pPr>
            <a:endParaRPr lang="en-US" altLang="en-US" smtClean="0"/>
          </a:p>
        </p:txBody>
      </p:sp>
      <p:pic>
        <p:nvPicPr>
          <p:cNvPr id="12292"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442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itle 1"/>
          <p:cNvSpPr>
            <a:spLocks noGrp="1"/>
          </p:cNvSpPr>
          <p:nvPr>
            <p:ph type="title"/>
          </p:nvPr>
        </p:nvSpPr>
        <p:spPr>
          <a:xfrm>
            <a:off x="838200" y="0"/>
            <a:ext cx="10515600" cy="1325563"/>
          </a:xfrm>
        </p:spPr>
        <p:txBody>
          <a:bodyPr/>
          <a:lstStyle/>
          <a:p>
            <a:r>
              <a:rPr lang="en-US" altLang="en-US" dirty="0" smtClean="0">
                <a:solidFill>
                  <a:schemeClr val="bg1"/>
                </a:solidFill>
              </a:rPr>
              <a:t>The comparison</a:t>
            </a:r>
            <a:endParaRPr lang="en-NZ" altLang="en-US" dirty="0" smtClean="0">
              <a:solidFill>
                <a:schemeClr val="bg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0" y="0"/>
            <a:ext cx="121920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14339" name="Rectangle 2"/>
          <p:cNvSpPr>
            <a:spLocks noGrp="1" noChangeArrowheads="1"/>
          </p:cNvSpPr>
          <p:nvPr>
            <p:ph type="title"/>
          </p:nvPr>
        </p:nvSpPr>
        <p:spPr>
          <a:xfrm>
            <a:off x="838200" y="120649"/>
            <a:ext cx="10515600" cy="1325563"/>
          </a:xfrm>
        </p:spPr>
        <p:txBody>
          <a:bodyPr/>
          <a:lstStyle/>
          <a:p>
            <a:pPr eaLnBrk="1" hangingPunct="1"/>
            <a:r>
              <a:rPr lang="en-NZ" altLang="en-US" dirty="0" smtClean="0">
                <a:solidFill>
                  <a:schemeClr val="bg1"/>
                </a:solidFill>
              </a:rPr>
              <a:t>Methods</a:t>
            </a:r>
          </a:p>
        </p:txBody>
      </p:sp>
      <p:sp>
        <p:nvSpPr>
          <p:cNvPr id="5124" name="Rectangle 3"/>
          <p:cNvSpPr>
            <a:spLocks noGrp="1" noChangeArrowheads="1"/>
          </p:cNvSpPr>
          <p:nvPr>
            <p:ph type="body" idx="1"/>
          </p:nvPr>
        </p:nvSpPr>
        <p:spPr/>
        <p:txBody>
          <a:bodyPr/>
          <a:lstStyle/>
          <a:p>
            <a:pPr marL="0" indent="0">
              <a:defRPr/>
            </a:pPr>
            <a:r>
              <a:rPr lang="en-NZ" kern="1200" dirty="0" smtClean="0"/>
              <a:t>Focus paddocks were chosen and paired, with as similar a cropping history as was possible</a:t>
            </a:r>
            <a:r>
              <a:rPr lang="en-NZ" b="1" kern="1200" dirty="0" smtClean="0"/>
              <a:t>.</a:t>
            </a:r>
          </a:p>
        </p:txBody>
      </p:sp>
      <p:pic>
        <p:nvPicPr>
          <p:cNvPr id="14341"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6299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Table 5"/>
          <p:cNvGraphicFramePr>
            <a:graphicFrameLocks noGrp="1"/>
          </p:cNvGraphicFramePr>
          <p:nvPr>
            <p:extLst>
              <p:ext uri="{D42A27DB-BD31-4B8C-83A1-F6EECF244321}">
                <p14:modId xmlns:p14="http://schemas.microsoft.com/office/powerpoint/2010/main" val="1254177638"/>
              </p:ext>
            </p:extLst>
          </p:nvPr>
        </p:nvGraphicFramePr>
        <p:xfrm>
          <a:off x="2043332" y="2720145"/>
          <a:ext cx="7854950" cy="3727450"/>
        </p:xfrm>
        <a:graphic>
          <a:graphicData uri="http://schemas.openxmlformats.org/drawingml/2006/table">
            <a:tbl>
              <a:tblPr firstRow="1" bandRow="1">
                <a:tableStyleId>{5C22544A-7EE6-4342-B048-85BDC9FD1C3A}</a:tableStyleId>
              </a:tblPr>
              <a:tblGrid>
                <a:gridCol w="1299737"/>
                <a:gridCol w="1370712"/>
                <a:gridCol w="733430"/>
                <a:gridCol w="1618571"/>
                <a:gridCol w="1456714"/>
                <a:gridCol w="1375786"/>
              </a:tblGrid>
              <a:tr h="380841">
                <a:tc gridSpan="6">
                  <a:txBody>
                    <a:bodyPr/>
                    <a:lstStyle/>
                    <a:p>
                      <a:r>
                        <a:rPr lang="en-NZ" sz="1800" dirty="0" smtClean="0">
                          <a:solidFill>
                            <a:srgbClr val="800000"/>
                          </a:solidFill>
                        </a:rPr>
                        <a:t>Crop history prior to conversion</a:t>
                      </a:r>
                      <a:endParaRPr lang="en-NZ" sz="1800" dirty="0">
                        <a:solidFill>
                          <a:srgbClr val="800000"/>
                        </a:solidFill>
                      </a:endParaRPr>
                    </a:p>
                  </a:txBody>
                  <a:tcPr marL="91445" marR="91445" marT="45721" marB="45721">
                    <a:solidFill>
                      <a:srgbClr val="FBE5D6"/>
                    </a:solidFill>
                  </a:tcPr>
                </a:tc>
                <a:tc hMerge="1">
                  <a:txBody>
                    <a:bodyPr/>
                    <a:lstStyle/>
                    <a:p>
                      <a:endParaRPr lang="en-NZ" dirty="0"/>
                    </a:p>
                  </a:txBody>
                  <a:tcPr/>
                </a:tc>
                <a:tc hMerge="1">
                  <a:txBody>
                    <a:bodyPr/>
                    <a:lstStyle/>
                    <a:p>
                      <a:endParaRPr lang="en-NZ"/>
                    </a:p>
                  </a:txBody>
                  <a:tcPr/>
                </a:tc>
                <a:tc hMerge="1">
                  <a:txBody>
                    <a:bodyPr/>
                    <a:lstStyle/>
                    <a:p>
                      <a:endParaRPr lang="en-NZ" dirty="0"/>
                    </a:p>
                  </a:txBody>
                  <a:tcPr/>
                </a:tc>
                <a:tc hMerge="1">
                  <a:txBody>
                    <a:bodyPr/>
                    <a:lstStyle/>
                    <a:p>
                      <a:endParaRPr lang="en-NZ" dirty="0"/>
                    </a:p>
                  </a:txBody>
                  <a:tcPr/>
                </a:tc>
                <a:tc hMerge="1">
                  <a:txBody>
                    <a:bodyPr/>
                    <a:lstStyle/>
                    <a:p>
                      <a:endParaRPr lang="en-NZ" dirty="0"/>
                    </a:p>
                  </a:txBody>
                  <a:tcPr/>
                </a:tc>
              </a:tr>
              <a:tr h="487703">
                <a:tc>
                  <a:txBody>
                    <a:bodyPr/>
                    <a:lstStyle/>
                    <a:p>
                      <a:pPr algn="l" fontAlgn="ctr"/>
                      <a:r>
                        <a:rPr lang="en-NZ" sz="1600" b="1" i="0" u="none" strike="noStrike" dirty="0">
                          <a:solidFill>
                            <a:srgbClr val="000000"/>
                          </a:solidFill>
                          <a:latin typeface="Calibri"/>
                        </a:rPr>
                        <a:t>New paddock ID</a:t>
                      </a:r>
                    </a:p>
                  </a:txBody>
                  <a:tcPr marL="0" marR="0" marT="0" marB="0" anchor="ctr">
                    <a:solidFill>
                      <a:srgbClr val="FBE5D6"/>
                    </a:solidFill>
                  </a:tcPr>
                </a:tc>
                <a:tc>
                  <a:txBody>
                    <a:bodyPr/>
                    <a:lstStyle/>
                    <a:p>
                      <a:pPr algn="l" fontAlgn="ctr"/>
                      <a:r>
                        <a:rPr lang="en-NZ" sz="1600" b="1" i="0" u="none" strike="noStrike">
                          <a:solidFill>
                            <a:srgbClr val="000000"/>
                          </a:solidFill>
                          <a:latin typeface="Calibri"/>
                        </a:rPr>
                        <a:t>System</a:t>
                      </a:r>
                    </a:p>
                  </a:txBody>
                  <a:tcPr marL="0" marR="0" marT="0" marB="0" anchor="ctr">
                    <a:solidFill>
                      <a:srgbClr val="FBE5D6"/>
                    </a:solidFill>
                  </a:tcPr>
                </a:tc>
                <a:tc>
                  <a:txBody>
                    <a:bodyPr/>
                    <a:lstStyle/>
                    <a:p>
                      <a:pPr algn="l" fontAlgn="ctr"/>
                      <a:r>
                        <a:rPr lang="en-NZ" sz="1600" b="1" i="0" u="none" strike="noStrike" dirty="0" smtClean="0">
                          <a:solidFill>
                            <a:srgbClr val="000000"/>
                          </a:solidFill>
                          <a:latin typeface="Calibri"/>
                        </a:rPr>
                        <a:t>Pairing</a:t>
                      </a:r>
                      <a:endParaRPr lang="en-NZ" sz="1600" b="1" i="0" u="none" strike="noStrike" dirty="0">
                        <a:solidFill>
                          <a:srgbClr val="000000"/>
                        </a:solidFill>
                        <a:latin typeface="Calibri"/>
                      </a:endParaRPr>
                    </a:p>
                  </a:txBody>
                  <a:tcPr marL="0" marR="0" marT="0" marB="0" anchor="ctr">
                    <a:solidFill>
                      <a:srgbClr val="FBE5D6"/>
                    </a:solidFill>
                  </a:tcPr>
                </a:tc>
                <a:tc>
                  <a:txBody>
                    <a:bodyPr/>
                    <a:lstStyle/>
                    <a:p>
                      <a:pPr algn="l" fontAlgn="ctr"/>
                      <a:r>
                        <a:rPr lang="en-NZ" sz="1600" b="1" i="0" u="none" strike="noStrike" dirty="0">
                          <a:solidFill>
                            <a:srgbClr val="376091"/>
                          </a:solidFill>
                          <a:latin typeface="Calibri"/>
                        </a:rPr>
                        <a:t>2008-09</a:t>
                      </a:r>
                    </a:p>
                  </a:txBody>
                  <a:tcPr marL="0" marR="0" marT="0" marB="0" anchor="ctr">
                    <a:solidFill>
                      <a:srgbClr val="FBE5D6"/>
                    </a:solidFill>
                  </a:tcPr>
                </a:tc>
                <a:tc>
                  <a:txBody>
                    <a:bodyPr/>
                    <a:lstStyle/>
                    <a:p>
                      <a:pPr algn="l" fontAlgn="ctr"/>
                      <a:r>
                        <a:rPr lang="en-NZ" sz="1600" b="1" i="0" u="none" strike="noStrike">
                          <a:solidFill>
                            <a:srgbClr val="376091"/>
                          </a:solidFill>
                          <a:latin typeface="Calibri"/>
                        </a:rPr>
                        <a:t>2009-10</a:t>
                      </a:r>
                    </a:p>
                  </a:txBody>
                  <a:tcPr marL="0" marR="0" marT="0" marB="0" anchor="ctr">
                    <a:solidFill>
                      <a:srgbClr val="FBE5D6"/>
                    </a:solidFill>
                  </a:tcPr>
                </a:tc>
                <a:tc>
                  <a:txBody>
                    <a:bodyPr/>
                    <a:lstStyle/>
                    <a:p>
                      <a:pPr algn="l" fontAlgn="ctr"/>
                      <a:r>
                        <a:rPr lang="en-NZ" sz="1600" b="1" i="0" u="none" strike="noStrike">
                          <a:solidFill>
                            <a:srgbClr val="376091"/>
                          </a:solidFill>
                          <a:latin typeface="Calibri"/>
                        </a:rPr>
                        <a:t>2010-11</a:t>
                      </a:r>
                    </a:p>
                  </a:txBody>
                  <a:tcPr marL="0" marR="0" marT="0" marB="0" anchor="ctr">
                    <a:solidFill>
                      <a:srgbClr val="FBE5D6"/>
                    </a:solidFill>
                  </a:tcPr>
                </a:tc>
              </a:tr>
              <a:tr h="487703">
                <a:tc>
                  <a:txBody>
                    <a:bodyPr/>
                    <a:lstStyle/>
                    <a:p>
                      <a:pPr algn="l" fontAlgn="ctr"/>
                      <a:r>
                        <a:rPr lang="en-NZ" sz="1600" b="0" i="0" u="none" strike="noStrike" dirty="0">
                          <a:solidFill>
                            <a:srgbClr val="000000"/>
                          </a:solidFill>
                          <a:latin typeface="Calibri"/>
                        </a:rPr>
                        <a:t>North 3</a:t>
                      </a:r>
                    </a:p>
                  </a:txBody>
                  <a:tcPr marL="0" marR="0" marT="0" marB="0" anchor="ctr">
                    <a:solidFill>
                      <a:srgbClr val="FBE5D6"/>
                    </a:solidFill>
                  </a:tcPr>
                </a:tc>
                <a:tc>
                  <a:txBody>
                    <a:bodyPr/>
                    <a:lstStyle/>
                    <a:p>
                      <a:pPr algn="l" fontAlgn="ctr"/>
                      <a:r>
                        <a:rPr lang="en-NZ" sz="1600" b="0" i="0" u="none" strike="noStrike" dirty="0">
                          <a:solidFill>
                            <a:srgbClr val="000000"/>
                          </a:solidFill>
                          <a:latin typeface="Calibri"/>
                        </a:rPr>
                        <a:t>Conventional</a:t>
                      </a:r>
                    </a:p>
                  </a:txBody>
                  <a:tcPr marL="0" marR="0" marT="0" marB="0" anchor="ctr">
                    <a:solidFill>
                      <a:srgbClr val="FBE5D6"/>
                    </a:solidFill>
                  </a:tcPr>
                </a:tc>
                <a:tc>
                  <a:txBody>
                    <a:bodyPr/>
                    <a:lstStyle/>
                    <a:p>
                      <a:pPr algn="l" fontAlgn="ctr"/>
                      <a:r>
                        <a:rPr lang="en-NZ" sz="1600" b="0" i="0" u="none" strike="noStrike" dirty="0" smtClean="0">
                          <a:solidFill>
                            <a:srgbClr val="000000"/>
                          </a:solidFill>
                          <a:latin typeface="Calibri"/>
                        </a:rPr>
                        <a:t>A</a:t>
                      </a:r>
                      <a:endParaRPr lang="en-NZ" sz="1600" b="0" i="0" u="none" strike="noStrike" dirty="0">
                        <a:solidFill>
                          <a:srgbClr val="000000"/>
                        </a:solidFill>
                        <a:latin typeface="Calibri"/>
                      </a:endParaRP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Triticale (cut and carry)</a:t>
                      </a:r>
                    </a:p>
                  </a:txBody>
                  <a:tcPr marL="0" marR="0" marT="0" marB="0" anchor="ctr">
                    <a:solidFill>
                      <a:srgbClr val="FBE5D6"/>
                    </a:solidFill>
                  </a:tcPr>
                </a:tc>
                <a:tc>
                  <a:txBody>
                    <a:bodyPr/>
                    <a:lstStyle/>
                    <a:p>
                      <a:pPr algn="l" fontAlgn="ctr"/>
                      <a:r>
                        <a:rPr lang="en-NZ" sz="1600" b="0" i="0" u="none" strike="noStrike">
                          <a:solidFill>
                            <a:srgbClr val="376091"/>
                          </a:solidFill>
                          <a:latin typeface="Calibri"/>
                        </a:rPr>
                        <a:t>Peas (seed)</a:t>
                      </a: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Feed wheat</a:t>
                      </a:r>
                    </a:p>
                  </a:txBody>
                  <a:tcPr marL="0" marR="0" marT="0" marB="0" anchor="ctr">
                    <a:solidFill>
                      <a:srgbClr val="FBE5D6"/>
                    </a:solidFill>
                  </a:tcPr>
                </a:tc>
              </a:tr>
              <a:tr h="487703">
                <a:tc>
                  <a:txBody>
                    <a:bodyPr/>
                    <a:lstStyle/>
                    <a:p>
                      <a:pPr algn="l" fontAlgn="ctr"/>
                      <a:r>
                        <a:rPr lang="en-NZ" sz="1600" b="0" i="0" u="none" strike="noStrike" dirty="0">
                          <a:solidFill>
                            <a:srgbClr val="000000"/>
                          </a:solidFill>
                          <a:latin typeface="Calibri"/>
                        </a:rPr>
                        <a:t>South 12</a:t>
                      </a:r>
                    </a:p>
                  </a:txBody>
                  <a:tcPr marL="0" marR="0" marT="0" marB="0" anchor="ctr">
                    <a:solidFill>
                      <a:srgbClr val="FBE5D6"/>
                    </a:solidFill>
                  </a:tcPr>
                </a:tc>
                <a:tc>
                  <a:txBody>
                    <a:bodyPr/>
                    <a:lstStyle/>
                    <a:p>
                      <a:pPr algn="l" fontAlgn="ctr"/>
                      <a:r>
                        <a:rPr lang="en-NZ" sz="1600" b="0" i="0" u="none" strike="noStrike" dirty="0">
                          <a:solidFill>
                            <a:srgbClr val="000000"/>
                          </a:solidFill>
                          <a:latin typeface="Calibri"/>
                        </a:rPr>
                        <a:t>Biological</a:t>
                      </a:r>
                    </a:p>
                  </a:txBody>
                  <a:tcPr marL="0" marR="0" marT="0" marB="0" anchor="ctr">
                    <a:solidFill>
                      <a:srgbClr val="FBE5D6"/>
                    </a:solidFill>
                  </a:tcPr>
                </a:tc>
                <a:tc>
                  <a:txBody>
                    <a:bodyPr/>
                    <a:lstStyle/>
                    <a:p>
                      <a:pPr algn="l" fontAlgn="ctr"/>
                      <a:r>
                        <a:rPr lang="en-NZ" sz="1600" b="0" i="0" u="none" strike="noStrike" dirty="0" smtClean="0">
                          <a:solidFill>
                            <a:srgbClr val="000000"/>
                          </a:solidFill>
                          <a:latin typeface="Calibri"/>
                        </a:rPr>
                        <a:t>A</a:t>
                      </a:r>
                      <a:endParaRPr lang="en-NZ" sz="1600" b="0" i="0" u="none" strike="noStrike" dirty="0">
                        <a:solidFill>
                          <a:srgbClr val="000000"/>
                        </a:solidFill>
                        <a:latin typeface="Calibri"/>
                      </a:endParaRP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Pasture (short term?)</a:t>
                      </a: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Milling wheat</a:t>
                      </a: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Feed wheat</a:t>
                      </a:r>
                    </a:p>
                  </a:txBody>
                  <a:tcPr marL="0" marR="0" marT="0" marB="0" anchor="ctr">
                    <a:solidFill>
                      <a:srgbClr val="FBE5D6"/>
                    </a:solidFill>
                  </a:tcPr>
                </a:tc>
              </a:tr>
              <a:tr h="487703">
                <a:tc>
                  <a:txBody>
                    <a:bodyPr/>
                    <a:lstStyle/>
                    <a:p>
                      <a:pPr algn="l" fontAlgn="ctr"/>
                      <a:r>
                        <a:rPr lang="en-NZ" sz="1600" b="0" i="0" u="none" strike="noStrike" dirty="0">
                          <a:solidFill>
                            <a:srgbClr val="000000"/>
                          </a:solidFill>
                          <a:latin typeface="Calibri"/>
                        </a:rPr>
                        <a:t>North 15</a:t>
                      </a:r>
                    </a:p>
                  </a:txBody>
                  <a:tcPr marL="0" marR="0" marT="0" marB="0" anchor="ctr">
                    <a:solidFill>
                      <a:srgbClr val="FBE5D6"/>
                    </a:solidFill>
                  </a:tcPr>
                </a:tc>
                <a:tc>
                  <a:txBody>
                    <a:bodyPr/>
                    <a:lstStyle/>
                    <a:p>
                      <a:pPr algn="l" fontAlgn="ctr"/>
                      <a:r>
                        <a:rPr lang="en-NZ" sz="1600" b="0" i="0" u="none" strike="noStrike" dirty="0">
                          <a:solidFill>
                            <a:srgbClr val="000000"/>
                          </a:solidFill>
                          <a:latin typeface="Calibri"/>
                        </a:rPr>
                        <a:t>Conventional</a:t>
                      </a:r>
                    </a:p>
                  </a:txBody>
                  <a:tcPr marL="0" marR="0" marT="0" marB="0" anchor="ctr">
                    <a:solidFill>
                      <a:srgbClr val="FBE5D6"/>
                    </a:solidFill>
                  </a:tcPr>
                </a:tc>
                <a:tc>
                  <a:txBody>
                    <a:bodyPr/>
                    <a:lstStyle/>
                    <a:p>
                      <a:pPr algn="l" fontAlgn="ctr"/>
                      <a:r>
                        <a:rPr lang="en-NZ" sz="1600" b="0" i="0" u="none" strike="noStrike" dirty="0" smtClean="0">
                          <a:solidFill>
                            <a:srgbClr val="000000"/>
                          </a:solidFill>
                          <a:latin typeface="Calibri"/>
                        </a:rPr>
                        <a:t>B</a:t>
                      </a:r>
                      <a:endParaRPr lang="en-NZ" sz="1600" b="0" i="0" u="none" strike="noStrike" dirty="0">
                        <a:solidFill>
                          <a:srgbClr val="000000"/>
                        </a:solidFill>
                        <a:latin typeface="Calibri"/>
                      </a:endParaRPr>
                    </a:p>
                  </a:txBody>
                  <a:tcPr marL="0" marR="0" marT="0" marB="0" anchor="ctr">
                    <a:solidFill>
                      <a:srgbClr val="FBE5D6"/>
                    </a:solidFill>
                  </a:tcPr>
                </a:tc>
                <a:tc>
                  <a:txBody>
                    <a:bodyPr/>
                    <a:lstStyle/>
                    <a:p>
                      <a:pPr algn="l" fontAlgn="ctr"/>
                      <a:r>
                        <a:rPr lang="en-NZ" sz="1600" b="0" i="1" u="none" strike="noStrike" dirty="0">
                          <a:solidFill>
                            <a:srgbClr val="376091"/>
                          </a:solidFill>
                          <a:latin typeface="Calibri"/>
                        </a:rPr>
                        <a:t>information not available</a:t>
                      </a:r>
                    </a:p>
                  </a:txBody>
                  <a:tcPr marL="0" marR="0" marT="0" marB="0" anchor="ctr">
                    <a:solidFill>
                      <a:srgbClr val="FBE5D6"/>
                    </a:solidFill>
                  </a:tcPr>
                </a:tc>
                <a:tc>
                  <a:txBody>
                    <a:bodyPr/>
                    <a:lstStyle/>
                    <a:p>
                      <a:pPr algn="l" fontAlgn="ctr"/>
                      <a:r>
                        <a:rPr lang="en-NZ" sz="1600" b="0" i="1" u="none" strike="noStrike" dirty="0">
                          <a:solidFill>
                            <a:srgbClr val="376091"/>
                          </a:solidFill>
                          <a:latin typeface="Calibri"/>
                        </a:rPr>
                        <a:t>information not available</a:t>
                      </a:r>
                    </a:p>
                  </a:txBody>
                  <a:tcPr marL="0" marR="0" marT="0" marB="0" anchor="ctr">
                    <a:solidFill>
                      <a:srgbClr val="FBE5D6"/>
                    </a:solidFill>
                  </a:tcPr>
                </a:tc>
                <a:tc>
                  <a:txBody>
                    <a:bodyPr/>
                    <a:lstStyle/>
                    <a:p>
                      <a:pPr algn="l" fontAlgn="ctr"/>
                      <a:r>
                        <a:rPr lang="en-NZ" sz="1600" b="0" i="0" u="none" strike="noStrike" dirty="0" err="1">
                          <a:solidFill>
                            <a:srgbClr val="376091"/>
                          </a:solidFill>
                          <a:latin typeface="Calibri"/>
                        </a:rPr>
                        <a:t>Ryecorn</a:t>
                      </a:r>
                      <a:r>
                        <a:rPr lang="en-NZ" sz="1600" b="0" i="0" u="none" strike="noStrike" dirty="0">
                          <a:solidFill>
                            <a:srgbClr val="376091"/>
                          </a:solidFill>
                          <a:latin typeface="Calibri"/>
                        </a:rPr>
                        <a:t> (winter grazed)</a:t>
                      </a:r>
                    </a:p>
                  </a:txBody>
                  <a:tcPr marL="0" marR="0" marT="0" marB="0" anchor="ctr">
                    <a:solidFill>
                      <a:srgbClr val="FBE5D6"/>
                    </a:solidFill>
                  </a:tcPr>
                </a:tc>
              </a:tr>
              <a:tr h="487703">
                <a:tc>
                  <a:txBody>
                    <a:bodyPr/>
                    <a:lstStyle/>
                    <a:p>
                      <a:pPr algn="l" fontAlgn="ctr"/>
                      <a:r>
                        <a:rPr lang="en-NZ" sz="1600" b="0" i="0" u="none" strike="noStrike" dirty="0">
                          <a:solidFill>
                            <a:srgbClr val="000000"/>
                          </a:solidFill>
                          <a:latin typeface="Calibri"/>
                        </a:rPr>
                        <a:t>South 19</a:t>
                      </a:r>
                    </a:p>
                  </a:txBody>
                  <a:tcPr marL="0" marR="0" marT="0" marB="0" anchor="ctr">
                    <a:solidFill>
                      <a:srgbClr val="FBE5D6"/>
                    </a:solidFill>
                  </a:tcPr>
                </a:tc>
                <a:tc>
                  <a:txBody>
                    <a:bodyPr/>
                    <a:lstStyle/>
                    <a:p>
                      <a:pPr algn="l" fontAlgn="ctr"/>
                      <a:r>
                        <a:rPr lang="en-NZ" sz="1600" b="0" i="0" u="none" strike="noStrike" dirty="0">
                          <a:solidFill>
                            <a:srgbClr val="000000"/>
                          </a:solidFill>
                          <a:latin typeface="Calibri"/>
                        </a:rPr>
                        <a:t>Biological</a:t>
                      </a:r>
                    </a:p>
                  </a:txBody>
                  <a:tcPr marL="0" marR="0" marT="0" marB="0" anchor="ctr">
                    <a:solidFill>
                      <a:srgbClr val="FBE5D6"/>
                    </a:solidFill>
                  </a:tcPr>
                </a:tc>
                <a:tc>
                  <a:txBody>
                    <a:bodyPr/>
                    <a:lstStyle/>
                    <a:p>
                      <a:pPr algn="l" fontAlgn="ctr"/>
                      <a:r>
                        <a:rPr lang="en-NZ" sz="1600" b="0" i="0" u="none" strike="noStrike" dirty="0" smtClean="0">
                          <a:solidFill>
                            <a:srgbClr val="000000"/>
                          </a:solidFill>
                          <a:latin typeface="Calibri"/>
                        </a:rPr>
                        <a:t>B</a:t>
                      </a:r>
                      <a:endParaRPr lang="en-NZ" sz="1600" b="0" i="0" u="none" strike="noStrike" dirty="0">
                        <a:solidFill>
                          <a:srgbClr val="000000"/>
                        </a:solidFill>
                        <a:latin typeface="Calibri"/>
                      </a:endParaRP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Pasture/chicory mix</a:t>
                      </a: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Chicory</a:t>
                      </a:r>
                    </a:p>
                  </a:txBody>
                  <a:tcPr marL="0" marR="0" marT="0" marB="0" anchor="ctr">
                    <a:solidFill>
                      <a:srgbClr val="FBE5D6"/>
                    </a:solidFill>
                  </a:tcPr>
                </a:tc>
                <a:tc>
                  <a:txBody>
                    <a:bodyPr/>
                    <a:lstStyle/>
                    <a:p>
                      <a:pPr algn="l" fontAlgn="ctr"/>
                      <a:r>
                        <a:rPr lang="en-NZ" sz="1600" b="0" i="0" u="none" strike="noStrike" dirty="0" err="1">
                          <a:solidFill>
                            <a:srgbClr val="376091"/>
                          </a:solidFill>
                          <a:latin typeface="Calibri"/>
                        </a:rPr>
                        <a:t>Ryecorn</a:t>
                      </a:r>
                      <a:r>
                        <a:rPr lang="en-NZ" sz="1600" b="0" i="0" u="none" strike="noStrike" dirty="0">
                          <a:solidFill>
                            <a:srgbClr val="376091"/>
                          </a:solidFill>
                          <a:latin typeface="Calibri"/>
                        </a:rPr>
                        <a:t> (winter grazed)</a:t>
                      </a:r>
                    </a:p>
                  </a:txBody>
                  <a:tcPr marL="0" marR="0" marT="0" marB="0" anchor="ctr">
                    <a:solidFill>
                      <a:srgbClr val="FBE5D6"/>
                    </a:solidFill>
                  </a:tcPr>
                </a:tc>
              </a:tr>
              <a:tr h="487703">
                <a:tc>
                  <a:txBody>
                    <a:bodyPr/>
                    <a:lstStyle/>
                    <a:p>
                      <a:pPr algn="l" fontAlgn="ctr"/>
                      <a:r>
                        <a:rPr lang="en-NZ" sz="1600" b="0" i="0" u="none" strike="noStrike" dirty="0">
                          <a:solidFill>
                            <a:srgbClr val="000000"/>
                          </a:solidFill>
                          <a:latin typeface="Calibri"/>
                        </a:rPr>
                        <a:t>North 22 south end</a:t>
                      </a:r>
                    </a:p>
                  </a:txBody>
                  <a:tcPr marL="0" marR="0" marT="0" marB="0" anchor="ctr">
                    <a:solidFill>
                      <a:srgbClr val="FBE5D6"/>
                    </a:solidFill>
                  </a:tcPr>
                </a:tc>
                <a:tc>
                  <a:txBody>
                    <a:bodyPr/>
                    <a:lstStyle/>
                    <a:p>
                      <a:pPr algn="l" fontAlgn="ctr"/>
                      <a:r>
                        <a:rPr lang="en-NZ" sz="1600" b="0" i="0" u="none" strike="noStrike" dirty="0">
                          <a:solidFill>
                            <a:srgbClr val="000000"/>
                          </a:solidFill>
                          <a:latin typeface="Calibri"/>
                        </a:rPr>
                        <a:t>Conventional</a:t>
                      </a:r>
                    </a:p>
                  </a:txBody>
                  <a:tcPr marL="0" marR="0" marT="0" marB="0" anchor="ctr">
                    <a:solidFill>
                      <a:srgbClr val="FBE5D6"/>
                    </a:solidFill>
                  </a:tcPr>
                </a:tc>
                <a:tc>
                  <a:txBody>
                    <a:bodyPr/>
                    <a:lstStyle/>
                    <a:p>
                      <a:pPr algn="l" fontAlgn="ctr"/>
                      <a:r>
                        <a:rPr lang="en-NZ" sz="1600" b="0" i="0" u="none" strike="noStrike" dirty="0" smtClean="0">
                          <a:solidFill>
                            <a:srgbClr val="000000"/>
                          </a:solidFill>
                          <a:latin typeface="Calibri"/>
                        </a:rPr>
                        <a:t>C</a:t>
                      </a:r>
                      <a:endParaRPr lang="en-NZ" sz="1600" b="0" i="0" u="none" strike="noStrike" dirty="0">
                        <a:solidFill>
                          <a:srgbClr val="000000"/>
                        </a:solidFill>
                        <a:latin typeface="Calibri"/>
                      </a:endParaRPr>
                    </a:p>
                  </a:txBody>
                  <a:tcPr marL="0" marR="0" marT="0" marB="0" anchor="ctr">
                    <a:solidFill>
                      <a:srgbClr val="FBE5D6"/>
                    </a:solidFill>
                  </a:tcPr>
                </a:tc>
                <a:tc>
                  <a:txBody>
                    <a:bodyPr/>
                    <a:lstStyle/>
                    <a:p>
                      <a:pPr algn="l" fontAlgn="ctr"/>
                      <a:r>
                        <a:rPr lang="en-NZ" sz="1600" b="0" i="1" u="none" strike="noStrike" dirty="0">
                          <a:solidFill>
                            <a:srgbClr val="376091"/>
                          </a:solidFill>
                          <a:latin typeface="Calibri"/>
                        </a:rPr>
                        <a:t>information not available</a:t>
                      </a: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Milling wheat</a:t>
                      </a: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Clover</a:t>
                      </a:r>
                    </a:p>
                  </a:txBody>
                  <a:tcPr marL="0" marR="0" marT="0" marB="0" anchor="ctr">
                    <a:solidFill>
                      <a:srgbClr val="FBE5D6"/>
                    </a:solidFill>
                  </a:tcPr>
                </a:tc>
              </a:tr>
              <a:tr h="420391">
                <a:tc>
                  <a:txBody>
                    <a:bodyPr/>
                    <a:lstStyle/>
                    <a:p>
                      <a:pPr algn="l" fontAlgn="ctr"/>
                      <a:r>
                        <a:rPr lang="en-NZ" sz="1600" b="0" i="0" u="none" strike="noStrike" dirty="0">
                          <a:solidFill>
                            <a:srgbClr val="000000"/>
                          </a:solidFill>
                          <a:latin typeface="Calibri"/>
                        </a:rPr>
                        <a:t>South 26</a:t>
                      </a:r>
                    </a:p>
                  </a:txBody>
                  <a:tcPr marL="0" marR="0" marT="0" marB="0" anchor="ctr">
                    <a:solidFill>
                      <a:srgbClr val="FBE5D6"/>
                    </a:solidFill>
                  </a:tcPr>
                </a:tc>
                <a:tc>
                  <a:txBody>
                    <a:bodyPr/>
                    <a:lstStyle/>
                    <a:p>
                      <a:pPr algn="l" fontAlgn="ctr"/>
                      <a:r>
                        <a:rPr lang="en-NZ" sz="1600" b="0" i="0" u="none" strike="noStrike" dirty="0">
                          <a:solidFill>
                            <a:srgbClr val="000000"/>
                          </a:solidFill>
                          <a:latin typeface="Calibri"/>
                        </a:rPr>
                        <a:t>Biological</a:t>
                      </a:r>
                    </a:p>
                  </a:txBody>
                  <a:tcPr marL="0" marR="0" marT="0" marB="0" anchor="ctr">
                    <a:solidFill>
                      <a:srgbClr val="FBE5D6"/>
                    </a:solidFill>
                  </a:tcPr>
                </a:tc>
                <a:tc>
                  <a:txBody>
                    <a:bodyPr/>
                    <a:lstStyle/>
                    <a:p>
                      <a:pPr algn="l" fontAlgn="ctr"/>
                      <a:r>
                        <a:rPr lang="en-NZ" sz="1600" b="0" i="0" u="none" strike="noStrike" dirty="0" smtClean="0">
                          <a:solidFill>
                            <a:srgbClr val="000000"/>
                          </a:solidFill>
                          <a:latin typeface="Calibri"/>
                        </a:rPr>
                        <a:t>C</a:t>
                      </a:r>
                      <a:endParaRPr lang="en-NZ" sz="1600" b="0" i="0" u="none" strike="noStrike" dirty="0">
                        <a:solidFill>
                          <a:srgbClr val="000000"/>
                        </a:solidFill>
                        <a:latin typeface="Calibri"/>
                      </a:endParaRP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Pasture?</a:t>
                      </a: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Clover</a:t>
                      </a:r>
                    </a:p>
                  </a:txBody>
                  <a:tcPr marL="0" marR="0" marT="0" marB="0" anchor="ctr">
                    <a:solidFill>
                      <a:srgbClr val="FBE5D6"/>
                    </a:solidFill>
                  </a:tcPr>
                </a:tc>
                <a:tc>
                  <a:txBody>
                    <a:bodyPr/>
                    <a:lstStyle/>
                    <a:p>
                      <a:pPr algn="l" fontAlgn="ctr"/>
                      <a:r>
                        <a:rPr lang="en-NZ" sz="1600" b="0" i="0" u="none" strike="noStrike" dirty="0">
                          <a:solidFill>
                            <a:srgbClr val="376091"/>
                          </a:solidFill>
                          <a:latin typeface="Calibri"/>
                        </a:rPr>
                        <a:t>Wheat</a:t>
                      </a:r>
                    </a:p>
                  </a:txBody>
                  <a:tcPr marL="0" marR="0" marT="0" marB="0" anchor="ctr">
                    <a:solidFill>
                      <a:srgbClr val="FBE5D6"/>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28738"/>
            <a:ext cx="10799180" cy="329262"/>
          </a:xfrm>
          <a:solidFill>
            <a:schemeClr val="accent6">
              <a:lumMod val="50000"/>
            </a:schemeClr>
          </a:solidFill>
        </p:spPr>
        <p:txBody>
          <a:bodyPr>
            <a:normAutofit/>
          </a:bodyPr>
          <a:lstStyle/>
          <a:p>
            <a:pPr algn="r"/>
            <a:r>
              <a:rPr lang="en-NZ" sz="1600" b="1" dirty="0">
                <a:solidFill>
                  <a:srgbClr val="FBE5D6"/>
                </a:solidFill>
              </a:rPr>
              <a:t>Soil nutrient management in dairy farming systems</a:t>
            </a:r>
          </a:p>
        </p:txBody>
      </p:sp>
      <p:sp>
        <p:nvSpPr>
          <p:cNvPr id="10" name="TextBox 9"/>
          <p:cNvSpPr txBox="1"/>
          <p:nvPr/>
        </p:nvSpPr>
        <p:spPr>
          <a:xfrm>
            <a:off x="694904" y="605711"/>
            <a:ext cx="8900933" cy="720000"/>
          </a:xfrm>
          <a:prstGeom prst="rect">
            <a:avLst/>
          </a:prstGeom>
          <a:noFill/>
        </p:spPr>
        <p:txBody>
          <a:bodyPr wrap="square" rtlCol="0">
            <a:spAutoFit/>
          </a:bodyPr>
          <a:lstStyle/>
          <a:p>
            <a:endParaRPr lang="en-NZ" dirty="0"/>
          </a:p>
        </p:txBody>
      </p:sp>
      <p:sp>
        <p:nvSpPr>
          <p:cNvPr id="11" name="TextBox 10"/>
          <p:cNvSpPr txBox="1"/>
          <p:nvPr/>
        </p:nvSpPr>
        <p:spPr>
          <a:xfrm>
            <a:off x="1680164" y="313323"/>
            <a:ext cx="8900933" cy="584775"/>
          </a:xfrm>
          <a:prstGeom prst="rect">
            <a:avLst/>
          </a:prstGeom>
          <a:noFill/>
          <a:ln>
            <a:noFill/>
          </a:ln>
        </p:spPr>
        <p:txBody>
          <a:bodyPr wrap="square" rtlCol="0">
            <a:spAutoFit/>
          </a:bodyPr>
          <a:lstStyle/>
          <a:p>
            <a:pPr algn="ctr"/>
            <a:r>
              <a:rPr lang="en-NZ" sz="3200" b="1" dirty="0">
                <a:latin typeface="Arial" panose="020B0604020202020204" pitchFamily="34" charset="0"/>
                <a:cs typeface="Arial" panose="020B0604020202020204" pitchFamily="34" charset="0"/>
              </a:rPr>
              <a:t>Backtrack Dairies – as at 10</a:t>
            </a:r>
            <a:r>
              <a:rPr lang="en-NZ" sz="3200" b="1" baseline="30000" dirty="0">
                <a:latin typeface="Arial" panose="020B0604020202020204" pitchFamily="34" charset="0"/>
                <a:cs typeface="Arial" panose="020B0604020202020204" pitchFamily="34" charset="0"/>
              </a:rPr>
              <a:t>th</a:t>
            </a:r>
            <a:r>
              <a:rPr lang="en-NZ" sz="3200" b="1" dirty="0">
                <a:latin typeface="Arial" panose="020B0604020202020204" pitchFamily="34" charset="0"/>
                <a:cs typeface="Arial" panose="020B0604020202020204" pitchFamily="34" charset="0"/>
              </a:rPr>
              <a:t> May</a:t>
            </a:r>
          </a:p>
        </p:txBody>
      </p:sp>
      <p:graphicFrame>
        <p:nvGraphicFramePr>
          <p:cNvPr id="12" name="Table 11"/>
          <p:cNvGraphicFramePr>
            <a:graphicFrameLocks noGrp="1"/>
          </p:cNvGraphicFramePr>
          <p:nvPr>
            <p:extLst>
              <p:ext uri="{D42A27DB-BD31-4B8C-83A1-F6EECF244321}">
                <p14:modId xmlns:p14="http://schemas.microsoft.com/office/powerpoint/2010/main" val="3347808205"/>
              </p:ext>
            </p:extLst>
          </p:nvPr>
        </p:nvGraphicFramePr>
        <p:xfrm>
          <a:off x="1392820" y="866274"/>
          <a:ext cx="9612064" cy="5454315"/>
        </p:xfrm>
        <a:graphic>
          <a:graphicData uri="http://schemas.openxmlformats.org/drawingml/2006/table">
            <a:tbl>
              <a:tblPr firstRow="1" bandRow="1">
                <a:tableStyleId>{5C22544A-7EE6-4342-B048-85BDC9FD1C3A}</a:tableStyleId>
              </a:tblPr>
              <a:tblGrid>
                <a:gridCol w="3494451">
                  <a:extLst>
                    <a:ext uri="{9D8B030D-6E8A-4147-A177-3AD203B41FA5}">
                      <a16:colId xmlns="" xmlns:a16="http://schemas.microsoft.com/office/drawing/2014/main" val="20000"/>
                    </a:ext>
                  </a:extLst>
                </a:gridCol>
                <a:gridCol w="3088252">
                  <a:extLst>
                    <a:ext uri="{9D8B030D-6E8A-4147-A177-3AD203B41FA5}">
                      <a16:colId xmlns="" xmlns:a16="http://schemas.microsoft.com/office/drawing/2014/main" val="2640889357"/>
                    </a:ext>
                  </a:extLst>
                </a:gridCol>
                <a:gridCol w="3029361">
                  <a:extLst>
                    <a:ext uri="{9D8B030D-6E8A-4147-A177-3AD203B41FA5}">
                      <a16:colId xmlns="" xmlns:a16="http://schemas.microsoft.com/office/drawing/2014/main" val="20001"/>
                    </a:ext>
                  </a:extLst>
                </a:gridCol>
              </a:tblGrid>
              <a:tr h="606035">
                <a:tc>
                  <a:txBody>
                    <a:bodyPr/>
                    <a:lstStyle/>
                    <a:p>
                      <a:endParaRPr lang="en-NZ" sz="3200" dirty="0"/>
                    </a:p>
                  </a:txBody>
                  <a:tcPr>
                    <a:solidFill>
                      <a:srgbClr val="FBE5D6"/>
                    </a:solidFill>
                  </a:tcPr>
                </a:tc>
                <a:tc>
                  <a:txBody>
                    <a:bodyPr/>
                    <a:lstStyle/>
                    <a:p>
                      <a:pPr algn="ctr"/>
                      <a:r>
                        <a:rPr lang="en-NZ" sz="3200" dirty="0" err="1"/>
                        <a:t>Whakapono</a:t>
                      </a:r>
                      <a:endParaRPr lang="en-NZ" sz="3200" dirty="0"/>
                    </a:p>
                  </a:txBody>
                  <a:tcPr>
                    <a:solidFill>
                      <a:srgbClr val="FBE5D6"/>
                    </a:solidFill>
                  </a:tcPr>
                </a:tc>
                <a:tc>
                  <a:txBody>
                    <a:bodyPr/>
                    <a:lstStyle/>
                    <a:p>
                      <a:pPr algn="ctr"/>
                      <a:r>
                        <a:rPr lang="en-NZ" sz="3200" dirty="0" err="1"/>
                        <a:t>Waiora</a:t>
                      </a:r>
                      <a:endParaRPr lang="en-NZ" sz="3200" dirty="0"/>
                    </a:p>
                  </a:txBody>
                  <a:tcPr>
                    <a:solidFill>
                      <a:srgbClr val="FBE5D6"/>
                    </a:solidFill>
                  </a:tcPr>
                </a:tc>
                <a:extLst>
                  <a:ext uri="{0D108BD9-81ED-4DB2-BD59-A6C34878D82A}">
                    <a16:rowId xmlns="" xmlns:a16="http://schemas.microsoft.com/office/drawing/2014/main" val="10000"/>
                  </a:ext>
                </a:extLst>
              </a:tr>
              <a:tr h="606035">
                <a:tc>
                  <a:txBody>
                    <a:bodyPr/>
                    <a:lstStyle/>
                    <a:p>
                      <a:r>
                        <a:rPr lang="en-NZ" sz="3200" dirty="0"/>
                        <a:t>Effective Area</a:t>
                      </a:r>
                    </a:p>
                  </a:txBody>
                  <a:tcPr>
                    <a:solidFill>
                      <a:srgbClr val="FBE5D6"/>
                    </a:solidFill>
                  </a:tcPr>
                </a:tc>
                <a:tc>
                  <a:txBody>
                    <a:bodyPr/>
                    <a:lstStyle/>
                    <a:p>
                      <a:pPr algn="ctr"/>
                      <a:r>
                        <a:rPr lang="en-NZ" sz="3200" dirty="0"/>
                        <a:t>155</a:t>
                      </a:r>
                    </a:p>
                  </a:txBody>
                  <a:tcPr>
                    <a:solidFill>
                      <a:srgbClr val="FBE5D6"/>
                    </a:solidFill>
                  </a:tcPr>
                </a:tc>
                <a:tc>
                  <a:txBody>
                    <a:bodyPr/>
                    <a:lstStyle/>
                    <a:p>
                      <a:pPr algn="ctr"/>
                      <a:r>
                        <a:rPr lang="en-NZ" sz="3200" dirty="0"/>
                        <a:t>210</a:t>
                      </a:r>
                    </a:p>
                  </a:txBody>
                  <a:tcPr>
                    <a:solidFill>
                      <a:srgbClr val="FBE5D6"/>
                    </a:solidFill>
                  </a:tcPr>
                </a:tc>
                <a:extLst>
                  <a:ext uri="{0D108BD9-81ED-4DB2-BD59-A6C34878D82A}">
                    <a16:rowId xmlns="" xmlns:a16="http://schemas.microsoft.com/office/drawing/2014/main" val="10001"/>
                  </a:ext>
                </a:extLst>
              </a:tr>
              <a:tr h="606035">
                <a:tc>
                  <a:txBody>
                    <a:bodyPr/>
                    <a:lstStyle/>
                    <a:p>
                      <a:r>
                        <a:rPr lang="en-NZ" sz="3200" dirty="0"/>
                        <a:t>Stocking</a:t>
                      </a:r>
                      <a:r>
                        <a:rPr lang="en-NZ" sz="3200" baseline="0" dirty="0"/>
                        <a:t> Rate</a:t>
                      </a:r>
                      <a:endParaRPr lang="en-NZ" sz="3200" dirty="0"/>
                    </a:p>
                  </a:txBody>
                  <a:tcPr>
                    <a:solidFill>
                      <a:srgbClr val="FBE5D6"/>
                    </a:solidFill>
                  </a:tcPr>
                </a:tc>
                <a:tc>
                  <a:txBody>
                    <a:bodyPr/>
                    <a:lstStyle/>
                    <a:p>
                      <a:pPr algn="ctr"/>
                      <a:r>
                        <a:rPr lang="en-NZ" sz="3200" dirty="0"/>
                        <a:t>3.1</a:t>
                      </a:r>
                    </a:p>
                  </a:txBody>
                  <a:tcPr>
                    <a:solidFill>
                      <a:srgbClr val="FBE5D6"/>
                    </a:solidFill>
                  </a:tcPr>
                </a:tc>
                <a:tc>
                  <a:txBody>
                    <a:bodyPr/>
                    <a:lstStyle/>
                    <a:p>
                      <a:pPr algn="ctr"/>
                      <a:r>
                        <a:rPr lang="en-NZ" sz="3200" dirty="0"/>
                        <a:t>3.0</a:t>
                      </a:r>
                    </a:p>
                  </a:txBody>
                  <a:tcPr>
                    <a:solidFill>
                      <a:srgbClr val="FBE5D6"/>
                    </a:solidFill>
                  </a:tcPr>
                </a:tc>
                <a:extLst>
                  <a:ext uri="{0D108BD9-81ED-4DB2-BD59-A6C34878D82A}">
                    <a16:rowId xmlns="" xmlns:a16="http://schemas.microsoft.com/office/drawing/2014/main" val="10002"/>
                  </a:ext>
                </a:extLst>
              </a:tr>
              <a:tr h="606035">
                <a:tc>
                  <a:txBody>
                    <a:bodyPr/>
                    <a:lstStyle/>
                    <a:p>
                      <a:r>
                        <a:rPr lang="en-NZ" sz="3200" dirty="0"/>
                        <a:t>Peak Cows</a:t>
                      </a:r>
                    </a:p>
                  </a:txBody>
                  <a:tcPr>
                    <a:solidFill>
                      <a:srgbClr val="FBE5D6"/>
                    </a:solidFill>
                  </a:tcPr>
                </a:tc>
                <a:tc>
                  <a:txBody>
                    <a:bodyPr/>
                    <a:lstStyle/>
                    <a:p>
                      <a:pPr algn="ctr"/>
                      <a:r>
                        <a:rPr lang="en-NZ" sz="3200" dirty="0"/>
                        <a:t>483</a:t>
                      </a:r>
                    </a:p>
                  </a:txBody>
                  <a:tcPr>
                    <a:solidFill>
                      <a:srgbClr val="FBE5D6"/>
                    </a:solidFill>
                  </a:tcPr>
                </a:tc>
                <a:tc>
                  <a:txBody>
                    <a:bodyPr/>
                    <a:lstStyle/>
                    <a:p>
                      <a:pPr algn="ctr"/>
                      <a:r>
                        <a:rPr lang="en-NZ" sz="3200" dirty="0"/>
                        <a:t>636</a:t>
                      </a:r>
                    </a:p>
                  </a:txBody>
                  <a:tcPr>
                    <a:solidFill>
                      <a:srgbClr val="FBE5D6"/>
                    </a:solidFill>
                  </a:tcPr>
                </a:tc>
                <a:extLst>
                  <a:ext uri="{0D108BD9-81ED-4DB2-BD59-A6C34878D82A}">
                    <a16:rowId xmlns="" xmlns:a16="http://schemas.microsoft.com/office/drawing/2014/main" val="10003"/>
                  </a:ext>
                </a:extLst>
              </a:tr>
              <a:tr h="606035">
                <a:tc>
                  <a:txBody>
                    <a:bodyPr/>
                    <a:lstStyle/>
                    <a:p>
                      <a:r>
                        <a:rPr lang="en-NZ" sz="3200" dirty="0"/>
                        <a:t>Treatment</a:t>
                      </a:r>
                    </a:p>
                  </a:txBody>
                  <a:tcPr>
                    <a:solidFill>
                      <a:srgbClr val="FBE5D6"/>
                    </a:solidFill>
                  </a:tcPr>
                </a:tc>
                <a:tc>
                  <a:txBody>
                    <a:bodyPr/>
                    <a:lstStyle/>
                    <a:p>
                      <a:pPr algn="ctr"/>
                      <a:r>
                        <a:rPr lang="en-NZ" sz="3200" dirty="0"/>
                        <a:t>Kinsey-Albrecht</a:t>
                      </a:r>
                    </a:p>
                  </a:txBody>
                  <a:tcPr>
                    <a:solidFill>
                      <a:srgbClr val="FBE5D6"/>
                    </a:solidFill>
                  </a:tcPr>
                </a:tc>
                <a:tc>
                  <a:txBody>
                    <a:bodyPr/>
                    <a:lstStyle/>
                    <a:p>
                      <a:pPr algn="ctr"/>
                      <a:r>
                        <a:rPr lang="en-NZ" sz="3200" dirty="0"/>
                        <a:t>Conventional</a:t>
                      </a:r>
                    </a:p>
                  </a:txBody>
                  <a:tcPr>
                    <a:solidFill>
                      <a:srgbClr val="FBE5D6"/>
                    </a:solidFill>
                  </a:tcPr>
                </a:tc>
                <a:extLst>
                  <a:ext uri="{0D108BD9-81ED-4DB2-BD59-A6C34878D82A}">
                    <a16:rowId xmlns="" xmlns:a16="http://schemas.microsoft.com/office/drawing/2014/main" val="10004"/>
                  </a:ext>
                </a:extLst>
              </a:tr>
              <a:tr h="606035">
                <a:tc>
                  <a:txBody>
                    <a:bodyPr/>
                    <a:lstStyle/>
                    <a:p>
                      <a:r>
                        <a:rPr lang="en-NZ" sz="3200" dirty="0"/>
                        <a:t>Total MS/ha</a:t>
                      </a:r>
                    </a:p>
                  </a:txBody>
                  <a:tcPr>
                    <a:solidFill>
                      <a:srgbClr val="FBE5D6"/>
                    </a:solidFill>
                  </a:tcPr>
                </a:tc>
                <a:tc>
                  <a:txBody>
                    <a:bodyPr/>
                    <a:lstStyle/>
                    <a:p>
                      <a:pPr algn="ctr"/>
                      <a:r>
                        <a:rPr lang="en-NZ" sz="3200" dirty="0" smtClean="0"/>
                        <a:t>1451</a:t>
                      </a:r>
                      <a:endParaRPr lang="en-NZ" sz="3200" dirty="0"/>
                    </a:p>
                  </a:txBody>
                  <a:tcPr>
                    <a:solidFill>
                      <a:srgbClr val="FBE5D6"/>
                    </a:solidFill>
                  </a:tcPr>
                </a:tc>
                <a:tc>
                  <a:txBody>
                    <a:bodyPr/>
                    <a:lstStyle/>
                    <a:p>
                      <a:pPr algn="ctr"/>
                      <a:r>
                        <a:rPr lang="en-NZ" sz="3200" dirty="0" smtClean="0"/>
                        <a:t>1365</a:t>
                      </a:r>
                      <a:endParaRPr lang="en-NZ" sz="3200" dirty="0"/>
                    </a:p>
                  </a:txBody>
                  <a:tcPr>
                    <a:solidFill>
                      <a:srgbClr val="FBE5D6"/>
                    </a:solidFill>
                  </a:tcPr>
                </a:tc>
                <a:extLst>
                  <a:ext uri="{0D108BD9-81ED-4DB2-BD59-A6C34878D82A}">
                    <a16:rowId xmlns="" xmlns:a16="http://schemas.microsoft.com/office/drawing/2014/main" val="1846704093"/>
                  </a:ext>
                </a:extLst>
              </a:tr>
              <a:tr h="606035">
                <a:tc>
                  <a:txBody>
                    <a:bodyPr/>
                    <a:lstStyle/>
                    <a:p>
                      <a:r>
                        <a:rPr lang="en-NZ" sz="3200" dirty="0"/>
                        <a:t>Total MS/cow</a:t>
                      </a:r>
                    </a:p>
                  </a:txBody>
                  <a:tcPr>
                    <a:solidFill>
                      <a:srgbClr val="FBE5D6"/>
                    </a:solidFill>
                  </a:tcPr>
                </a:tc>
                <a:tc>
                  <a:txBody>
                    <a:bodyPr/>
                    <a:lstStyle/>
                    <a:p>
                      <a:pPr algn="ctr"/>
                      <a:r>
                        <a:rPr lang="en-NZ" sz="3200" dirty="0" smtClean="0"/>
                        <a:t>466</a:t>
                      </a:r>
                      <a:endParaRPr lang="en-NZ" sz="3200" dirty="0"/>
                    </a:p>
                  </a:txBody>
                  <a:tcPr>
                    <a:solidFill>
                      <a:srgbClr val="FBE5D6"/>
                    </a:solidFill>
                  </a:tcPr>
                </a:tc>
                <a:tc>
                  <a:txBody>
                    <a:bodyPr/>
                    <a:lstStyle/>
                    <a:p>
                      <a:pPr algn="ctr"/>
                      <a:r>
                        <a:rPr lang="en-NZ" sz="3200" dirty="0" smtClean="0"/>
                        <a:t>451</a:t>
                      </a:r>
                      <a:endParaRPr lang="en-NZ" sz="3200" dirty="0"/>
                    </a:p>
                  </a:txBody>
                  <a:tcPr>
                    <a:solidFill>
                      <a:srgbClr val="FBE5D6"/>
                    </a:solidFill>
                  </a:tcPr>
                </a:tc>
                <a:extLst>
                  <a:ext uri="{0D108BD9-81ED-4DB2-BD59-A6C34878D82A}">
                    <a16:rowId xmlns="" xmlns:a16="http://schemas.microsoft.com/office/drawing/2014/main" val="10006"/>
                  </a:ext>
                </a:extLst>
              </a:tr>
              <a:tr h="606035">
                <a:tc>
                  <a:txBody>
                    <a:bodyPr/>
                    <a:lstStyle/>
                    <a:p>
                      <a:r>
                        <a:rPr lang="en-NZ" sz="3200" dirty="0"/>
                        <a:t>Total N Applied</a:t>
                      </a:r>
                    </a:p>
                  </a:txBody>
                  <a:tcPr>
                    <a:solidFill>
                      <a:srgbClr val="FBE5D6"/>
                    </a:solidFill>
                  </a:tcPr>
                </a:tc>
                <a:tc>
                  <a:txBody>
                    <a:bodyPr/>
                    <a:lstStyle/>
                    <a:p>
                      <a:pPr algn="ctr"/>
                      <a:r>
                        <a:rPr lang="en-NZ" sz="3200" dirty="0"/>
                        <a:t>84</a:t>
                      </a:r>
                    </a:p>
                  </a:txBody>
                  <a:tcPr>
                    <a:solidFill>
                      <a:srgbClr val="FBE5D6"/>
                    </a:solidFill>
                  </a:tcPr>
                </a:tc>
                <a:tc>
                  <a:txBody>
                    <a:bodyPr/>
                    <a:lstStyle/>
                    <a:p>
                      <a:pPr algn="ctr"/>
                      <a:r>
                        <a:rPr lang="en-NZ" sz="3200" dirty="0"/>
                        <a:t>124</a:t>
                      </a:r>
                    </a:p>
                  </a:txBody>
                  <a:tcPr>
                    <a:solidFill>
                      <a:srgbClr val="FBE5D6"/>
                    </a:solidFill>
                  </a:tcPr>
                </a:tc>
                <a:extLst>
                  <a:ext uri="{0D108BD9-81ED-4DB2-BD59-A6C34878D82A}">
                    <a16:rowId xmlns="" xmlns:a16="http://schemas.microsoft.com/office/drawing/2014/main" val="1427139616"/>
                  </a:ext>
                </a:extLst>
              </a:tr>
              <a:tr h="606035">
                <a:tc>
                  <a:txBody>
                    <a:bodyPr/>
                    <a:lstStyle/>
                    <a:p>
                      <a:r>
                        <a:rPr lang="en-NZ" sz="3200" dirty="0"/>
                        <a:t>N Leaching</a:t>
                      </a:r>
                    </a:p>
                  </a:txBody>
                  <a:tcPr>
                    <a:solidFill>
                      <a:srgbClr val="FBE5D6"/>
                    </a:solidFill>
                  </a:tcPr>
                </a:tc>
                <a:tc>
                  <a:txBody>
                    <a:bodyPr/>
                    <a:lstStyle/>
                    <a:p>
                      <a:pPr algn="ctr"/>
                      <a:r>
                        <a:rPr lang="en-NZ" sz="3200" dirty="0" smtClean="0"/>
                        <a:t>25</a:t>
                      </a:r>
                      <a:endParaRPr lang="en-NZ" sz="3200" dirty="0"/>
                    </a:p>
                  </a:txBody>
                  <a:tcPr>
                    <a:solidFill>
                      <a:srgbClr val="FBE5D6"/>
                    </a:solidFill>
                  </a:tcPr>
                </a:tc>
                <a:tc>
                  <a:txBody>
                    <a:bodyPr/>
                    <a:lstStyle/>
                    <a:p>
                      <a:pPr algn="ctr"/>
                      <a:r>
                        <a:rPr lang="en-NZ" sz="3200" dirty="0" smtClean="0"/>
                        <a:t>25</a:t>
                      </a:r>
                      <a:endParaRPr lang="en-NZ" sz="3200" dirty="0"/>
                    </a:p>
                  </a:txBody>
                  <a:tcPr>
                    <a:solidFill>
                      <a:srgbClr val="FBE5D6"/>
                    </a:solidFill>
                  </a:tcPr>
                </a:tc>
                <a:extLst>
                  <a:ext uri="{0D108BD9-81ED-4DB2-BD59-A6C34878D82A}">
                    <a16:rowId xmlns="" xmlns:a16="http://schemas.microsoft.com/office/drawing/2014/main" val="2256559026"/>
                  </a:ext>
                </a:extLst>
              </a:tr>
            </a:tbl>
          </a:graphicData>
        </a:graphic>
      </p:graphicFrame>
    </p:spTree>
    <p:extLst>
      <p:ext uri="{BB962C8B-B14F-4D97-AF65-F5344CB8AC3E}">
        <p14:creationId xmlns:p14="http://schemas.microsoft.com/office/powerpoint/2010/main" val="25869676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0" y="0"/>
            <a:ext cx="106680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16387" name="Rectangle 3"/>
          <p:cNvSpPr>
            <a:spLocks noGrp="1" noChangeArrowheads="1"/>
          </p:cNvSpPr>
          <p:nvPr>
            <p:ph type="body" idx="1"/>
          </p:nvPr>
        </p:nvSpPr>
        <p:spPr/>
        <p:txBody>
          <a:bodyPr/>
          <a:lstStyle/>
          <a:p>
            <a:pPr eaLnBrk="1" hangingPunct="1">
              <a:buFontTx/>
              <a:buChar char="•"/>
            </a:pPr>
            <a:r>
              <a:rPr lang="en-NZ" altLang="en-US" dirty="0" smtClean="0"/>
              <a:t>Paddocks are not replication. At best, only observational comparison of the two management systems. </a:t>
            </a:r>
          </a:p>
          <a:p>
            <a:pPr eaLnBrk="1" hangingPunct="1">
              <a:buFontTx/>
              <a:buChar char="•"/>
            </a:pPr>
            <a:r>
              <a:rPr lang="en-NZ" altLang="en-US" dirty="0" smtClean="0"/>
              <a:t>Very limited stats (t test: 2 tailed distribution, paired)</a:t>
            </a:r>
          </a:p>
          <a:p>
            <a:pPr eaLnBrk="1" hangingPunct="1">
              <a:buFontTx/>
              <a:buChar char="•"/>
            </a:pPr>
            <a:r>
              <a:rPr lang="en-NZ" altLang="en-US" dirty="0" smtClean="0"/>
              <a:t>No reason why we can’t get good, useful information</a:t>
            </a:r>
          </a:p>
          <a:p>
            <a:pPr eaLnBrk="1" hangingPunct="1">
              <a:buFontTx/>
              <a:buChar char="•"/>
            </a:pPr>
            <a:r>
              <a:rPr lang="en-NZ" altLang="en-US" dirty="0" smtClean="0"/>
              <a:t>But need to bear in mind that it is observational and not replicated</a:t>
            </a:r>
          </a:p>
          <a:p>
            <a:pPr eaLnBrk="1" hangingPunct="1">
              <a:buFontTx/>
              <a:buChar char="•"/>
            </a:pPr>
            <a:r>
              <a:rPr lang="en-NZ" altLang="en-US" dirty="0" smtClean="0"/>
              <a:t>We can only say e.g. the biologically managed farm at site A was better/worse/different than the conventional farm at site B.</a:t>
            </a:r>
          </a:p>
          <a:p>
            <a:pPr eaLnBrk="1" hangingPunct="1">
              <a:buFontTx/>
              <a:buChar char="•"/>
            </a:pPr>
            <a:r>
              <a:rPr lang="en-NZ" altLang="en-US" dirty="0" smtClean="0"/>
              <a:t>Trends over time are best indicator that something is happening</a:t>
            </a:r>
            <a:endParaRPr lang="en-US" altLang="en-US" dirty="0" smtClean="0"/>
          </a:p>
          <a:p>
            <a:pPr eaLnBrk="1" hangingPunct="1">
              <a:buFontTx/>
              <a:buChar char="•"/>
            </a:pPr>
            <a:endParaRPr lang="en-US" altLang="en-US" dirty="0" smtClean="0"/>
          </a:p>
        </p:txBody>
      </p:sp>
      <p:sp>
        <p:nvSpPr>
          <p:cNvPr id="16389" name="Title 1"/>
          <p:cNvSpPr>
            <a:spLocks noGrp="1"/>
          </p:cNvSpPr>
          <p:nvPr>
            <p:ph type="title"/>
          </p:nvPr>
        </p:nvSpPr>
        <p:spPr>
          <a:xfrm>
            <a:off x="838200" y="-129382"/>
            <a:ext cx="10515600" cy="1325563"/>
          </a:xfrm>
        </p:spPr>
        <p:txBody>
          <a:bodyPr/>
          <a:lstStyle/>
          <a:p>
            <a:r>
              <a:rPr lang="en-NZ" altLang="en-US" dirty="0" smtClean="0">
                <a:solidFill>
                  <a:schemeClr val="bg1"/>
                </a:solidFill>
              </a:rPr>
              <a:t>Limitations</a:t>
            </a:r>
          </a:p>
        </p:txBody>
      </p:sp>
      <p:pic>
        <p:nvPicPr>
          <p:cNvPr id="6"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6299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0" y="0"/>
            <a:ext cx="121920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18435" name="Rectangle 3"/>
          <p:cNvSpPr>
            <a:spLocks noGrp="1" noChangeArrowheads="1"/>
          </p:cNvSpPr>
          <p:nvPr>
            <p:ph type="body" idx="1"/>
          </p:nvPr>
        </p:nvSpPr>
        <p:spPr/>
        <p:txBody>
          <a:bodyPr/>
          <a:lstStyle/>
          <a:p>
            <a:pPr eaLnBrk="1" hangingPunct="1">
              <a:buFontTx/>
              <a:buChar char="•"/>
            </a:pPr>
            <a:r>
              <a:rPr lang="en-NZ" altLang="en-US" smtClean="0"/>
              <a:t>3 measurements per focus paddock for most of the measurements</a:t>
            </a:r>
          </a:p>
          <a:p>
            <a:pPr eaLnBrk="1" hangingPunct="1">
              <a:buFontTx/>
              <a:buChar char="•"/>
            </a:pPr>
            <a:endParaRPr lang="en-NZ" altLang="en-US" smtClean="0"/>
          </a:p>
          <a:p>
            <a:pPr eaLnBrk="1" hangingPunct="1">
              <a:buFontTx/>
              <a:buChar char="•"/>
            </a:pPr>
            <a:r>
              <a:rPr lang="en-NZ" altLang="en-US" smtClean="0"/>
              <a:t>Each measurement site GPS plotted (reduces spatial variability)</a:t>
            </a:r>
          </a:p>
          <a:p>
            <a:pPr eaLnBrk="1" hangingPunct="1">
              <a:buFontTx/>
              <a:buChar char="•"/>
            </a:pPr>
            <a:endParaRPr lang="en-NZ" altLang="en-US" smtClean="0"/>
          </a:p>
          <a:p>
            <a:pPr eaLnBrk="1" hangingPunct="1">
              <a:buFontTx/>
              <a:buChar char="•"/>
            </a:pPr>
            <a:r>
              <a:rPr lang="en-NZ" altLang="en-US" smtClean="0"/>
              <a:t>Aim is to monitor physical, chemical and biological changes over time for the two systems.</a:t>
            </a:r>
          </a:p>
          <a:p>
            <a:pPr eaLnBrk="1" hangingPunct="1">
              <a:buFontTx/>
              <a:buChar char="•"/>
            </a:pPr>
            <a:endParaRPr lang="en-US" altLang="en-US" smtClean="0"/>
          </a:p>
        </p:txBody>
      </p:sp>
      <p:pic>
        <p:nvPicPr>
          <p:cNvPr id="18436"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10203" y="0"/>
            <a:ext cx="148179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itle 1"/>
          <p:cNvSpPr>
            <a:spLocks noGrp="1"/>
          </p:cNvSpPr>
          <p:nvPr>
            <p:ph type="title"/>
          </p:nvPr>
        </p:nvSpPr>
        <p:spPr>
          <a:xfrm>
            <a:off x="838200" y="120649"/>
            <a:ext cx="10515600" cy="1325563"/>
          </a:xfrm>
        </p:spPr>
        <p:txBody>
          <a:bodyPr/>
          <a:lstStyle/>
          <a:p>
            <a:r>
              <a:rPr lang="en-NZ" altLang="en-US" dirty="0" smtClean="0">
                <a:solidFill>
                  <a:schemeClr val="bg1"/>
                </a:solidFill>
              </a:rPr>
              <a:t>Soil measurements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20482" name="Rectangle 4"/>
          <p:cNvSpPr>
            <a:spLocks noChangeArrowheads="1"/>
          </p:cNvSpPr>
          <p:nvPr/>
        </p:nvSpPr>
        <p:spPr bwMode="auto">
          <a:xfrm>
            <a:off x="0" y="0"/>
            <a:ext cx="121920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20483" name="Rectangle 2"/>
          <p:cNvSpPr>
            <a:spLocks noGrp="1" noChangeArrowheads="1"/>
          </p:cNvSpPr>
          <p:nvPr>
            <p:ph type="title"/>
          </p:nvPr>
        </p:nvSpPr>
        <p:spPr/>
        <p:txBody>
          <a:bodyPr/>
          <a:lstStyle/>
          <a:p>
            <a:pPr eaLnBrk="1" hangingPunct="1"/>
            <a:r>
              <a:rPr lang="en-NZ" altLang="en-US" smtClean="0">
                <a:solidFill>
                  <a:schemeClr val="bg1"/>
                </a:solidFill>
              </a:rPr>
              <a:t>Physical measurements: </a:t>
            </a:r>
            <a:r>
              <a:rPr lang="en-NZ" altLang="en-US" smtClean="0"/>
              <a:t/>
            </a:r>
            <a:br>
              <a:rPr lang="en-NZ" altLang="en-US" smtClean="0"/>
            </a:br>
            <a:endParaRPr lang="en-NZ" altLang="en-US" smtClean="0">
              <a:solidFill>
                <a:schemeClr val="bg1"/>
              </a:solidFill>
            </a:endParaRPr>
          </a:p>
        </p:txBody>
      </p:sp>
      <p:sp>
        <p:nvSpPr>
          <p:cNvPr id="20484" name="Rectangle 3"/>
          <p:cNvSpPr>
            <a:spLocks noGrp="1" noChangeArrowheads="1"/>
          </p:cNvSpPr>
          <p:nvPr>
            <p:ph type="body" idx="1"/>
          </p:nvPr>
        </p:nvSpPr>
        <p:spPr>
          <a:xfrm>
            <a:off x="1992313" y="1412875"/>
            <a:ext cx="7924800" cy="4648200"/>
          </a:xfrm>
        </p:spPr>
        <p:txBody>
          <a:bodyPr>
            <a:normAutofit fontScale="85000" lnSpcReduction="10000"/>
          </a:bodyPr>
          <a:lstStyle/>
          <a:p>
            <a:pPr>
              <a:buFontTx/>
              <a:buChar char="•"/>
            </a:pPr>
            <a:r>
              <a:rPr lang="en-NZ" altLang="en-US" smtClean="0"/>
              <a:t>Penetration resistance:15 readings at 0-10 and 10-20cm depths. Measures soil density and represents compaction. </a:t>
            </a:r>
          </a:p>
          <a:p>
            <a:pPr>
              <a:buFontTx/>
              <a:buChar char="•"/>
            </a:pPr>
            <a:endParaRPr lang="en-NZ" altLang="en-US" smtClean="0"/>
          </a:p>
          <a:p>
            <a:pPr>
              <a:buFontTx/>
              <a:buChar char="•"/>
            </a:pPr>
            <a:r>
              <a:rPr lang="en-NZ" altLang="en-US" smtClean="0"/>
              <a:t>Macroporosity and drained upper limit (DUL): 3 intact tension table cores to 7.5cm depth. Tension tables assess macroporosity as an indication of soils ability to drain efficiently. DUL gives field capacity (to determine water storage capacity).</a:t>
            </a:r>
          </a:p>
          <a:p>
            <a:pPr>
              <a:buFontTx/>
              <a:buChar char="•"/>
            </a:pPr>
            <a:endParaRPr lang="en-NZ" altLang="en-US" smtClean="0"/>
          </a:p>
          <a:p>
            <a:pPr>
              <a:buFontTx/>
              <a:buChar char="•"/>
            </a:pPr>
            <a:r>
              <a:rPr lang="en-NZ" altLang="en-US" smtClean="0"/>
              <a:t>Aggregate stability: 3 spade squares to 15cm for aggregate stability. Indicative of physical structure and stability of soil under physical forces such as cultivation, rainfall and stock treading (affected by organic matter in system). </a:t>
            </a:r>
          </a:p>
        </p:txBody>
      </p:sp>
      <p:pic>
        <p:nvPicPr>
          <p:cNvPr id="20485"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442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0" y="0"/>
            <a:ext cx="107442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22531" name="Rectangle 2"/>
          <p:cNvSpPr>
            <a:spLocks noGrp="1" noChangeArrowheads="1"/>
          </p:cNvSpPr>
          <p:nvPr>
            <p:ph type="title"/>
          </p:nvPr>
        </p:nvSpPr>
        <p:spPr>
          <a:xfrm>
            <a:off x="838200" y="120649"/>
            <a:ext cx="10515600" cy="1325563"/>
          </a:xfrm>
        </p:spPr>
        <p:txBody>
          <a:bodyPr/>
          <a:lstStyle/>
          <a:p>
            <a:pPr eaLnBrk="1" hangingPunct="1"/>
            <a:r>
              <a:rPr lang="en-NZ" altLang="en-US" dirty="0" smtClean="0">
                <a:solidFill>
                  <a:schemeClr val="bg1"/>
                </a:solidFill>
              </a:rPr>
              <a:t>Chemical and biological measurements</a:t>
            </a:r>
          </a:p>
        </p:txBody>
      </p:sp>
      <p:sp>
        <p:nvSpPr>
          <p:cNvPr id="5124" name="Rectangle 3"/>
          <p:cNvSpPr>
            <a:spLocks noGrp="1" noChangeArrowheads="1"/>
          </p:cNvSpPr>
          <p:nvPr>
            <p:ph type="body" idx="1"/>
          </p:nvPr>
        </p:nvSpPr>
        <p:spPr/>
        <p:txBody>
          <a:bodyPr>
            <a:normAutofit fontScale="92500" lnSpcReduction="20000"/>
          </a:bodyPr>
          <a:lstStyle/>
          <a:p>
            <a:pPr marL="0" indent="0">
              <a:defRPr/>
            </a:pPr>
            <a:r>
              <a:rPr lang="en-NZ" b="1" dirty="0" smtClean="0"/>
              <a:t>Chemical </a:t>
            </a:r>
          </a:p>
          <a:p>
            <a:pPr>
              <a:buFont typeface="Arial" pitchFamily="34" charset="0"/>
              <a:buChar char="•"/>
              <a:defRPr/>
            </a:pPr>
            <a:r>
              <a:rPr lang="en-NZ" dirty="0" smtClean="0"/>
              <a:t>20 cores to 15 cm over paddock W sampling pattern</a:t>
            </a:r>
          </a:p>
          <a:p>
            <a:pPr>
              <a:buFont typeface="Arial" pitchFamily="34" charset="0"/>
              <a:buChar char="•"/>
              <a:defRPr/>
            </a:pPr>
            <a:r>
              <a:rPr lang="en-NZ" dirty="0" smtClean="0"/>
              <a:t>Anaerobically </a:t>
            </a:r>
            <a:r>
              <a:rPr lang="en-NZ" dirty="0" err="1" smtClean="0"/>
              <a:t>mineralisable</a:t>
            </a:r>
            <a:r>
              <a:rPr lang="en-NZ" dirty="0" smtClean="0"/>
              <a:t> </a:t>
            </a:r>
            <a:r>
              <a:rPr lang="en-NZ" dirty="0"/>
              <a:t>N</a:t>
            </a:r>
            <a:r>
              <a:rPr lang="en-NZ" dirty="0" smtClean="0"/>
              <a:t>: incubation process</a:t>
            </a:r>
          </a:p>
          <a:p>
            <a:pPr>
              <a:buFont typeface="Arial" pitchFamily="34" charset="0"/>
              <a:buChar char="•"/>
              <a:defRPr/>
            </a:pPr>
            <a:r>
              <a:rPr lang="en-NZ" dirty="0" smtClean="0"/>
              <a:t>Total C and N. These N measurements will be indicative of available N under the two cropping systems. </a:t>
            </a:r>
          </a:p>
          <a:p>
            <a:pPr>
              <a:buFont typeface="Arial" pitchFamily="34" charset="0"/>
              <a:buChar char="•"/>
              <a:defRPr/>
            </a:pPr>
            <a:r>
              <a:rPr lang="en-NZ" dirty="0" smtClean="0"/>
              <a:t>Hill Labs quick test (and S).</a:t>
            </a:r>
          </a:p>
          <a:p>
            <a:pPr>
              <a:buFont typeface="Arial" pitchFamily="34" charset="0"/>
              <a:buChar char="•"/>
              <a:defRPr/>
            </a:pPr>
            <a:endParaRPr lang="en-NZ" dirty="0" smtClean="0"/>
          </a:p>
          <a:p>
            <a:pPr marL="0" indent="0">
              <a:defRPr/>
            </a:pPr>
            <a:r>
              <a:rPr lang="en-NZ" b="1" dirty="0" smtClean="0"/>
              <a:t>Biological </a:t>
            </a:r>
          </a:p>
          <a:p>
            <a:pPr>
              <a:buFont typeface="Arial" panose="020B0604020202020204" pitchFamily="34" charset="0"/>
              <a:buChar char="•"/>
              <a:defRPr/>
            </a:pPr>
            <a:r>
              <a:rPr lang="en-NZ" dirty="0" smtClean="0"/>
              <a:t>3 ‘farmer spades’ 18 x 36 x 25cm. Earthworms, clover root weevil, </a:t>
            </a:r>
            <a:r>
              <a:rPr lang="en-NZ" dirty="0" err="1" smtClean="0"/>
              <a:t>porina</a:t>
            </a:r>
            <a:r>
              <a:rPr lang="en-NZ" dirty="0" smtClean="0"/>
              <a:t>, grass grub</a:t>
            </a:r>
          </a:p>
          <a:p>
            <a:pPr>
              <a:buFont typeface="Arial" panose="020B0604020202020204" pitchFamily="34" charset="0"/>
              <a:buChar char="•"/>
              <a:defRPr/>
            </a:pPr>
            <a:r>
              <a:rPr lang="en-NZ" dirty="0" smtClean="0"/>
              <a:t>Effect of management on biological indicators may be direct or indirect.</a:t>
            </a:r>
          </a:p>
          <a:p>
            <a:pPr eaLnBrk="1" hangingPunct="1">
              <a:buFont typeface="Arial" pitchFamily="34" charset="0"/>
              <a:buChar char="•"/>
              <a:defRPr/>
            </a:pPr>
            <a:endParaRPr lang="en-NZ" b="1" kern="1200" dirty="0" smtClean="0"/>
          </a:p>
        </p:txBody>
      </p:sp>
      <p:pic>
        <p:nvPicPr>
          <p:cNvPr id="22533"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442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24578" name="Rectangle 4"/>
          <p:cNvSpPr>
            <a:spLocks noChangeArrowheads="1"/>
          </p:cNvSpPr>
          <p:nvPr/>
        </p:nvSpPr>
        <p:spPr bwMode="auto">
          <a:xfrm>
            <a:off x="0" y="0"/>
            <a:ext cx="121920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pic>
        <p:nvPicPr>
          <p:cNvPr id="24580"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442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itle 1"/>
          <p:cNvSpPr>
            <a:spLocks noGrp="1"/>
          </p:cNvSpPr>
          <p:nvPr>
            <p:ph type="title"/>
          </p:nvPr>
        </p:nvSpPr>
        <p:spPr>
          <a:xfrm>
            <a:off x="911228" y="-50007"/>
            <a:ext cx="10515600" cy="1325563"/>
          </a:xfrm>
        </p:spPr>
        <p:txBody>
          <a:bodyPr/>
          <a:lstStyle/>
          <a:p>
            <a:r>
              <a:rPr lang="en-NZ" altLang="en-US" dirty="0" smtClean="0">
                <a:solidFill>
                  <a:schemeClr val="bg1"/>
                </a:solidFill>
              </a:rPr>
              <a:t>Results: baseline fertility</a:t>
            </a:r>
          </a:p>
        </p:txBody>
      </p:sp>
      <p:graphicFrame>
        <p:nvGraphicFramePr>
          <p:cNvPr id="6" name="Table 5"/>
          <p:cNvGraphicFramePr>
            <a:graphicFrameLocks noGrp="1"/>
          </p:cNvGraphicFramePr>
          <p:nvPr>
            <p:extLst>
              <p:ext uri="{D42A27DB-BD31-4B8C-83A1-F6EECF244321}">
                <p14:modId xmlns:p14="http://schemas.microsoft.com/office/powerpoint/2010/main" val="3089392049"/>
              </p:ext>
            </p:extLst>
          </p:nvPr>
        </p:nvGraphicFramePr>
        <p:xfrm>
          <a:off x="787792" y="1325563"/>
          <a:ext cx="10190997" cy="5159645"/>
        </p:xfrm>
        <a:graphic>
          <a:graphicData uri="http://schemas.openxmlformats.org/drawingml/2006/table">
            <a:tbl>
              <a:tblPr firstRow="1" bandRow="1">
                <a:tableStyleId>{5C22544A-7EE6-4342-B048-85BDC9FD1C3A}</a:tableStyleId>
              </a:tblPr>
              <a:tblGrid>
                <a:gridCol w="1053240"/>
                <a:gridCol w="1678368"/>
                <a:gridCol w="617415"/>
                <a:gridCol w="1140329"/>
                <a:gridCol w="1140329"/>
                <a:gridCol w="1140329"/>
                <a:gridCol w="1140329"/>
                <a:gridCol w="1140329"/>
                <a:gridCol w="1140329"/>
              </a:tblGrid>
              <a:tr h="724632">
                <a:tc>
                  <a:txBody>
                    <a:bodyPr/>
                    <a:lstStyle/>
                    <a:p>
                      <a:endParaRPr lang="en-NZ" sz="1800" dirty="0"/>
                    </a:p>
                  </a:txBody>
                  <a:tcPr marL="91445" marR="91445" marT="45717" marB="45717">
                    <a:solidFill>
                      <a:srgbClr val="FBE5D6"/>
                    </a:solidFill>
                  </a:tcPr>
                </a:tc>
                <a:tc>
                  <a:txBody>
                    <a:bodyPr/>
                    <a:lstStyle/>
                    <a:p>
                      <a:endParaRPr lang="en-NZ" sz="1800" dirty="0"/>
                    </a:p>
                  </a:txBody>
                  <a:tcPr marL="91445" marR="91445" marT="45717" marB="45717">
                    <a:solidFill>
                      <a:srgbClr val="FBE5D6"/>
                    </a:solidFill>
                  </a:tcPr>
                </a:tc>
                <a:tc gridSpan="7">
                  <a:txBody>
                    <a:bodyPr/>
                    <a:lstStyle/>
                    <a:p>
                      <a:r>
                        <a:rPr lang="en-NZ" sz="1800" b="1" kern="1200" dirty="0" smtClean="0">
                          <a:solidFill>
                            <a:schemeClr val="tx1"/>
                          </a:solidFill>
                          <a:latin typeface="+mn-lt"/>
                          <a:ea typeface="+mn-ea"/>
                          <a:cs typeface="+mn-cs"/>
                        </a:rPr>
                        <a:t>2013 results (Hill Labs: Basic Soil + SO</a:t>
                      </a:r>
                      <a:r>
                        <a:rPr lang="en-NZ" sz="1800" b="1" kern="1200" baseline="-25000" dirty="0" smtClean="0">
                          <a:solidFill>
                            <a:schemeClr val="tx1"/>
                          </a:solidFill>
                          <a:latin typeface="+mn-lt"/>
                          <a:ea typeface="+mn-ea"/>
                          <a:cs typeface="+mn-cs"/>
                        </a:rPr>
                        <a:t>4</a:t>
                      </a:r>
                      <a:r>
                        <a:rPr lang="en-NZ" sz="1800" b="1" kern="1200" dirty="0" smtClean="0">
                          <a:solidFill>
                            <a:schemeClr val="tx1"/>
                          </a:solidFill>
                          <a:latin typeface="+mn-lt"/>
                          <a:ea typeface="+mn-ea"/>
                          <a:cs typeface="+mn-cs"/>
                        </a:rPr>
                        <a:t>-S)</a:t>
                      </a:r>
                      <a:endParaRPr lang="en-NZ" sz="1800" dirty="0">
                        <a:solidFill>
                          <a:schemeClr val="tx1"/>
                        </a:solidFill>
                      </a:endParaRPr>
                    </a:p>
                  </a:txBody>
                  <a:tcPr marL="91445" marR="91445" marT="45717" marB="45717">
                    <a:solidFill>
                      <a:srgbClr val="FBE5D6"/>
                    </a:solidFill>
                  </a:tcPr>
                </a:tc>
                <a:tc hMerge="1">
                  <a:txBody>
                    <a:bodyPr/>
                    <a:lstStyle/>
                    <a:p>
                      <a:endParaRPr lang="en-NZ" dirty="0"/>
                    </a:p>
                  </a:txBody>
                  <a:tcPr/>
                </a:tc>
                <a:tc hMerge="1">
                  <a:txBody>
                    <a:bodyPr/>
                    <a:lstStyle/>
                    <a:p>
                      <a:endParaRPr lang="en-NZ"/>
                    </a:p>
                  </a:txBody>
                  <a:tcPr/>
                </a:tc>
                <a:tc hMerge="1">
                  <a:txBody>
                    <a:bodyPr/>
                    <a:lstStyle/>
                    <a:p>
                      <a:endParaRPr lang="en-NZ" dirty="0"/>
                    </a:p>
                  </a:txBody>
                  <a:tcPr/>
                </a:tc>
                <a:tc hMerge="1">
                  <a:txBody>
                    <a:bodyPr/>
                    <a:lstStyle/>
                    <a:p>
                      <a:endParaRPr lang="en-NZ" dirty="0"/>
                    </a:p>
                  </a:txBody>
                  <a:tcPr/>
                </a:tc>
                <a:tc hMerge="1">
                  <a:txBody>
                    <a:bodyPr/>
                    <a:lstStyle/>
                    <a:p>
                      <a:endParaRPr lang="en-NZ" dirty="0"/>
                    </a:p>
                  </a:txBody>
                  <a:tcPr/>
                </a:tc>
                <a:tc hMerge="1">
                  <a:txBody>
                    <a:bodyPr/>
                    <a:lstStyle/>
                    <a:p>
                      <a:endParaRPr lang="en-NZ" dirty="0"/>
                    </a:p>
                  </a:txBody>
                  <a:tcPr/>
                </a:tc>
              </a:tr>
              <a:tr h="555552">
                <a:tc>
                  <a:txBody>
                    <a:bodyPr/>
                    <a:lstStyle/>
                    <a:p>
                      <a:endParaRPr lang="en-US" sz="1600" dirty="0">
                        <a:solidFill>
                          <a:srgbClr val="800000"/>
                        </a:solidFill>
                      </a:endParaRPr>
                    </a:p>
                  </a:txBody>
                  <a:tcPr marL="0" marR="0" marT="0" marB="0" anchor="ctr">
                    <a:solidFill>
                      <a:schemeClr val="accent6">
                        <a:lumMod val="40000"/>
                        <a:lumOff val="60000"/>
                      </a:schemeClr>
                    </a:solidFill>
                  </a:tcPr>
                </a:tc>
                <a:tc>
                  <a:txBody>
                    <a:bodyPr/>
                    <a:lstStyle/>
                    <a:p>
                      <a:endParaRPr lang="en-US" sz="1600" dirty="0">
                        <a:solidFill>
                          <a:srgbClr val="800000"/>
                        </a:solidFill>
                      </a:endParaRPr>
                    </a:p>
                  </a:txBody>
                  <a:tcPr marL="0" marR="0" marT="0" marB="0" anchor="ctr">
                    <a:solidFill>
                      <a:schemeClr val="accent6">
                        <a:lumMod val="40000"/>
                        <a:lumOff val="60000"/>
                      </a:schemeClr>
                    </a:solidFill>
                  </a:tcPr>
                </a:tc>
                <a:tc>
                  <a:txBody>
                    <a:bodyPr/>
                    <a:lstStyle/>
                    <a:p>
                      <a:pPr algn="ctr">
                        <a:lnSpc>
                          <a:spcPct val="115000"/>
                        </a:lnSpc>
                        <a:spcAft>
                          <a:spcPts val="0"/>
                        </a:spcAft>
                      </a:pPr>
                      <a:r>
                        <a:rPr lang="en-NZ" sz="1600" b="1" dirty="0">
                          <a:solidFill>
                            <a:srgbClr val="800000"/>
                          </a:solidFill>
                          <a:latin typeface="Calibri"/>
                          <a:ea typeface="Times New Roman"/>
                          <a:cs typeface="Times New Roman"/>
                        </a:rPr>
                        <a:t>pH</a:t>
                      </a:r>
                      <a:endParaRPr lang="en-NZ" sz="1600" dirty="0">
                        <a:solidFill>
                          <a:srgbClr val="800000"/>
                        </a:solidFill>
                        <a:latin typeface="Calibri"/>
                        <a:ea typeface="Calibri"/>
                        <a:cs typeface="Times New Roman"/>
                      </a:endParaRPr>
                    </a:p>
                  </a:txBody>
                  <a:tcPr marL="68584" marR="68584" marT="0" marB="0" anchor="ctr">
                    <a:solidFill>
                      <a:schemeClr val="accent6">
                        <a:lumMod val="40000"/>
                        <a:lumOff val="60000"/>
                      </a:schemeClr>
                    </a:solidFill>
                  </a:tcPr>
                </a:tc>
                <a:tc>
                  <a:txBody>
                    <a:bodyPr/>
                    <a:lstStyle/>
                    <a:p>
                      <a:pPr algn="ctr">
                        <a:lnSpc>
                          <a:spcPct val="115000"/>
                        </a:lnSpc>
                        <a:spcAft>
                          <a:spcPts val="0"/>
                        </a:spcAft>
                      </a:pPr>
                      <a:r>
                        <a:rPr lang="en-NZ" sz="1600" b="1" dirty="0">
                          <a:solidFill>
                            <a:srgbClr val="800000"/>
                          </a:solidFill>
                          <a:latin typeface="Calibri"/>
                          <a:ea typeface="Times New Roman"/>
                          <a:cs typeface="Times New Roman"/>
                        </a:rPr>
                        <a:t>Olsen P</a:t>
                      </a:r>
                      <a:endParaRPr lang="en-NZ" sz="1600" dirty="0">
                        <a:solidFill>
                          <a:srgbClr val="800000"/>
                        </a:solidFill>
                        <a:latin typeface="Calibri"/>
                        <a:ea typeface="Calibri"/>
                        <a:cs typeface="Times New Roman"/>
                      </a:endParaRPr>
                    </a:p>
                  </a:txBody>
                  <a:tcPr marL="68584" marR="68584" marT="0" marB="0" anchor="ctr">
                    <a:solidFill>
                      <a:schemeClr val="accent6">
                        <a:lumMod val="40000"/>
                        <a:lumOff val="60000"/>
                      </a:schemeClr>
                    </a:solidFill>
                  </a:tcPr>
                </a:tc>
                <a:tc>
                  <a:txBody>
                    <a:bodyPr/>
                    <a:lstStyle/>
                    <a:p>
                      <a:pPr algn="ctr">
                        <a:lnSpc>
                          <a:spcPct val="115000"/>
                        </a:lnSpc>
                        <a:spcAft>
                          <a:spcPts val="0"/>
                        </a:spcAft>
                      </a:pPr>
                      <a:r>
                        <a:rPr lang="en-NZ" sz="1600" b="1" dirty="0">
                          <a:solidFill>
                            <a:srgbClr val="800000"/>
                          </a:solidFill>
                          <a:latin typeface="Calibri"/>
                          <a:ea typeface="Times New Roman"/>
                          <a:cs typeface="Times New Roman"/>
                        </a:rPr>
                        <a:t>S</a:t>
                      </a:r>
                      <a:endParaRPr lang="en-NZ" sz="1600" dirty="0">
                        <a:solidFill>
                          <a:srgbClr val="800000"/>
                        </a:solidFill>
                        <a:latin typeface="Calibri"/>
                        <a:ea typeface="Calibri"/>
                        <a:cs typeface="Times New Roman"/>
                      </a:endParaRPr>
                    </a:p>
                  </a:txBody>
                  <a:tcPr marL="68584" marR="68584" marT="0" marB="0" anchor="ctr">
                    <a:solidFill>
                      <a:schemeClr val="accent6">
                        <a:lumMod val="40000"/>
                        <a:lumOff val="60000"/>
                      </a:schemeClr>
                    </a:solidFill>
                  </a:tcPr>
                </a:tc>
                <a:tc>
                  <a:txBody>
                    <a:bodyPr/>
                    <a:lstStyle/>
                    <a:p>
                      <a:pPr algn="ctr">
                        <a:lnSpc>
                          <a:spcPct val="115000"/>
                        </a:lnSpc>
                        <a:spcAft>
                          <a:spcPts val="0"/>
                        </a:spcAft>
                      </a:pPr>
                      <a:r>
                        <a:rPr lang="en-NZ" sz="1600" b="1" dirty="0">
                          <a:solidFill>
                            <a:srgbClr val="800000"/>
                          </a:solidFill>
                          <a:latin typeface="Calibri"/>
                          <a:ea typeface="Times New Roman"/>
                          <a:cs typeface="Times New Roman"/>
                        </a:rPr>
                        <a:t>K</a:t>
                      </a:r>
                      <a:endParaRPr lang="en-NZ" sz="1600" dirty="0">
                        <a:solidFill>
                          <a:srgbClr val="800000"/>
                        </a:solidFill>
                        <a:latin typeface="Calibri"/>
                        <a:ea typeface="Calibri"/>
                        <a:cs typeface="Times New Roman"/>
                      </a:endParaRPr>
                    </a:p>
                  </a:txBody>
                  <a:tcPr marL="68584" marR="68584" marT="0" marB="0" anchor="ctr">
                    <a:solidFill>
                      <a:schemeClr val="accent6">
                        <a:lumMod val="40000"/>
                        <a:lumOff val="60000"/>
                      </a:schemeClr>
                    </a:solidFill>
                  </a:tcPr>
                </a:tc>
                <a:tc>
                  <a:txBody>
                    <a:bodyPr/>
                    <a:lstStyle/>
                    <a:p>
                      <a:pPr algn="ctr">
                        <a:lnSpc>
                          <a:spcPct val="115000"/>
                        </a:lnSpc>
                        <a:spcAft>
                          <a:spcPts val="0"/>
                        </a:spcAft>
                      </a:pPr>
                      <a:r>
                        <a:rPr lang="en-NZ" sz="1600" b="1" dirty="0">
                          <a:solidFill>
                            <a:srgbClr val="800000"/>
                          </a:solidFill>
                          <a:latin typeface="Calibri"/>
                          <a:ea typeface="Times New Roman"/>
                          <a:cs typeface="Times New Roman"/>
                        </a:rPr>
                        <a:t>Ca</a:t>
                      </a:r>
                      <a:endParaRPr lang="en-NZ" sz="1600" dirty="0">
                        <a:solidFill>
                          <a:srgbClr val="800000"/>
                        </a:solidFill>
                        <a:latin typeface="Calibri"/>
                        <a:ea typeface="Calibri"/>
                        <a:cs typeface="Times New Roman"/>
                      </a:endParaRPr>
                    </a:p>
                  </a:txBody>
                  <a:tcPr marL="68584" marR="68584" marT="0" marB="0" anchor="ctr">
                    <a:solidFill>
                      <a:schemeClr val="accent6">
                        <a:lumMod val="40000"/>
                        <a:lumOff val="60000"/>
                      </a:schemeClr>
                    </a:solidFill>
                  </a:tcPr>
                </a:tc>
                <a:tc>
                  <a:txBody>
                    <a:bodyPr/>
                    <a:lstStyle/>
                    <a:p>
                      <a:pPr algn="ctr">
                        <a:lnSpc>
                          <a:spcPct val="115000"/>
                        </a:lnSpc>
                        <a:spcAft>
                          <a:spcPts val="0"/>
                        </a:spcAft>
                      </a:pPr>
                      <a:r>
                        <a:rPr lang="en-NZ" sz="1600" b="1" dirty="0">
                          <a:solidFill>
                            <a:srgbClr val="800000"/>
                          </a:solidFill>
                          <a:latin typeface="Calibri"/>
                          <a:ea typeface="Times New Roman"/>
                          <a:cs typeface="Times New Roman"/>
                        </a:rPr>
                        <a:t>Mg</a:t>
                      </a:r>
                      <a:endParaRPr lang="en-NZ" sz="1600" dirty="0">
                        <a:solidFill>
                          <a:srgbClr val="800000"/>
                        </a:solidFill>
                        <a:latin typeface="Calibri"/>
                        <a:ea typeface="Calibri"/>
                        <a:cs typeface="Times New Roman"/>
                      </a:endParaRPr>
                    </a:p>
                  </a:txBody>
                  <a:tcPr marL="68584" marR="68584" marT="0" marB="0" anchor="ctr">
                    <a:solidFill>
                      <a:schemeClr val="accent6">
                        <a:lumMod val="40000"/>
                        <a:lumOff val="60000"/>
                      </a:schemeClr>
                    </a:solidFill>
                  </a:tcPr>
                </a:tc>
                <a:tc>
                  <a:txBody>
                    <a:bodyPr/>
                    <a:lstStyle/>
                    <a:p>
                      <a:pPr algn="ctr">
                        <a:lnSpc>
                          <a:spcPct val="115000"/>
                        </a:lnSpc>
                        <a:spcAft>
                          <a:spcPts val="0"/>
                        </a:spcAft>
                      </a:pPr>
                      <a:r>
                        <a:rPr lang="en-NZ" sz="1600" b="1" dirty="0">
                          <a:solidFill>
                            <a:srgbClr val="800000"/>
                          </a:solidFill>
                          <a:latin typeface="Calibri"/>
                          <a:ea typeface="Times New Roman"/>
                          <a:cs typeface="Times New Roman"/>
                        </a:rPr>
                        <a:t>Na</a:t>
                      </a:r>
                      <a:endParaRPr lang="en-NZ" sz="1600" dirty="0">
                        <a:solidFill>
                          <a:srgbClr val="800000"/>
                        </a:solidFill>
                        <a:latin typeface="Calibri"/>
                        <a:ea typeface="Calibri"/>
                        <a:cs typeface="Times New Roman"/>
                      </a:endParaRPr>
                    </a:p>
                  </a:txBody>
                  <a:tcPr marL="68584" marR="68584" marT="0" marB="0" anchor="ctr">
                    <a:solidFill>
                      <a:schemeClr val="accent6">
                        <a:lumMod val="40000"/>
                        <a:lumOff val="60000"/>
                      </a:schemeClr>
                    </a:solidFill>
                  </a:tcPr>
                </a:tc>
              </a:tr>
              <a:tr h="478931">
                <a:tc>
                  <a:txBody>
                    <a:bodyPr/>
                    <a:lstStyle/>
                    <a:p>
                      <a:pPr algn="l" fontAlgn="ctr"/>
                      <a:r>
                        <a:rPr lang="en-US" sz="1600" b="0" i="0" u="none" strike="noStrike" dirty="0">
                          <a:solidFill>
                            <a:srgbClr val="000000"/>
                          </a:solidFill>
                          <a:latin typeface="Calibri"/>
                        </a:rPr>
                        <a:t>North 3</a:t>
                      </a:r>
                    </a:p>
                  </a:txBody>
                  <a:tcPr marL="0" marR="0" marT="0" marB="0" anchor="ctr">
                    <a:solidFill>
                      <a:srgbClr val="FBE5D6"/>
                    </a:solidFill>
                  </a:tcPr>
                </a:tc>
                <a:tc>
                  <a:txBody>
                    <a:bodyPr/>
                    <a:lstStyle/>
                    <a:p>
                      <a:pPr algn="l" fontAlgn="ctr"/>
                      <a:r>
                        <a:rPr lang="en-US" sz="1600" b="0" i="0" u="none" strike="noStrike" dirty="0">
                          <a:solidFill>
                            <a:srgbClr val="000000"/>
                          </a:solidFill>
                          <a:latin typeface="Calibri"/>
                        </a:rPr>
                        <a:t>Conventional</a:t>
                      </a:r>
                    </a:p>
                  </a:txBody>
                  <a:tcPr marL="0" marR="0"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6</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15</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8</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a:solidFill>
                            <a:srgbClr val="75923C"/>
                          </a:solidFill>
                          <a:latin typeface="Calibri"/>
                          <a:ea typeface="Times New Roman"/>
                          <a:cs typeface="Times New Roman"/>
                        </a:rPr>
                        <a:t>5</a:t>
                      </a:r>
                      <a:endParaRPr lang="en-NZ" sz="1600" b="1">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a:solidFill>
                            <a:srgbClr val="75923C"/>
                          </a:solidFill>
                          <a:latin typeface="Calibri"/>
                          <a:ea typeface="Times New Roman"/>
                          <a:cs typeface="Times New Roman"/>
                        </a:rPr>
                        <a:t>8</a:t>
                      </a:r>
                      <a:endParaRPr lang="en-NZ" sz="1600" b="1">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14</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a:solidFill>
                            <a:srgbClr val="75923C"/>
                          </a:solidFill>
                          <a:latin typeface="Calibri"/>
                          <a:ea typeface="Times New Roman"/>
                          <a:cs typeface="Times New Roman"/>
                        </a:rPr>
                        <a:t>3</a:t>
                      </a:r>
                      <a:endParaRPr lang="en-NZ" sz="1600" b="1">
                        <a:latin typeface="Calibri"/>
                        <a:ea typeface="Calibri"/>
                        <a:cs typeface="Times New Roman"/>
                      </a:endParaRPr>
                    </a:p>
                  </a:txBody>
                  <a:tcPr marL="68584" marR="68584" marT="0" marB="0" anchor="ctr">
                    <a:solidFill>
                      <a:srgbClr val="FBE5D6"/>
                    </a:solidFill>
                  </a:tcPr>
                </a:tc>
              </a:tr>
              <a:tr h="478931">
                <a:tc>
                  <a:txBody>
                    <a:bodyPr/>
                    <a:lstStyle/>
                    <a:p>
                      <a:pPr algn="l" fontAlgn="ctr"/>
                      <a:r>
                        <a:rPr lang="en-US" sz="1600" b="0" i="0" u="none" strike="noStrike" dirty="0">
                          <a:solidFill>
                            <a:srgbClr val="000000"/>
                          </a:solidFill>
                          <a:latin typeface="Calibri"/>
                        </a:rPr>
                        <a:t>North 15</a:t>
                      </a:r>
                    </a:p>
                  </a:txBody>
                  <a:tcPr marL="0" marR="0" marT="0" marB="0" anchor="ctr">
                    <a:solidFill>
                      <a:srgbClr val="FBE5D6"/>
                    </a:solidFill>
                  </a:tcPr>
                </a:tc>
                <a:tc>
                  <a:txBody>
                    <a:bodyPr/>
                    <a:lstStyle/>
                    <a:p>
                      <a:pPr algn="l" fontAlgn="ctr"/>
                      <a:r>
                        <a:rPr lang="en-US" sz="1600" b="0" i="0" u="none" strike="noStrike" dirty="0">
                          <a:solidFill>
                            <a:srgbClr val="000000"/>
                          </a:solidFill>
                          <a:latin typeface="Calibri"/>
                        </a:rPr>
                        <a:t>Conventional</a:t>
                      </a:r>
                    </a:p>
                  </a:txBody>
                  <a:tcPr marL="0" marR="0"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6.2</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22</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5</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6</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10</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12</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4</a:t>
                      </a:r>
                      <a:endParaRPr lang="en-NZ" sz="1600" b="1" dirty="0">
                        <a:latin typeface="Calibri"/>
                        <a:ea typeface="Calibri"/>
                        <a:cs typeface="Times New Roman"/>
                      </a:endParaRPr>
                    </a:p>
                  </a:txBody>
                  <a:tcPr marL="68584" marR="68584" marT="0" marB="0" anchor="ctr">
                    <a:solidFill>
                      <a:srgbClr val="FBE5D6"/>
                    </a:solidFill>
                  </a:tcPr>
                </a:tc>
              </a:tr>
              <a:tr h="526944">
                <a:tc>
                  <a:txBody>
                    <a:bodyPr/>
                    <a:lstStyle/>
                    <a:p>
                      <a:pPr algn="l" fontAlgn="ctr"/>
                      <a:r>
                        <a:rPr lang="en-US" sz="1600" b="0" i="0" u="none" strike="noStrike" dirty="0">
                          <a:solidFill>
                            <a:srgbClr val="000000"/>
                          </a:solidFill>
                          <a:latin typeface="Calibri"/>
                        </a:rPr>
                        <a:t>North </a:t>
                      </a:r>
                      <a:r>
                        <a:rPr lang="en-US" sz="1600" b="0" i="0" u="none" strike="noStrike" dirty="0" smtClean="0">
                          <a:solidFill>
                            <a:srgbClr val="000000"/>
                          </a:solidFill>
                          <a:latin typeface="Calibri"/>
                        </a:rPr>
                        <a:t>22</a:t>
                      </a:r>
                      <a:endParaRPr lang="en-US" sz="1600" b="0" i="0" u="none" strike="noStrike" dirty="0">
                        <a:solidFill>
                          <a:srgbClr val="000000"/>
                        </a:solidFill>
                        <a:latin typeface="Calibri"/>
                      </a:endParaRPr>
                    </a:p>
                  </a:txBody>
                  <a:tcPr marL="0" marR="0" marT="0" marB="0" anchor="ctr">
                    <a:solidFill>
                      <a:srgbClr val="FBE5D6"/>
                    </a:solidFill>
                  </a:tcPr>
                </a:tc>
                <a:tc>
                  <a:txBody>
                    <a:bodyPr/>
                    <a:lstStyle/>
                    <a:p>
                      <a:pPr algn="l" fontAlgn="ctr"/>
                      <a:r>
                        <a:rPr lang="en-US" sz="1600" b="0" i="0" u="none" strike="noStrike" dirty="0">
                          <a:solidFill>
                            <a:srgbClr val="000000"/>
                          </a:solidFill>
                          <a:latin typeface="Calibri"/>
                        </a:rPr>
                        <a:t>Conventional</a:t>
                      </a:r>
                    </a:p>
                  </a:txBody>
                  <a:tcPr marL="0" marR="0" marT="0" marB="0" anchor="ctr">
                    <a:solidFill>
                      <a:srgbClr val="FBE5D6"/>
                    </a:solidFill>
                  </a:tcPr>
                </a:tc>
                <a:tc>
                  <a:txBody>
                    <a:bodyPr/>
                    <a:lstStyle/>
                    <a:p>
                      <a:pPr algn="ctr">
                        <a:lnSpc>
                          <a:spcPct val="115000"/>
                        </a:lnSpc>
                        <a:spcAft>
                          <a:spcPts val="0"/>
                        </a:spcAft>
                      </a:pPr>
                      <a:r>
                        <a:rPr lang="en-NZ" sz="1600" b="1">
                          <a:solidFill>
                            <a:srgbClr val="75923C"/>
                          </a:solidFill>
                          <a:latin typeface="Calibri"/>
                          <a:ea typeface="Times New Roman"/>
                          <a:cs typeface="Times New Roman"/>
                        </a:rPr>
                        <a:t>6.1</a:t>
                      </a:r>
                      <a:endParaRPr lang="en-NZ" sz="1600" b="1">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17</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8</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5</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a:solidFill>
                            <a:srgbClr val="75923C"/>
                          </a:solidFill>
                          <a:latin typeface="Calibri"/>
                          <a:ea typeface="Times New Roman"/>
                          <a:cs typeface="Times New Roman"/>
                        </a:rPr>
                        <a:t>9</a:t>
                      </a:r>
                      <a:endParaRPr lang="en-NZ" sz="1600" b="1">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13</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4</a:t>
                      </a:r>
                      <a:endParaRPr lang="en-NZ" sz="1600" b="1" dirty="0">
                        <a:latin typeface="Calibri"/>
                        <a:ea typeface="Calibri"/>
                        <a:cs typeface="Times New Roman"/>
                      </a:endParaRPr>
                    </a:p>
                  </a:txBody>
                  <a:tcPr marL="68584" marR="68584" marT="0" marB="0" anchor="ctr">
                    <a:solidFill>
                      <a:srgbClr val="FBE5D6"/>
                    </a:solidFill>
                  </a:tcPr>
                </a:tc>
              </a:tr>
              <a:tr h="478931">
                <a:tc>
                  <a:txBody>
                    <a:bodyPr/>
                    <a:lstStyle/>
                    <a:p>
                      <a:endParaRPr lang="en-US" sz="1600"/>
                    </a:p>
                  </a:txBody>
                  <a:tcPr marL="0" marR="0" marT="0" marB="0" anchor="ctr">
                    <a:solidFill>
                      <a:srgbClr val="FBE5D6"/>
                    </a:solidFill>
                  </a:tcPr>
                </a:tc>
                <a:tc>
                  <a:txBody>
                    <a:bodyPr/>
                    <a:lstStyle/>
                    <a:p>
                      <a:endParaRPr lang="en-US" sz="1600" dirty="0"/>
                    </a:p>
                  </a:txBody>
                  <a:tcPr marL="0" marR="0"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6.1</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18.0</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7.0</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5.3</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9.0</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13.0</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3.7</a:t>
                      </a:r>
                      <a:endParaRPr lang="en-NZ" sz="1600" b="1" dirty="0">
                        <a:latin typeface="Calibri"/>
                        <a:ea typeface="Calibri"/>
                        <a:cs typeface="Times New Roman"/>
                      </a:endParaRPr>
                    </a:p>
                  </a:txBody>
                  <a:tcPr marL="68584" marR="68584" marT="0" marB="0" anchor="ctr">
                    <a:solidFill>
                      <a:srgbClr val="FBE5D6"/>
                    </a:solidFill>
                  </a:tcPr>
                </a:tc>
              </a:tr>
              <a:tr h="478931">
                <a:tc>
                  <a:txBody>
                    <a:bodyPr/>
                    <a:lstStyle/>
                    <a:p>
                      <a:pPr algn="l" fontAlgn="ctr"/>
                      <a:r>
                        <a:rPr lang="en-US" sz="1600" b="0" i="0" u="none" strike="noStrike" dirty="0">
                          <a:solidFill>
                            <a:srgbClr val="000000"/>
                          </a:solidFill>
                          <a:latin typeface="Calibri"/>
                        </a:rPr>
                        <a:t>South 19</a:t>
                      </a:r>
                    </a:p>
                  </a:txBody>
                  <a:tcPr marL="0" marR="0" marT="0" marB="0" anchor="ctr">
                    <a:solidFill>
                      <a:srgbClr val="FBE5D6"/>
                    </a:solidFill>
                  </a:tcPr>
                </a:tc>
                <a:tc>
                  <a:txBody>
                    <a:bodyPr/>
                    <a:lstStyle/>
                    <a:p>
                      <a:pPr algn="l" fontAlgn="ctr"/>
                      <a:r>
                        <a:rPr lang="en-US" sz="1600" b="0" i="0" u="none" strike="noStrike" dirty="0">
                          <a:solidFill>
                            <a:srgbClr val="000000"/>
                          </a:solidFill>
                          <a:latin typeface="Calibri"/>
                        </a:rPr>
                        <a:t>Biological</a:t>
                      </a:r>
                    </a:p>
                  </a:txBody>
                  <a:tcPr marL="0" marR="0"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6.1</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18</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10</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a:solidFill>
                            <a:srgbClr val="75923C"/>
                          </a:solidFill>
                          <a:latin typeface="Calibri"/>
                          <a:ea typeface="Times New Roman"/>
                          <a:cs typeface="Times New Roman"/>
                        </a:rPr>
                        <a:t>4</a:t>
                      </a:r>
                      <a:endParaRPr lang="en-NZ" sz="1600" b="1">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8</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28</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a:solidFill>
                            <a:srgbClr val="75923C"/>
                          </a:solidFill>
                          <a:latin typeface="Calibri"/>
                          <a:ea typeface="Times New Roman"/>
                          <a:cs typeface="Times New Roman"/>
                        </a:rPr>
                        <a:t>3</a:t>
                      </a:r>
                      <a:endParaRPr lang="en-NZ" sz="1600" b="1">
                        <a:latin typeface="Calibri"/>
                        <a:ea typeface="Calibri"/>
                        <a:cs typeface="Times New Roman"/>
                      </a:endParaRPr>
                    </a:p>
                  </a:txBody>
                  <a:tcPr marL="68584" marR="68584" marT="0" marB="0" anchor="ctr">
                    <a:solidFill>
                      <a:srgbClr val="FBE5D6"/>
                    </a:solidFill>
                  </a:tcPr>
                </a:tc>
              </a:tr>
              <a:tr h="478931">
                <a:tc>
                  <a:txBody>
                    <a:bodyPr/>
                    <a:lstStyle/>
                    <a:p>
                      <a:pPr algn="l" fontAlgn="ctr"/>
                      <a:r>
                        <a:rPr lang="en-US" sz="1600" b="0" i="0" u="none" strike="noStrike" dirty="0">
                          <a:solidFill>
                            <a:srgbClr val="000000"/>
                          </a:solidFill>
                          <a:latin typeface="Calibri"/>
                        </a:rPr>
                        <a:t>South 26</a:t>
                      </a:r>
                    </a:p>
                  </a:txBody>
                  <a:tcPr marL="0" marR="0" marT="0" marB="0" anchor="ctr">
                    <a:solidFill>
                      <a:srgbClr val="FBE5D6"/>
                    </a:solidFill>
                  </a:tcPr>
                </a:tc>
                <a:tc>
                  <a:txBody>
                    <a:bodyPr/>
                    <a:lstStyle/>
                    <a:p>
                      <a:pPr algn="l" fontAlgn="ctr"/>
                      <a:r>
                        <a:rPr lang="en-US" sz="1600" b="0" i="0" u="none" strike="noStrike" dirty="0">
                          <a:solidFill>
                            <a:srgbClr val="000000"/>
                          </a:solidFill>
                          <a:latin typeface="Calibri"/>
                        </a:rPr>
                        <a:t>Biological</a:t>
                      </a:r>
                    </a:p>
                  </a:txBody>
                  <a:tcPr marL="0" marR="0"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6.1</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14</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12</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6</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8</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22</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2</a:t>
                      </a:r>
                      <a:endParaRPr lang="en-NZ" sz="1600" b="1" dirty="0">
                        <a:latin typeface="Calibri"/>
                        <a:ea typeface="Calibri"/>
                        <a:cs typeface="Times New Roman"/>
                      </a:endParaRPr>
                    </a:p>
                  </a:txBody>
                  <a:tcPr marL="68584" marR="68584" marT="0" marB="0" anchor="ctr">
                    <a:solidFill>
                      <a:srgbClr val="FBE5D6"/>
                    </a:solidFill>
                  </a:tcPr>
                </a:tc>
              </a:tr>
              <a:tr h="478931">
                <a:tc>
                  <a:txBody>
                    <a:bodyPr/>
                    <a:lstStyle/>
                    <a:p>
                      <a:pPr algn="l" fontAlgn="ctr"/>
                      <a:r>
                        <a:rPr lang="en-US" sz="1600" b="0" i="0" u="none" strike="noStrike">
                          <a:solidFill>
                            <a:srgbClr val="000000"/>
                          </a:solidFill>
                          <a:latin typeface="Calibri"/>
                        </a:rPr>
                        <a:t>South 12</a:t>
                      </a:r>
                    </a:p>
                  </a:txBody>
                  <a:tcPr marL="0" marR="0" marT="0" marB="0" anchor="ctr">
                    <a:solidFill>
                      <a:srgbClr val="FBE5D6"/>
                    </a:solidFill>
                  </a:tcPr>
                </a:tc>
                <a:tc>
                  <a:txBody>
                    <a:bodyPr/>
                    <a:lstStyle/>
                    <a:p>
                      <a:pPr algn="l" fontAlgn="ctr"/>
                      <a:r>
                        <a:rPr lang="en-US" sz="1600" b="0" i="0" u="none" strike="noStrike" dirty="0">
                          <a:solidFill>
                            <a:srgbClr val="000000"/>
                          </a:solidFill>
                          <a:latin typeface="Calibri"/>
                        </a:rPr>
                        <a:t>Biological</a:t>
                      </a:r>
                    </a:p>
                  </a:txBody>
                  <a:tcPr marL="0" marR="0"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6.1</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17</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16</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a:solidFill>
                            <a:srgbClr val="75923C"/>
                          </a:solidFill>
                          <a:latin typeface="Calibri"/>
                          <a:ea typeface="Times New Roman"/>
                          <a:cs typeface="Times New Roman"/>
                        </a:rPr>
                        <a:t>5</a:t>
                      </a:r>
                      <a:endParaRPr lang="en-NZ" sz="1600" b="1">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a:solidFill>
                            <a:srgbClr val="75923C"/>
                          </a:solidFill>
                          <a:latin typeface="Calibri"/>
                          <a:ea typeface="Times New Roman"/>
                          <a:cs typeface="Times New Roman"/>
                        </a:rPr>
                        <a:t>9</a:t>
                      </a:r>
                      <a:endParaRPr lang="en-NZ" sz="1600" b="1">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24</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75923C"/>
                          </a:solidFill>
                          <a:latin typeface="Calibri"/>
                          <a:ea typeface="Times New Roman"/>
                          <a:cs typeface="Times New Roman"/>
                        </a:rPr>
                        <a:t>3</a:t>
                      </a:r>
                      <a:endParaRPr lang="en-NZ" sz="1600" b="1" dirty="0">
                        <a:latin typeface="Calibri"/>
                        <a:ea typeface="Calibri"/>
                        <a:cs typeface="Times New Roman"/>
                      </a:endParaRPr>
                    </a:p>
                  </a:txBody>
                  <a:tcPr marL="68584" marR="68584" marT="0" marB="0" anchor="ctr">
                    <a:solidFill>
                      <a:srgbClr val="FBE5D6"/>
                    </a:solidFill>
                  </a:tcPr>
                </a:tc>
              </a:tr>
              <a:tr h="478931">
                <a:tc>
                  <a:txBody>
                    <a:bodyPr/>
                    <a:lstStyle/>
                    <a:p>
                      <a:pPr algn="l" fontAlgn="ctr"/>
                      <a:endParaRPr lang="en-US" sz="1600" b="0" i="0" u="none" strike="noStrike" dirty="0">
                        <a:solidFill>
                          <a:srgbClr val="000000"/>
                        </a:solidFill>
                        <a:latin typeface="Calibri"/>
                      </a:endParaRPr>
                    </a:p>
                  </a:txBody>
                  <a:tcPr marL="0" marR="0" marT="0" marB="0" anchor="ctr">
                    <a:solidFill>
                      <a:srgbClr val="FBE5D6"/>
                    </a:solidFill>
                  </a:tcPr>
                </a:tc>
                <a:tc>
                  <a:txBody>
                    <a:bodyPr/>
                    <a:lstStyle/>
                    <a:p>
                      <a:pPr algn="l" fontAlgn="ctr"/>
                      <a:endParaRPr lang="en-US" sz="1600" b="0" i="0" u="none" strike="noStrike" dirty="0">
                        <a:solidFill>
                          <a:srgbClr val="000000"/>
                        </a:solidFill>
                        <a:latin typeface="Calibri"/>
                      </a:endParaRPr>
                    </a:p>
                  </a:txBody>
                  <a:tcPr marL="0" marR="0"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6.1</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16.3</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12.7</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5.0</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8.3</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24.7</a:t>
                      </a:r>
                      <a:endParaRPr lang="en-NZ" sz="1600" b="1" dirty="0">
                        <a:latin typeface="Calibri"/>
                        <a:ea typeface="Calibri"/>
                        <a:cs typeface="Times New Roman"/>
                      </a:endParaRPr>
                    </a:p>
                  </a:txBody>
                  <a:tcPr marL="68584" marR="68584" marT="0" marB="0" anchor="ctr">
                    <a:solidFill>
                      <a:srgbClr val="FBE5D6"/>
                    </a:solidFill>
                  </a:tcPr>
                </a:tc>
                <a:tc>
                  <a:txBody>
                    <a:bodyPr/>
                    <a:lstStyle/>
                    <a:p>
                      <a:pPr algn="ctr">
                        <a:lnSpc>
                          <a:spcPct val="115000"/>
                        </a:lnSpc>
                        <a:spcAft>
                          <a:spcPts val="0"/>
                        </a:spcAft>
                      </a:pPr>
                      <a:r>
                        <a:rPr lang="en-NZ" sz="1600" b="1" dirty="0">
                          <a:solidFill>
                            <a:srgbClr val="000000"/>
                          </a:solidFill>
                          <a:latin typeface="Calibri"/>
                          <a:ea typeface="Times New Roman"/>
                          <a:cs typeface="Times New Roman"/>
                        </a:rPr>
                        <a:t>2.7</a:t>
                      </a:r>
                      <a:endParaRPr lang="en-NZ" sz="1600" b="1" dirty="0">
                        <a:latin typeface="Calibri"/>
                        <a:ea typeface="Calibri"/>
                        <a:cs typeface="Times New Roman"/>
                      </a:endParaRPr>
                    </a:p>
                  </a:txBody>
                  <a:tcPr marL="68584" marR="68584" marT="0" marB="0" anchor="ctr">
                    <a:solidFill>
                      <a:srgbClr val="FBE5D6"/>
                    </a:solidFill>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26626" name="Title 1"/>
          <p:cNvSpPr>
            <a:spLocks noGrp="1"/>
          </p:cNvSpPr>
          <p:nvPr>
            <p:ph type="title"/>
          </p:nvPr>
        </p:nvSpPr>
        <p:spPr>
          <a:xfrm>
            <a:off x="0" y="-129382"/>
            <a:ext cx="10515600" cy="1325563"/>
          </a:xfrm>
        </p:spPr>
        <p:txBody>
          <a:bodyPr/>
          <a:lstStyle/>
          <a:p>
            <a:r>
              <a:rPr lang="en-NZ" altLang="en-US" dirty="0" smtClean="0">
                <a:solidFill>
                  <a:schemeClr val="bg1">
                    <a:lumMod val="95000"/>
                  </a:schemeClr>
                </a:solidFill>
              </a:rPr>
              <a:t>Results</a:t>
            </a:r>
          </a:p>
        </p:txBody>
      </p:sp>
      <p:sp>
        <p:nvSpPr>
          <p:cNvPr id="4" name="Rectangle 4"/>
          <p:cNvSpPr>
            <a:spLocks noChangeArrowheads="1"/>
          </p:cNvSpPr>
          <p:nvPr/>
        </p:nvSpPr>
        <p:spPr bwMode="auto">
          <a:xfrm>
            <a:off x="-154744" y="-20930"/>
            <a:ext cx="121920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r>
              <a:rPr lang="en-NZ" altLang="en-US" sz="2400" dirty="0" smtClean="0">
                <a:solidFill>
                  <a:schemeClr val="bg1"/>
                </a:solidFill>
              </a:rPr>
              <a:t>Results</a:t>
            </a:r>
            <a:endParaRPr lang="en-US" alt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345745133"/>
              </p:ext>
            </p:extLst>
          </p:nvPr>
        </p:nvGraphicFramePr>
        <p:xfrm>
          <a:off x="2892646" y="98474"/>
          <a:ext cx="7278295" cy="6493760"/>
        </p:xfrm>
        <a:graphic>
          <a:graphicData uri="http://schemas.openxmlformats.org/drawingml/2006/table">
            <a:tbl>
              <a:tblPr firstRow="1" bandRow="1">
                <a:tableStyleId>{5C22544A-7EE6-4342-B048-85BDC9FD1C3A}</a:tableStyleId>
              </a:tblPr>
              <a:tblGrid>
                <a:gridCol w="1765999"/>
                <a:gridCol w="740620"/>
                <a:gridCol w="583880"/>
                <a:gridCol w="671118"/>
                <a:gridCol w="716452"/>
                <a:gridCol w="630713"/>
                <a:gridCol w="721185"/>
                <a:gridCol w="721185"/>
                <a:gridCol w="727143"/>
              </a:tblGrid>
              <a:tr h="956603">
                <a:tc>
                  <a:txBody>
                    <a:bodyPr/>
                    <a:lstStyle/>
                    <a:p>
                      <a:endParaRPr lang="en-NZ" sz="1800" dirty="0">
                        <a:solidFill>
                          <a:schemeClr val="accent4"/>
                        </a:solidFill>
                      </a:endParaRPr>
                    </a:p>
                  </a:txBody>
                  <a:tcPr marL="91441" marR="91441" marT="45711" marB="45711">
                    <a:solidFill>
                      <a:schemeClr val="bg1">
                        <a:lumMod val="75000"/>
                      </a:schemeClr>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NZ" sz="1800" b="1" kern="1200" dirty="0" smtClean="0">
                          <a:solidFill>
                            <a:schemeClr val="tx1"/>
                          </a:solidFill>
                          <a:latin typeface="+mn-lt"/>
                          <a:ea typeface="+mn-ea"/>
                          <a:cs typeface="+mn-cs"/>
                        </a:rPr>
                        <a:t>Baseline 2013</a:t>
                      </a:r>
                    </a:p>
                    <a:p>
                      <a:pPr algn="ctr"/>
                      <a:endParaRPr lang="en-NZ" sz="1800" dirty="0">
                        <a:solidFill>
                          <a:schemeClr val="tx1"/>
                        </a:solidFill>
                      </a:endParaRPr>
                    </a:p>
                  </a:txBody>
                  <a:tcPr marL="91441" marR="91441" marT="45711" marB="45711">
                    <a:solidFill>
                      <a:schemeClr val="bg1">
                        <a:lumMod val="75000"/>
                      </a:schemeClr>
                    </a:solidFill>
                  </a:tcPr>
                </a:tc>
                <a:tc hMerge="1">
                  <a:txBody>
                    <a:bodyPr/>
                    <a:lstStyle/>
                    <a:p>
                      <a:endParaRPr lang="en-NZ" dirty="0"/>
                    </a:p>
                  </a:txBody>
                  <a:tcPr/>
                </a:tc>
                <a:tc gridSpan="2">
                  <a:txBody>
                    <a:bodyPr/>
                    <a:lstStyle/>
                    <a:p>
                      <a:pPr algn="ctr"/>
                      <a:r>
                        <a:rPr lang="en-NZ" sz="1800" dirty="0" smtClean="0">
                          <a:solidFill>
                            <a:schemeClr val="tx1"/>
                          </a:solidFill>
                        </a:rPr>
                        <a:t>Year</a:t>
                      </a:r>
                      <a:r>
                        <a:rPr lang="en-NZ" sz="1800" baseline="0" dirty="0" smtClean="0">
                          <a:solidFill>
                            <a:schemeClr val="tx1"/>
                          </a:solidFill>
                        </a:rPr>
                        <a:t> </a:t>
                      </a:r>
                      <a:r>
                        <a:rPr lang="en-NZ" sz="1800" dirty="0" smtClean="0">
                          <a:solidFill>
                            <a:schemeClr val="tx1"/>
                          </a:solidFill>
                        </a:rPr>
                        <a:t>1 2014</a:t>
                      </a:r>
                      <a:endParaRPr lang="en-NZ" sz="1800" dirty="0">
                        <a:solidFill>
                          <a:schemeClr val="tx1"/>
                        </a:solidFill>
                      </a:endParaRPr>
                    </a:p>
                  </a:txBody>
                  <a:tcPr marL="91441" marR="91441" marT="45711" marB="45711">
                    <a:solidFill>
                      <a:schemeClr val="bg1">
                        <a:lumMod val="75000"/>
                      </a:schemeClr>
                    </a:solidFill>
                  </a:tcPr>
                </a:tc>
                <a:tc hMerge="1">
                  <a:txBody>
                    <a:bodyPr/>
                    <a:lstStyle/>
                    <a:p>
                      <a:endParaRPr lang="en-NZ" dirty="0"/>
                    </a:p>
                  </a:txBody>
                  <a:tcPr/>
                </a:tc>
                <a:tc gridSpan="2">
                  <a:txBody>
                    <a:bodyPr/>
                    <a:lstStyle/>
                    <a:p>
                      <a:pPr algn="ctr"/>
                      <a:r>
                        <a:rPr lang="en-NZ" sz="1800" dirty="0" smtClean="0">
                          <a:solidFill>
                            <a:schemeClr val="tx1"/>
                          </a:solidFill>
                        </a:rPr>
                        <a:t>Year</a:t>
                      </a:r>
                      <a:r>
                        <a:rPr lang="en-NZ" sz="1800" baseline="0" dirty="0" smtClean="0">
                          <a:solidFill>
                            <a:schemeClr val="tx1"/>
                          </a:solidFill>
                        </a:rPr>
                        <a:t> 2 2015</a:t>
                      </a:r>
                      <a:endParaRPr lang="en-NZ" sz="1800" dirty="0">
                        <a:solidFill>
                          <a:schemeClr val="tx1"/>
                        </a:solidFill>
                      </a:endParaRPr>
                    </a:p>
                  </a:txBody>
                  <a:tcPr marL="91441" marR="91441" marT="45711" marB="45711">
                    <a:solidFill>
                      <a:schemeClr val="bg1">
                        <a:lumMod val="75000"/>
                      </a:schemeClr>
                    </a:solidFill>
                  </a:tcPr>
                </a:tc>
                <a:tc hMerge="1">
                  <a:txBody>
                    <a:bodyPr/>
                    <a:lstStyle/>
                    <a:p>
                      <a:endParaRPr lang="en-NZ"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NZ" sz="1800" dirty="0" smtClean="0">
                          <a:solidFill>
                            <a:schemeClr val="tx1"/>
                          </a:solidFill>
                        </a:rPr>
                        <a:t>Year</a:t>
                      </a:r>
                      <a:r>
                        <a:rPr lang="en-NZ" sz="1800" baseline="0" dirty="0" smtClean="0">
                          <a:solidFill>
                            <a:schemeClr val="tx1"/>
                          </a:solidFill>
                        </a:rPr>
                        <a:t> 3</a:t>
                      </a:r>
                      <a:endParaRPr lang="en-NZ" sz="1800" dirty="0" smtClean="0">
                        <a:solidFill>
                          <a:schemeClr val="tx1"/>
                        </a:solidFill>
                      </a:endParaRPr>
                    </a:p>
                    <a:p>
                      <a:pPr algn="ctr"/>
                      <a:r>
                        <a:rPr lang="en-NZ" sz="1800" dirty="0" smtClean="0">
                          <a:solidFill>
                            <a:schemeClr val="tx1"/>
                          </a:solidFill>
                        </a:rPr>
                        <a:t>2016</a:t>
                      </a:r>
                      <a:endParaRPr lang="en-NZ" sz="1800" dirty="0">
                        <a:solidFill>
                          <a:schemeClr val="tx1"/>
                        </a:solidFill>
                      </a:endParaRPr>
                    </a:p>
                  </a:txBody>
                  <a:tcPr marL="91441" marR="91441" marT="45711" marB="45711">
                    <a:solidFill>
                      <a:schemeClr val="bg1">
                        <a:lumMod val="75000"/>
                      </a:schemeClr>
                    </a:solidFill>
                  </a:tcPr>
                </a:tc>
                <a:tc hMerge="1">
                  <a:txBody>
                    <a:bodyPr/>
                    <a:lstStyle/>
                    <a:p>
                      <a:endParaRPr lang="en-NZ" sz="1800" dirty="0">
                        <a:solidFill>
                          <a:schemeClr val="accent4"/>
                        </a:solidFill>
                      </a:endParaRPr>
                    </a:p>
                  </a:txBody>
                  <a:tcPr marL="91451" marR="91451" marT="45710" marB="45710"/>
                </a:tc>
              </a:tr>
              <a:tr h="417335">
                <a:tc>
                  <a:txBody>
                    <a:bodyPr/>
                    <a:lstStyle/>
                    <a:p>
                      <a:endParaRPr lang="en-NZ" sz="1800" dirty="0">
                        <a:solidFill>
                          <a:schemeClr val="accent4"/>
                        </a:solidFill>
                      </a:endParaRPr>
                    </a:p>
                  </a:txBody>
                  <a:tcPr marL="91441" marR="91441" marT="45711" marB="45711"/>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78" marR="68578" marT="0" marB="0" anchor="b">
                    <a:solidFill>
                      <a:schemeClr val="bg1">
                        <a:lumMod val="75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78" marR="68578" marT="0" marB="0" anchor="b">
                    <a:solidFill>
                      <a:schemeClr val="bg1">
                        <a:lumMod val="50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err="1" smtClean="0">
                          <a:solidFill>
                            <a:schemeClr val="tx1"/>
                          </a:solidFill>
                          <a:latin typeface="Calibri"/>
                          <a:ea typeface="Times New Roman"/>
                          <a:cs typeface="Times New Roman"/>
                        </a:rPr>
                        <a:t>Biol</a:t>
                      </a:r>
                      <a:endParaRPr lang="en-NZ" sz="1800" kern="1200" dirty="0">
                        <a:solidFill>
                          <a:schemeClr val="tx1"/>
                        </a:solidFill>
                        <a:latin typeface="Calibri"/>
                        <a:ea typeface="Times New Roman"/>
                        <a:cs typeface="Times New Roman"/>
                      </a:endParaRPr>
                    </a:p>
                  </a:txBody>
                  <a:tcPr marL="68578" marR="68578" marT="0" marB="0" anchor="b">
                    <a:solidFill>
                      <a:schemeClr val="bg1">
                        <a:lumMod val="50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78" marR="68578" marT="0" marB="0" anchor="b">
                    <a:solidFill>
                      <a:schemeClr val="bg1">
                        <a:lumMod val="75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78" marR="68578" marT="0" marB="0" anchor="b">
                    <a:solidFill>
                      <a:schemeClr val="bg1">
                        <a:lumMod val="50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78" marR="68578" marT="0" marB="0" anchor="b">
                    <a:solidFill>
                      <a:schemeClr val="bg1">
                        <a:lumMod val="75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78" marR="68578" marT="0" marB="0" anchor="b">
                    <a:solidFill>
                      <a:schemeClr val="bg1">
                        <a:lumMod val="50000"/>
                      </a:schemeClr>
                    </a:solidFill>
                  </a:tcPr>
                </a:tc>
              </a:tr>
              <a:tr h="417335">
                <a:tc>
                  <a:txBody>
                    <a:bodyPr/>
                    <a:lstStyle/>
                    <a:p>
                      <a:pPr>
                        <a:lnSpc>
                          <a:spcPct val="115000"/>
                        </a:lnSpc>
                        <a:spcAft>
                          <a:spcPts val="0"/>
                        </a:spcAft>
                      </a:pPr>
                      <a:r>
                        <a:rPr lang="en-NZ" sz="1800" b="1" dirty="0">
                          <a:solidFill>
                            <a:srgbClr val="FF0000"/>
                          </a:solidFill>
                          <a:latin typeface="Calibri"/>
                          <a:ea typeface="Times New Roman"/>
                          <a:cs typeface="Times New Roman"/>
                        </a:rPr>
                        <a:t>AMN (</a:t>
                      </a:r>
                      <a:r>
                        <a:rPr lang="en-NZ" sz="1800" b="1" dirty="0" err="1">
                          <a:solidFill>
                            <a:srgbClr val="FF0000"/>
                          </a:solidFill>
                          <a:latin typeface="Calibri"/>
                          <a:ea typeface="Times New Roman"/>
                          <a:cs typeface="Times New Roman"/>
                        </a:rPr>
                        <a:t>ug</a:t>
                      </a:r>
                      <a:r>
                        <a:rPr lang="en-NZ" sz="1800" b="1" dirty="0">
                          <a:solidFill>
                            <a:srgbClr val="FF0000"/>
                          </a:solidFill>
                          <a:latin typeface="Calibri"/>
                          <a:ea typeface="Times New Roman"/>
                          <a:cs typeface="Times New Roman"/>
                        </a:rPr>
                        <a:t>/g)</a:t>
                      </a:r>
                      <a:endParaRPr lang="en-NZ" sz="1800" dirty="0">
                        <a:solidFill>
                          <a:srgbClr val="FF0000"/>
                        </a:solidFill>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a:solidFill>
                            <a:srgbClr val="FF0000"/>
                          </a:solidFill>
                          <a:latin typeface="Calibri"/>
                          <a:ea typeface="Times New Roman"/>
                          <a:cs typeface="Times New Roman"/>
                        </a:rPr>
                        <a:t>82.7</a:t>
                      </a:r>
                      <a:endParaRPr lang="en-NZ" sz="1800" dirty="0">
                        <a:solidFill>
                          <a:srgbClr val="FF0000"/>
                        </a:solidFill>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FF0000"/>
                          </a:solidFill>
                          <a:latin typeface="Calibri"/>
                          <a:ea typeface="Times New Roman"/>
                          <a:cs typeface="Times New Roman"/>
                        </a:rPr>
                        <a:t>79.2</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a:solidFill>
                            <a:srgbClr val="FF0000"/>
                          </a:solidFill>
                          <a:latin typeface="Calibri"/>
                          <a:ea typeface="Times New Roman"/>
                          <a:cs typeface="Times New Roman"/>
                        </a:rPr>
                        <a:t>65.7</a:t>
                      </a: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60.5</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71.8</a:t>
                      </a:r>
                      <a:endParaRPr lang="en-NZ" sz="1800" kern="1200" dirty="0">
                        <a:solidFill>
                          <a:srgbClr val="FF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81.4</a:t>
                      </a:r>
                      <a:endParaRPr lang="en-NZ" sz="1800" kern="1200" dirty="0">
                        <a:solidFill>
                          <a:srgbClr val="FF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99.8</a:t>
                      </a:r>
                      <a:endParaRPr lang="en-NZ" sz="1800" kern="1200" dirty="0">
                        <a:solidFill>
                          <a:srgbClr val="FF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102.5</a:t>
                      </a:r>
                      <a:endParaRPr lang="en-NZ" sz="1800" kern="1200" dirty="0">
                        <a:solidFill>
                          <a:srgbClr val="FF0000"/>
                        </a:solidFill>
                        <a:latin typeface="Calibri"/>
                        <a:ea typeface="Times New Roman"/>
                        <a:cs typeface="Times New Roman"/>
                      </a:endParaRPr>
                    </a:p>
                  </a:txBody>
                  <a:tcPr marL="68578" marR="68578" marT="0" marB="0" anchor="b">
                    <a:solidFill>
                      <a:schemeClr val="bg1">
                        <a:lumMod val="50000"/>
                      </a:schemeClr>
                    </a:solidFill>
                  </a:tcPr>
                </a:tc>
              </a:tr>
              <a:tr h="630981">
                <a:tc>
                  <a:txBody>
                    <a:bodyPr/>
                    <a:lstStyle/>
                    <a:p>
                      <a:pPr>
                        <a:lnSpc>
                          <a:spcPct val="115000"/>
                        </a:lnSpc>
                        <a:spcAft>
                          <a:spcPts val="0"/>
                        </a:spcAft>
                      </a:pPr>
                      <a:r>
                        <a:rPr lang="en-NZ" sz="1800" b="1" dirty="0">
                          <a:latin typeface="Calibri"/>
                          <a:ea typeface="Times New Roman"/>
                          <a:cs typeface="Times New Roman"/>
                        </a:rPr>
                        <a:t>Soil moisture (%w/w)</a:t>
                      </a:r>
                      <a:endParaRPr lang="en-NZ" sz="1800" dirty="0">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a:solidFill>
                            <a:srgbClr val="000000"/>
                          </a:solidFill>
                          <a:latin typeface="Calibri"/>
                          <a:ea typeface="Times New Roman"/>
                          <a:cs typeface="Times New Roman"/>
                        </a:rPr>
                        <a:t>24.7</a:t>
                      </a:r>
                      <a:endParaRPr lang="en-NZ" sz="1800" dirty="0">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25.0</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29.9</a:t>
                      </a: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30.8</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30.9</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29.9</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31.5</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32.3</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r>
              <a:tr h="417335">
                <a:tc>
                  <a:txBody>
                    <a:bodyPr/>
                    <a:lstStyle/>
                    <a:p>
                      <a:pPr>
                        <a:lnSpc>
                          <a:spcPct val="115000"/>
                        </a:lnSpc>
                        <a:spcAft>
                          <a:spcPts val="0"/>
                        </a:spcAft>
                      </a:pPr>
                      <a:r>
                        <a:rPr lang="en-NZ" sz="1800" b="1" dirty="0">
                          <a:latin typeface="Calibri"/>
                          <a:ea typeface="Times New Roman"/>
                          <a:cs typeface="Times New Roman"/>
                        </a:rPr>
                        <a:t>Organic C (%)</a:t>
                      </a:r>
                      <a:endParaRPr lang="en-NZ" sz="1800" dirty="0">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a:solidFill>
                            <a:srgbClr val="000000"/>
                          </a:solidFill>
                          <a:latin typeface="Calibri"/>
                          <a:ea typeface="Times New Roman"/>
                          <a:cs typeface="Times New Roman"/>
                        </a:rPr>
                        <a:t>2.7</a:t>
                      </a:r>
                      <a:endParaRPr lang="en-NZ" sz="1800" dirty="0">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2.9</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2.7</a:t>
                      </a: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2.8</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2.7</a:t>
                      </a: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2.9</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2.8</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3.0</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r>
              <a:tr h="417335">
                <a:tc>
                  <a:txBody>
                    <a:bodyPr/>
                    <a:lstStyle/>
                    <a:p>
                      <a:pPr>
                        <a:lnSpc>
                          <a:spcPct val="115000"/>
                        </a:lnSpc>
                        <a:spcAft>
                          <a:spcPts val="0"/>
                        </a:spcAft>
                      </a:pPr>
                      <a:r>
                        <a:rPr lang="en-NZ" sz="1800" b="1" dirty="0">
                          <a:latin typeface="Calibri"/>
                          <a:ea typeface="Times New Roman"/>
                          <a:cs typeface="Times New Roman"/>
                        </a:rPr>
                        <a:t>Total N (%)</a:t>
                      </a:r>
                      <a:endParaRPr lang="en-NZ" sz="1800" dirty="0">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smtClean="0">
                          <a:solidFill>
                            <a:srgbClr val="000000"/>
                          </a:solidFill>
                          <a:latin typeface="Calibri"/>
                          <a:ea typeface="Times New Roman"/>
                          <a:cs typeface="Times New Roman"/>
                        </a:rPr>
                        <a:t>0.26</a:t>
                      </a:r>
                      <a:endParaRPr lang="en-NZ" sz="1800" dirty="0">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0.27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0.26</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0.26</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0.26</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0.28</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0.27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0.28</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r>
              <a:tr h="417335">
                <a:tc>
                  <a:txBody>
                    <a:bodyPr/>
                    <a:lstStyle/>
                    <a:p>
                      <a:pPr>
                        <a:lnSpc>
                          <a:spcPct val="115000"/>
                        </a:lnSpc>
                        <a:spcAft>
                          <a:spcPts val="0"/>
                        </a:spcAft>
                      </a:pPr>
                      <a:r>
                        <a:rPr lang="en-NZ" sz="1800" b="1">
                          <a:solidFill>
                            <a:srgbClr val="000000"/>
                          </a:solidFill>
                          <a:latin typeface="Calibri"/>
                          <a:ea typeface="Times New Roman"/>
                          <a:cs typeface="Times New Roman"/>
                        </a:rPr>
                        <a:t>Soil pH</a:t>
                      </a:r>
                      <a:endParaRPr lang="en-NZ" sz="1800">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a:solidFill>
                            <a:srgbClr val="000000"/>
                          </a:solidFill>
                          <a:latin typeface="Calibri"/>
                          <a:ea typeface="Times New Roman"/>
                          <a:cs typeface="Times New Roman"/>
                        </a:rPr>
                        <a:t>6.0</a:t>
                      </a:r>
                      <a:endParaRPr lang="en-NZ" sz="1800" dirty="0">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6.1</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6.1</a:t>
                      </a: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6.0</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6.3</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6.1</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6.1</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6.0</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r>
              <a:tr h="417335">
                <a:tc>
                  <a:txBody>
                    <a:bodyPr/>
                    <a:lstStyle/>
                    <a:p>
                      <a:pPr>
                        <a:lnSpc>
                          <a:spcPct val="115000"/>
                        </a:lnSpc>
                        <a:spcAft>
                          <a:spcPts val="0"/>
                        </a:spcAft>
                      </a:pPr>
                      <a:r>
                        <a:rPr lang="en-NZ" sz="1800" b="1" dirty="0">
                          <a:solidFill>
                            <a:schemeClr val="tx1"/>
                          </a:solidFill>
                          <a:latin typeface="Calibri"/>
                          <a:ea typeface="Times New Roman"/>
                          <a:cs typeface="Times New Roman"/>
                        </a:rPr>
                        <a:t>Olsen P (mg/L)</a:t>
                      </a:r>
                      <a:endParaRPr lang="en-NZ" sz="1800" dirty="0">
                        <a:solidFill>
                          <a:schemeClr val="tx1"/>
                        </a:solidFill>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smtClean="0">
                          <a:solidFill>
                            <a:schemeClr val="tx1"/>
                          </a:solidFill>
                          <a:latin typeface="Calibri"/>
                          <a:ea typeface="Times New Roman"/>
                          <a:cs typeface="Times New Roman"/>
                        </a:rPr>
                        <a:t>16.0</a:t>
                      </a:r>
                      <a:endParaRPr lang="en-NZ" sz="1800" dirty="0">
                        <a:solidFill>
                          <a:schemeClr val="tx1"/>
                        </a:solidFill>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chemeClr val="tx1"/>
                          </a:solidFill>
                          <a:latin typeface="Calibri"/>
                          <a:ea typeface="Times New Roman"/>
                          <a:cs typeface="Times New Roman"/>
                        </a:rPr>
                        <a:t>17.3</a:t>
                      </a:r>
                      <a:endParaRPr lang="en-NZ" sz="1800" kern="1200" dirty="0">
                        <a:solidFill>
                          <a:schemeClr val="tx1"/>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12.3</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14.3</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13.7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12.7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14.3</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13.7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r>
              <a:tr h="315491">
                <a:tc>
                  <a:txBody>
                    <a:bodyPr/>
                    <a:lstStyle/>
                    <a:p>
                      <a:pPr>
                        <a:lnSpc>
                          <a:spcPct val="115000"/>
                        </a:lnSpc>
                        <a:spcAft>
                          <a:spcPts val="0"/>
                        </a:spcAft>
                      </a:pPr>
                      <a:r>
                        <a:rPr lang="en-NZ" sz="1800" b="1" dirty="0">
                          <a:solidFill>
                            <a:srgbClr val="000000"/>
                          </a:solidFill>
                          <a:latin typeface="Calibri"/>
                          <a:ea typeface="Times New Roman"/>
                          <a:cs typeface="Times New Roman"/>
                        </a:rPr>
                        <a:t>CEC (me/100g)</a:t>
                      </a:r>
                      <a:endParaRPr lang="en-NZ" sz="1800" dirty="0">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a:solidFill>
                            <a:srgbClr val="000000"/>
                          </a:solidFill>
                          <a:latin typeface="Calibri"/>
                          <a:ea typeface="Times New Roman"/>
                          <a:cs typeface="Times New Roman"/>
                        </a:rPr>
                        <a:t>14.7</a:t>
                      </a:r>
                      <a:endParaRPr lang="en-NZ" sz="1800" dirty="0">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15.0</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14.0</a:t>
                      </a: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14.0</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14.0</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14.7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14.7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15.0</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r>
              <a:tr h="417335">
                <a:tc>
                  <a:txBody>
                    <a:bodyPr/>
                    <a:lstStyle/>
                    <a:p>
                      <a:pPr>
                        <a:lnSpc>
                          <a:spcPct val="115000"/>
                        </a:lnSpc>
                        <a:spcAft>
                          <a:spcPts val="0"/>
                        </a:spcAft>
                      </a:pPr>
                      <a:r>
                        <a:rPr lang="en-NZ" sz="1800" b="1" dirty="0" smtClean="0">
                          <a:solidFill>
                            <a:srgbClr val="FF0000"/>
                          </a:solidFill>
                          <a:latin typeface="Calibri"/>
                          <a:ea typeface="Times New Roman"/>
                          <a:cs typeface="Times New Roman"/>
                        </a:rPr>
                        <a:t>SO</a:t>
                      </a:r>
                      <a:r>
                        <a:rPr lang="en-NZ" sz="1800" b="1" baseline="-25000" dirty="0" smtClean="0">
                          <a:solidFill>
                            <a:srgbClr val="FF0000"/>
                          </a:solidFill>
                          <a:latin typeface="Calibri"/>
                          <a:ea typeface="Times New Roman"/>
                          <a:cs typeface="Times New Roman"/>
                        </a:rPr>
                        <a:t>4</a:t>
                      </a:r>
                      <a:r>
                        <a:rPr lang="en-NZ" sz="1800" b="1" dirty="0" smtClean="0">
                          <a:solidFill>
                            <a:srgbClr val="FF0000"/>
                          </a:solidFill>
                          <a:latin typeface="Calibri"/>
                          <a:ea typeface="Times New Roman"/>
                          <a:cs typeface="Times New Roman"/>
                        </a:rPr>
                        <a:t>-S </a:t>
                      </a:r>
                      <a:r>
                        <a:rPr lang="en-NZ" sz="1800" b="1" dirty="0">
                          <a:solidFill>
                            <a:srgbClr val="FF0000"/>
                          </a:solidFill>
                          <a:latin typeface="Calibri"/>
                          <a:ea typeface="Times New Roman"/>
                          <a:cs typeface="Times New Roman"/>
                        </a:rPr>
                        <a:t>(mg/kg)</a:t>
                      </a:r>
                      <a:endParaRPr lang="en-NZ" sz="1800" dirty="0">
                        <a:solidFill>
                          <a:srgbClr val="FF0000"/>
                        </a:solidFill>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a:solidFill>
                            <a:srgbClr val="FF0000"/>
                          </a:solidFill>
                          <a:latin typeface="Calibri"/>
                          <a:ea typeface="Times New Roman"/>
                          <a:cs typeface="Times New Roman"/>
                        </a:rPr>
                        <a:t>10.7</a:t>
                      </a:r>
                      <a:endParaRPr lang="en-NZ" sz="1800" dirty="0">
                        <a:solidFill>
                          <a:srgbClr val="FF0000"/>
                        </a:solidFill>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FF0000"/>
                          </a:solidFill>
                          <a:latin typeface="Calibri"/>
                          <a:ea typeface="Times New Roman"/>
                          <a:cs typeface="Times New Roman"/>
                        </a:rPr>
                        <a:t>16.0</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a:solidFill>
                            <a:srgbClr val="FF0000"/>
                          </a:solidFill>
                          <a:latin typeface="Calibri"/>
                          <a:ea typeface="Times New Roman"/>
                          <a:cs typeface="Times New Roman"/>
                        </a:rPr>
                        <a:t>11.0</a:t>
                      </a: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16.0</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11.3</a:t>
                      </a:r>
                      <a:endParaRPr lang="en-NZ" sz="1800" kern="1200" dirty="0">
                        <a:solidFill>
                          <a:srgbClr val="FF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25.0</a:t>
                      </a:r>
                      <a:endParaRPr lang="en-NZ" sz="1800" kern="1200" dirty="0">
                        <a:solidFill>
                          <a:srgbClr val="FF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10.7</a:t>
                      </a:r>
                      <a:endParaRPr lang="en-NZ" sz="1800" kern="1200" dirty="0">
                        <a:solidFill>
                          <a:srgbClr val="FF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22.0</a:t>
                      </a:r>
                      <a:endParaRPr lang="en-NZ" sz="1800" kern="1200" dirty="0">
                        <a:solidFill>
                          <a:srgbClr val="FF0000"/>
                        </a:solidFill>
                        <a:latin typeface="Calibri"/>
                        <a:ea typeface="Times New Roman"/>
                        <a:cs typeface="Times New Roman"/>
                      </a:endParaRPr>
                    </a:p>
                  </a:txBody>
                  <a:tcPr marL="68578" marR="68578" marT="0" marB="0" anchor="b">
                    <a:solidFill>
                      <a:schemeClr val="bg1">
                        <a:lumMod val="50000"/>
                      </a:schemeClr>
                    </a:solidFill>
                  </a:tcPr>
                </a:tc>
              </a:tr>
              <a:tr h="417335">
                <a:tc>
                  <a:txBody>
                    <a:bodyPr/>
                    <a:lstStyle/>
                    <a:p>
                      <a:pPr>
                        <a:lnSpc>
                          <a:spcPct val="115000"/>
                        </a:lnSpc>
                        <a:spcAft>
                          <a:spcPts val="0"/>
                        </a:spcAft>
                      </a:pPr>
                      <a:r>
                        <a:rPr lang="en-NZ" sz="1800" b="1" dirty="0">
                          <a:solidFill>
                            <a:srgbClr val="000000"/>
                          </a:solidFill>
                          <a:latin typeface="Calibri"/>
                          <a:ea typeface="Times New Roman"/>
                          <a:cs typeface="Times New Roman"/>
                        </a:rPr>
                        <a:t>K (MAF)</a:t>
                      </a:r>
                      <a:endParaRPr lang="en-NZ" sz="1800" dirty="0">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a:solidFill>
                            <a:srgbClr val="000000"/>
                          </a:solidFill>
                          <a:latin typeface="Calibri"/>
                          <a:ea typeface="Times New Roman"/>
                          <a:cs typeface="Times New Roman"/>
                        </a:rPr>
                        <a:t>6.0</a:t>
                      </a:r>
                      <a:endParaRPr lang="en-NZ" sz="1800" dirty="0">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6.0</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4.3</a:t>
                      </a: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5.7</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4.7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6.3</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5.0</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3.7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r>
              <a:tr h="417335">
                <a:tc>
                  <a:txBody>
                    <a:bodyPr/>
                    <a:lstStyle/>
                    <a:p>
                      <a:pPr>
                        <a:lnSpc>
                          <a:spcPct val="115000"/>
                        </a:lnSpc>
                        <a:spcAft>
                          <a:spcPts val="0"/>
                        </a:spcAft>
                      </a:pPr>
                      <a:r>
                        <a:rPr lang="en-NZ" sz="1800" b="1">
                          <a:solidFill>
                            <a:srgbClr val="000000"/>
                          </a:solidFill>
                          <a:latin typeface="Calibri"/>
                          <a:ea typeface="Times New Roman"/>
                          <a:cs typeface="Times New Roman"/>
                        </a:rPr>
                        <a:t>Ca (MAF)</a:t>
                      </a:r>
                      <a:endParaRPr lang="en-NZ" sz="1800">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a:solidFill>
                            <a:srgbClr val="000000"/>
                          </a:solidFill>
                          <a:latin typeface="Calibri"/>
                          <a:ea typeface="Times New Roman"/>
                          <a:cs typeface="Times New Roman"/>
                        </a:rPr>
                        <a:t>8.7</a:t>
                      </a:r>
                      <a:endParaRPr lang="en-NZ" sz="1800" dirty="0">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8.7</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8.3</a:t>
                      </a: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7.3</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9.7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8.3</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9.7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8.7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r>
              <a:tr h="417335">
                <a:tc>
                  <a:txBody>
                    <a:bodyPr/>
                    <a:lstStyle/>
                    <a:p>
                      <a:pPr>
                        <a:lnSpc>
                          <a:spcPct val="115000"/>
                        </a:lnSpc>
                        <a:spcAft>
                          <a:spcPts val="0"/>
                        </a:spcAft>
                      </a:pPr>
                      <a:r>
                        <a:rPr lang="en-NZ" sz="1800" b="1" dirty="0">
                          <a:solidFill>
                            <a:srgbClr val="FF0000"/>
                          </a:solidFill>
                          <a:latin typeface="Calibri"/>
                          <a:ea typeface="Times New Roman"/>
                          <a:cs typeface="Times New Roman"/>
                        </a:rPr>
                        <a:t>Mg (MAF)</a:t>
                      </a:r>
                      <a:endParaRPr lang="en-NZ" sz="1800" dirty="0">
                        <a:solidFill>
                          <a:srgbClr val="FF0000"/>
                        </a:solidFill>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a:solidFill>
                            <a:srgbClr val="FF0000"/>
                          </a:solidFill>
                          <a:latin typeface="Calibri"/>
                          <a:ea typeface="Times New Roman"/>
                          <a:cs typeface="Times New Roman"/>
                        </a:rPr>
                        <a:t>12.0</a:t>
                      </a:r>
                      <a:endParaRPr lang="en-NZ" sz="1800" dirty="0">
                        <a:solidFill>
                          <a:srgbClr val="FF0000"/>
                        </a:solidFill>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FF0000"/>
                          </a:solidFill>
                          <a:latin typeface="Calibri"/>
                          <a:ea typeface="Times New Roman"/>
                          <a:cs typeface="Times New Roman"/>
                        </a:rPr>
                        <a:t>24.3</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a:solidFill>
                            <a:srgbClr val="FF0000"/>
                          </a:solidFill>
                          <a:latin typeface="Calibri"/>
                          <a:ea typeface="Times New Roman"/>
                          <a:cs typeface="Times New Roman"/>
                        </a:rPr>
                        <a:t>11.3</a:t>
                      </a: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a:solidFill>
                            <a:srgbClr val="000000"/>
                          </a:solidFill>
                          <a:latin typeface="Calibri"/>
                          <a:ea typeface="Times New Roman"/>
                          <a:cs typeface="Times New Roman"/>
                        </a:rPr>
                        <a:t>22.7</a:t>
                      </a: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12.0</a:t>
                      </a:r>
                      <a:endParaRPr lang="en-NZ" sz="1800" kern="1200" dirty="0">
                        <a:solidFill>
                          <a:srgbClr val="FF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26.7</a:t>
                      </a:r>
                      <a:endParaRPr lang="en-NZ" sz="1800" kern="1200" dirty="0">
                        <a:solidFill>
                          <a:srgbClr val="FF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14.3</a:t>
                      </a:r>
                      <a:endParaRPr lang="en-NZ" sz="1800" kern="1200" dirty="0">
                        <a:solidFill>
                          <a:srgbClr val="FF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27.0</a:t>
                      </a:r>
                      <a:endParaRPr lang="en-NZ" sz="1800" kern="1200" dirty="0">
                        <a:solidFill>
                          <a:srgbClr val="FF0000"/>
                        </a:solidFill>
                        <a:latin typeface="Calibri"/>
                        <a:ea typeface="Times New Roman"/>
                        <a:cs typeface="Times New Roman"/>
                      </a:endParaRPr>
                    </a:p>
                  </a:txBody>
                  <a:tcPr marL="68578" marR="68578" marT="0" marB="0" anchor="b">
                    <a:solidFill>
                      <a:schemeClr val="bg1">
                        <a:lumMod val="50000"/>
                      </a:schemeClr>
                    </a:solidFill>
                  </a:tcPr>
                </a:tc>
              </a:tr>
              <a:tr h="417335">
                <a:tc>
                  <a:txBody>
                    <a:bodyPr/>
                    <a:lstStyle/>
                    <a:p>
                      <a:pPr>
                        <a:lnSpc>
                          <a:spcPct val="115000"/>
                        </a:lnSpc>
                        <a:spcAft>
                          <a:spcPts val="0"/>
                        </a:spcAft>
                      </a:pPr>
                      <a:r>
                        <a:rPr lang="en-NZ" sz="1800" dirty="0" smtClean="0">
                          <a:solidFill>
                            <a:schemeClr val="tx1"/>
                          </a:solidFill>
                          <a:latin typeface="Calibri"/>
                          <a:ea typeface="Calibri"/>
                          <a:cs typeface="Times New Roman"/>
                        </a:rPr>
                        <a:t>Na (MAF)</a:t>
                      </a:r>
                      <a:endParaRPr lang="en-NZ" sz="1800" dirty="0">
                        <a:solidFill>
                          <a:schemeClr val="tx1"/>
                        </a:solidFill>
                        <a:latin typeface="Calibri"/>
                        <a:ea typeface="Calibri"/>
                        <a:cs typeface="Times New Roman"/>
                      </a:endParaRPr>
                    </a:p>
                  </a:txBody>
                  <a:tcPr marL="68578" marR="68578" marT="0" marB="0" anchor="b"/>
                </a:tc>
                <a:tc>
                  <a:txBody>
                    <a:bodyPr/>
                    <a:lstStyle/>
                    <a:p>
                      <a:pPr algn="ctr">
                        <a:lnSpc>
                          <a:spcPct val="115000"/>
                        </a:lnSpc>
                        <a:spcAft>
                          <a:spcPts val="0"/>
                        </a:spcAft>
                      </a:pPr>
                      <a:r>
                        <a:rPr lang="en-NZ" sz="1800" dirty="0" smtClean="0">
                          <a:solidFill>
                            <a:schemeClr val="tx1"/>
                          </a:solidFill>
                          <a:latin typeface="Calibri"/>
                          <a:ea typeface="Calibri"/>
                          <a:cs typeface="Times New Roman"/>
                        </a:rPr>
                        <a:t>3.0</a:t>
                      </a:r>
                      <a:endParaRPr lang="en-NZ" sz="1800" dirty="0">
                        <a:solidFill>
                          <a:schemeClr val="tx1"/>
                        </a:solidFill>
                        <a:latin typeface="Calibri"/>
                        <a:ea typeface="Calibri"/>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2.3</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2.7</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2.0</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2.3</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2.2</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3.3</a:t>
                      </a:r>
                      <a:endParaRPr lang="en-NZ" sz="1800" kern="1200" dirty="0">
                        <a:solidFill>
                          <a:srgbClr val="000000"/>
                        </a:solidFill>
                        <a:latin typeface="Calibri"/>
                        <a:ea typeface="Times New Roman"/>
                        <a:cs typeface="Times New Roman"/>
                      </a:endParaRPr>
                    </a:p>
                  </a:txBody>
                  <a:tcPr marL="68578" marR="68578"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3.0</a:t>
                      </a:r>
                      <a:endParaRPr lang="en-NZ" sz="1800" kern="1200" dirty="0">
                        <a:solidFill>
                          <a:srgbClr val="000000"/>
                        </a:solidFill>
                        <a:latin typeface="Calibri"/>
                        <a:ea typeface="Times New Roman"/>
                        <a:cs typeface="Times New Roman"/>
                      </a:endParaRPr>
                    </a:p>
                  </a:txBody>
                  <a:tcPr marL="68578" marR="68578" marT="0" marB="0" anchor="b">
                    <a:solidFill>
                      <a:schemeClr val="bg1">
                        <a:lumMod val="50000"/>
                      </a:schemeClr>
                    </a:solidFill>
                  </a:tcPr>
                </a:tc>
              </a:tr>
            </a:tbl>
          </a:graphicData>
        </a:graphic>
      </p:graphicFrame>
      <p:pic>
        <p:nvPicPr>
          <p:cNvPr id="6"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442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28674" name="Rectangle 4"/>
          <p:cNvSpPr>
            <a:spLocks noChangeArrowheads="1"/>
          </p:cNvSpPr>
          <p:nvPr/>
        </p:nvSpPr>
        <p:spPr bwMode="auto">
          <a:xfrm>
            <a:off x="0" y="0"/>
            <a:ext cx="107442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pic>
        <p:nvPicPr>
          <p:cNvPr id="28676" name="Picture 9" descr="leafppt"/>
          <p:cNvPicPr>
            <a:picLocks noChangeAspect="1" noChangeArrowheads="1"/>
          </p:cNvPicPr>
          <p:nvPr/>
        </p:nvPicPr>
        <p:blipFill>
          <a:blip r:embed="rId4">
            <a:extLst>
              <a:ext uri="{28A0092B-C50C-407E-A947-70E740481C1C}">
                <a14:useLocalDpi xmlns:a14="http://schemas.microsoft.com/office/drawing/2010/main" val="0"/>
              </a:ext>
            </a:extLst>
          </a:blip>
          <a:srcRect l="22847" t="48003" r="29028"/>
          <a:stretch>
            <a:fillRect/>
          </a:stretch>
        </p:blipFill>
        <p:spPr bwMode="auto">
          <a:xfrm>
            <a:off x="107442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itle 1"/>
          <p:cNvSpPr>
            <a:spLocks noGrp="1"/>
          </p:cNvSpPr>
          <p:nvPr>
            <p:ph type="title"/>
          </p:nvPr>
        </p:nvSpPr>
        <p:spPr>
          <a:xfrm>
            <a:off x="838200" y="-33338"/>
            <a:ext cx="10515600" cy="1325563"/>
          </a:xfrm>
        </p:spPr>
        <p:txBody>
          <a:bodyPr/>
          <a:lstStyle/>
          <a:p>
            <a:r>
              <a:rPr lang="en-NZ" altLang="en-US" dirty="0" smtClean="0">
                <a:solidFill>
                  <a:schemeClr val="bg1"/>
                </a:solidFill>
              </a:rPr>
              <a:t>Magnesium</a:t>
            </a:r>
          </a:p>
        </p:txBody>
      </p:sp>
      <p:graphicFrame>
        <p:nvGraphicFramePr>
          <p:cNvPr id="28678" name="Object 1"/>
          <p:cNvGraphicFramePr>
            <a:graphicFrameLocks noChangeAspect="1"/>
          </p:cNvGraphicFramePr>
          <p:nvPr>
            <p:extLst>
              <p:ext uri="{D42A27DB-BD31-4B8C-83A1-F6EECF244321}">
                <p14:modId xmlns:p14="http://schemas.microsoft.com/office/powerpoint/2010/main" val="3774725958"/>
              </p:ext>
            </p:extLst>
          </p:nvPr>
        </p:nvGraphicFramePr>
        <p:xfrm>
          <a:off x="2147889" y="1066800"/>
          <a:ext cx="7743825" cy="5176838"/>
        </p:xfrm>
        <a:graphic>
          <a:graphicData uri="http://schemas.openxmlformats.org/presentationml/2006/ole">
            <mc:AlternateContent xmlns:mc="http://schemas.openxmlformats.org/markup-compatibility/2006">
              <mc:Choice xmlns:v="urn:schemas-microsoft-com:vml" Requires="v">
                <p:oleObj spid="_x0000_s1035" name="SPW 12.0 Graph" r:id="rId5" imgW="5330940" imgH="4299212" progId="SigmaPlotGraphicObject.11">
                  <p:embed/>
                </p:oleObj>
              </mc:Choice>
              <mc:Fallback>
                <p:oleObj name="SPW 12.0 Graph" r:id="rId5" imgW="5330940" imgH="4299212" progId="SigmaPlotGraphicObject.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47889" y="1066800"/>
                        <a:ext cx="7743825" cy="5176838"/>
                      </a:xfrm>
                      <a:prstGeom prst="rect">
                        <a:avLst/>
                      </a:prstGeom>
                      <a:solidFill>
                        <a:srgbClr val="FBE5D6"/>
                      </a:solidFill>
                      <a:ln>
                        <a:noFill/>
                      </a:ln>
                      <a:extLst/>
                    </p:spPr>
                  </p:pic>
                </p:oleObj>
              </mc:Fallback>
            </mc:AlternateContent>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 y="0"/>
            <a:ext cx="10686757"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30723" name="Rectangle 2"/>
          <p:cNvSpPr>
            <a:spLocks noGrp="1" noChangeArrowheads="1"/>
          </p:cNvSpPr>
          <p:nvPr>
            <p:ph type="title"/>
          </p:nvPr>
        </p:nvSpPr>
        <p:spPr>
          <a:xfrm>
            <a:off x="838200" y="0"/>
            <a:ext cx="10515600" cy="1325563"/>
          </a:xfrm>
        </p:spPr>
        <p:txBody>
          <a:bodyPr/>
          <a:lstStyle/>
          <a:p>
            <a:pPr eaLnBrk="1" hangingPunct="1"/>
            <a:r>
              <a:rPr lang="en-NZ" altLang="en-US" dirty="0" smtClean="0">
                <a:solidFill>
                  <a:schemeClr val="bg1"/>
                </a:solidFill>
              </a:rPr>
              <a:t>Sulphur</a:t>
            </a:r>
          </a:p>
        </p:txBody>
      </p:sp>
      <p:pic>
        <p:nvPicPr>
          <p:cNvPr id="30725" name="Picture 9" descr="leafppt"/>
          <p:cNvPicPr>
            <a:picLocks noChangeAspect="1" noChangeArrowheads="1"/>
          </p:cNvPicPr>
          <p:nvPr/>
        </p:nvPicPr>
        <p:blipFill>
          <a:blip r:embed="rId4">
            <a:extLst>
              <a:ext uri="{28A0092B-C50C-407E-A947-70E740481C1C}">
                <a14:useLocalDpi xmlns:a14="http://schemas.microsoft.com/office/drawing/2010/main" val="0"/>
              </a:ext>
            </a:extLst>
          </a:blip>
          <a:srcRect l="22847" t="48003" r="29028"/>
          <a:stretch>
            <a:fillRect/>
          </a:stretch>
        </p:blipFill>
        <p:spPr bwMode="auto">
          <a:xfrm>
            <a:off x="10686757"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0726" name="Object 1"/>
          <p:cNvGraphicFramePr>
            <a:graphicFrameLocks noChangeAspect="1"/>
          </p:cNvGraphicFramePr>
          <p:nvPr/>
        </p:nvGraphicFramePr>
        <p:xfrm>
          <a:off x="2501900" y="1066800"/>
          <a:ext cx="7188200" cy="5118100"/>
        </p:xfrm>
        <a:graphic>
          <a:graphicData uri="http://schemas.openxmlformats.org/presentationml/2006/ole">
            <mc:AlternateContent xmlns:mc="http://schemas.openxmlformats.org/markup-compatibility/2006">
              <mc:Choice xmlns:v="urn:schemas-microsoft-com:vml" Requires="v">
                <p:oleObj spid="_x0000_s2059" name="SPW 12.0 Graph" r:id="rId5" imgW="5381293" imgH="4299212" progId="SigmaPlotGraphicObject.11">
                  <p:embed/>
                </p:oleObj>
              </mc:Choice>
              <mc:Fallback>
                <p:oleObj name="SPW 12.0 Graph" r:id="rId5" imgW="5381293" imgH="4299212" progId="SigmaPlotGraphicObject.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1900" y="1066800"/>
                        <a:ext cx="7188200"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32770" name="Rectangle 4"/>
          <p:cNvSpPr>
            <a:spLocks noChangeArrowheads="1"/>
          </p:cNvSpPr>
          <p:nvPr/>
        </p:nvSpPr>
        <p:spPr bwMode="auto">
          <a:xfrm>
            <a:off x="0" y="0"/>
            <a:ext cx="107442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pic>
        <p:nvPicPr>
          <p:cNvPr id="32772"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442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itle 1"/>
          <p:cNvSpPr>
            <a:spLocks noGrp="1"/>
          </p:cNvSpPr>
          <p:nvPr>
            <p:ph type="title"/>
          </p:nvPr>
        </p:nvSpPr>
        <p:spPr>
          <a:xfrm>
            <a:off x="873919" y="-57149"/>
            <a:ext cx="10515600" cy="1325563"/>
          </a:xfrm>
        </p:spPr>
        <p:txBody>
          <a:bodyPr/>
          <a:lstStyle/>
          <a:p>
            <a:r>
              <a:rPr lang="en-NZ" altLang="en-US" dirty="0" smtClean="0">
                <a:solidFill>
                  <a:schemeClr val="bg1"/>
                </a:solidFill>
              </a:rPr>
              <a:t>Physical measurements</a:t>
            </a:r>
          </a:p>
        </p:txBody>
      </p:sp>
      <p:graphicFrame>
        <p:nvGraphicFramePr>
          <p:cNvPr id="6" name="Table 5"/>
          <p:cNvGraphicFramePr>
            <a:graphicFrameLocks noGrp="1"/>
          </p:cNvGraphicFramePr>
          <p:nvPr>
            <p:extLst>
              <p:ext uri="{D42A27DB-BD31-4B8C-83A1-F6EECF244321}">
                <p14:modId xmlns:p14="http://schemas.microsoft.com/office/powerpoint/2010/main" val="4196426747"/>
              </p:ext>
            </p:extLst>
          </p:nvPr>
        </p:nvGraphicFramePr>
        <p:xfrm>
          <a:off x="1774825" y="1268414"/>
          <a:ext cx="8713789" cy="5051427"/>
        </p:xfrm>
        <a:graphic>
          <a:graphicData uri="http://schemas.openxmlformats.org/drawingml/2006/table">
            <a:tbl>
              <a:tblPr firstRow="1" bandRow="1">
                <a:tableStyleId>{5C22544A-7EE6-4342-B048-85BDC9FD1C3A}</a:tableStyleId>
              </a:tblPr>
              <a:tblGrid>
                <a:gridCol w="3327555"/>
                <a:gridCol w="792093"/>
                <a:gridCol w="633674"/>
                <a:gridCol w="792093"/>
                <a:gridCol w="633674"/>
                <a:gridCol w="696772"/>
                <a:gridCol w="571927"/>
                <a:gridCol w="653358"/>
                <a:gridCol w="612643"/>
              </a:tblGrid>
              <a:tr h="914547">
                <a:tc>
                  <a:txBody>
                    <a:bodyPr/>
                    <a:lstStyle/>
                    <a:p>
                      <a:pPr algn="ctr"/>
                      <a:endParaRPr lang="en-NZ" sz="1800" dirty="0">
                        <a:solidFill>
                          <a:srgbClr val="800000"/>
                        </a:solidFill>
                      </a:endParaRPr>
                    </a:p>
                  </a:txBody>
                  <a:tcPr marL="91445" marR="91445" marT="45727" marB="45727">
                    <a:solidFill>
                      <a:srgbClr val="FBE5D6"/>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NZ" sz="1800" b="1" dirty="0" smtClean="0">
                          <a:solidFill>
                            <a:schemeClr val="tx1"/>
                          </a:solidFill>
                          <a:latin typeface="Calibri"/>
                          <a:ea typeface="Times New Roman"/>
                          <a:cs typeface="Times New Roman"/>
                        </a:rPr>
                        <a:t>Baseline 2013</a:t>
                      </a:r>
                      <a:endParaRPr lang="en-NZ" sz="1800" dirty="0" smtClean="0">
                        <a:solidFill>
                          <a:schemeClr val="tx1"/>
                        </a:solidFill>
                        <a:latin typeface="Calibri"/>
                        <a:ea typeface="Calibri"/>
                        <a:cs typeface="Times New Roman"/>
                      </a:endParaRPr>
                    </a:p>
                    <a:p>
                      <a:pPr algn="ctr"/>
                      <a:endParaRPr lang="en-NZ" sz="1800" dirty="0">
                        <a:solidFill>
                          <a:schemeClr val="tx1"/>
                        </a:solidFill>
                      </a:endParaRPr>
                    </a:p>
                  </a:txBody>
                  <a:tcPr marL="91445" marR="91445" marT="45727" marB="45727">
                    <a:solidFill>
                      <a:srgbClr val="FBE5D6"/>
                    </a:solidFill>
                  </a:tcPr>
                </a:tc>
                <a:tc hMerge="1">
                  <a:txBody>
                    <a:bodyPr/>
                    <a:lstStyle/>
                    <a:p>
                      <a:endParaRPr lang="en-NZ" dirty="0"/>
                    </a:p>
                  </a:txBody>
                  <a:tcPr/>
                </a:tc>
                <a:tc gridSpan="2">
                  <a:txBody>
                    <a:bodyPr/>
                    <a:lstStyle/>
                    <a:p>
                      <a:pPr algn="ctr"/>
                      <a:r>
                        <a:rPr lang="en-NZ" sz="1800" dirty="0" smtClean="0">
                          <a:solidFill>
                            <a:schemeClr val="tx1"/>
                          </a:solidFill>
                        </a:rPr>
                        <a:t>Year 1 2014</a:t>
                      </a:r>
                      <a:endParaRPr lang="en-NZ" sz="1800" dirty="0">
                        <a:solidFill>
                          <a:schemeClr val="tx1"/>
                        </a:solidFill>
                      </a:endParaRPr>
                    </a:p>
                  </a:txBody>
                  <a:tcPr marL="91445" marR="91445" marT="45727" marB="45727">
                    <a:solidFill>
                      <a:srgbClr val="FBE5D6"/>
                    </a:solidFill>
                  </a:tcPr>
                </a:tc>
                <a:tc hMerge="1">
                  <a:txBody>
                    <a:bodyPr/>
                    <a:lstStyle/>
                    <a:p>
                      <a:endParaRPr lang="en-NZ" dirty="0"/>
                    </a:p>
                  </a:txBody>
                  <a:tcPr/>
                </a:tc>
                <a:tc gridSpan="2">
                  <a:txBody>
                    <a:bodyPr/>
                    <a:lstStyle/>
                    <a:p>
                      <a:pPr algn="ctr"/>
                      <a:r>
                        <a:rPr lang="en-NZ" sz="1800" dirty="0" smtClean="0">
                          <a:solidFill>
                            <a:schemeClr val="tx1"/>
                          </a:solidFill>
                        </a:rPr>
                        <a:t>Year</a:t>
                      </a:r>
                      <a:r>
                        <a:rPr lang="en-NZ" sz="1800" baseline="0" dirty="0" smtClean="0">
                          <a:solidFill>
                            <a:schemeClr val="tx1"/>
                          </a:solidFill>
                        </a:rPr>
                        <a:t> 2 2015</a:t>
                      </a:r>
                      <a:endParaRPr lang="en-NZ" sz="1800" dirty="0">
                        <a:solidFill>
                          <a:schemeClr val="tx1"/>
                        </a:solidFill>
                      </a:endParaRPr>
                    </a:p>
                  </a:txBody>
                  <a:tcPr marL="91445" marR="91445" marT="45727" marB="45727">
                    <a:solidFill>
                      <a:srgbClr val="FBE5D6"/>
                    </a:solidFill>
                  </a:tcPr>
                </a:tc>
                <a:tc hMerge="1">
                  <a:txBody>
                    <a:bodyPr/>
                    <a:lstStyle/>
                    <a:p>
                      <a:endParaRPr lang="en-NZ" dirty="0"/>
                    </a:p>
                  </a:txBody>
                  <a:tcPr/>
                </a:tc>
                <a:tc gridSpan="2">
                  <a:txBody>
                    <a:bodyPr/>
                    <a:lstStyle/>
                    <a:p>
                      <a:pPr algn="ctr"/>
                      <a:r>
                        <a:rPr lang="en-NZ" sz="1800" dirty="0" smtClean="0">
                          <a:solidFill>
                            <a:schemeClr val="tx1"/>
                          </a:solidFill>
                        </a:rPr>
                        <a:t>Year 3 2016</a:t>
                      </a:r>
                      <a:endParaRPr lang="en-NZ" sz="1800" dirty="0">
                        <a:solidFill>
                          <a:schemeClr val="tx1"/>
                        </a:solidFill>
                      </a:endParaRPr>
                    </a:p>
                  </a:txBody>
                  <a:tcPr marL="91445" marR="91445" marT="45727" marB="45727">
                    <a:solidFill>
                      <a:srgbClr val="FBE5D6"/>
                    </a:solidFill>
                  </a:tcPr>
                </a:tc>
                <a:tc hMerge="1">
                  <a:txBody>
                    <a:bodyPr/>
                    <a:lstStyle/>
                    <a:p>
                      <a:endParaRPr lang="en-NZ" sz="1800" dirty="0">
                        <a:solidFill>
                          <a:schemeClr val="accent4"/>
                        </a:solidFill>
                      </a:endParaRPr>
                    </a:p>
                  </a:txBody>
                  <a:tcPr marL="91444" marR="91444" marT="45714" marB="45714"/>
                </a:tc>
              </a:tr>
              <a:tr h="512124">
                <a:tc>
                  <a:txBody>
                    <a:bodyPr/>
                    <a:lstStyle/>
                    <a:p>
                      <a:endParaRPr lang="en-NZ" sz="1800" dirty="0">
                        <a:solidFill>
                          <a:srgbClr val="800000"/>
                        </a:solidFill>
                      </a:endParaRPr>
                    </a:p>
                  </a:txBody>
                  <a:tcPr marL="91445" marR="91445" marT="45727" marB="45727">
                    <a:solidFill>
                      <a:srgbClr val="FBE5D6"/>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81" marR="68581" marT="0" marB="0" anchor="b">
                    <a:solidFill>
                      <a:schemeClr val="bg1">
                        <a:lumMod val="75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81" marR="68581" marT="0" marB="0" anchor="b">
                    <a:solidFill>
                      <a:schemeClr val="bg1">
                        <a:lumMod val="50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81" marR="68581" marT="0" marB="0" anchor="b">
                    <a:solidFill>
                      <a:schemeClr val="bg1">
                        <a:lumMod val="75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81" marR="68581" marT="0" marB="0" anchor="b">
                    <a:solidFill>
                      <a:schemeClr val="bg1">
                        <a:lumMod val="50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81" marR="68581" marT="0" marB="0" anchor="b">
                    <a:solidFill>
                      <a:schemeClr val="bg1">
                        <a:lumMod val="75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81" marR="68581"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err="1" smtClean="0">
                          <a:solidFill>
                            <a:srgbClr val="FF0000"/>
                          </a:solidFill>
                          <a:latin typeface="Calibri"/>
                          <a:ea typeface="Times New Roman"/>
                          <a:cs typeface="Times New Roman"/>
                        </a:rPr>
                        <a:t>Conv</a:t>
                      </a:r>
                      <a:endParaRPr lang="en-NZ" sz="1800" kern="1200" dirty="0">
                        <a:solidFill>
                          <a:srgbClr val="FF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81" marR="68581" marT="0" marB="0" anchor="b">
                    <a:solidFill>
                      <a:schemeClr val="bg1">
                        <a:lumMod val="50000"/>
                      </a:schemeClr>
                    </a:solidFill>
                  </a:tcPr>
                </a:tc>
              </a:tr>
              <a:tr h="650127">
                <a:tc>
                  <a:txBody>
                    <a:bodyPr/>
                    <a:lstStyle/>
                    <a:p>
                      <a:pPr algn="l" fontAlgn="b"/>
                      <a:r>
                        <a:rPr lang="en-NZ" sz="1800" b="1" i="0" u="none" strike="noStrike" dirty="0" smtClean="0">
                          <a:solidFill>
                            <a:srgbClr val="000000"/>
                          </a:solidFill>
                          <a:latin typeface="Calibri"/>
                        </a:rPr>
                        <a:t> 0-10 </a:t>
                      </a:r>
                      <a:r>
                        <a:rPr lang="en-NZ" sz="1800" b="1" i="0" u="none" strike="noStrike" dirty="0">
                          <a:solidFill>
                            <a:srgbClr val="000000"/>
                          </a:solidFill>
                          <a:latin typeface="Calibri"/>
                        </a:rPr>
                        <a:t>cm penetration resistance  </a:t>
                      </a:r>
                      <a:r>
                        <a:rPr lang="en-NZ" sz="1800" b="1" i="0" u="none" strike="noStrike" dirty="0" smtClean="0">
                          <a:solidFill>
                            <a:srgbClr val="000000"/>
                          </a:solidFill>
                          <a:latin typeface="Calibri"/>
                        </a:rPr>
                        <a:t>      (</a:t>
                      </a:r>
                      <a:r>
                        <a:rPr lang="en-NZ" sz="1800" b="1" i="0" u="none" strike="noStrike" dirty="0">
                          <a:solidFill>
                            <a:srgbClr val="000000"/>
                          </a:solidFill>
                          <a:latin typeface="Calibri"/>
                        </a:rPr>
                        <a:t>MPa)</a:t>
                      </a:r>
                    </a:p>
                  </a:txBody>
                  <a:tcPr marL="0" marR="0" marT="0" marB="0" anchor="b">
                    <a:solidFill>
                      <a:srgbClr val="FBE5D6"/>
                    </a:solidFill>
                  </a:tcPr>
                </a:tc>
                <a:tc>
                  <a:txBody>
                    <a:bodyPr/>
                    <a:lstStyle/>
                    <a:p>
                      <a:pPr algn="ctr" fontAlgn="b"/>
                      <a:r>
                        <a:rPr lang="en-NZ" sz="1800" b="0" i="0" u="none" strike="noStrike" dirty="0">
                          <a:solidFill>
                            <a:srgbClr val="000000"/>
                          </a:solidFill>
                          <a:latin typeface="Calibri"/>
                        </a:rPr>
                        <a:t>2.2</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2.2</a:t>
                      </a:r>
                    </a:p>
                  </a:txBody>
                  <a:tcPr marL="0" marR="0" marT="0" marB="0" anchor="b">
                    <a:solidFill>
                      <a:schemeClr val="bg1">
                        <a:lumMod val="50000"/>
                      </a:schemeClr>
                    </a:solidFill>
                  </a:tcPr>
                </a:tc>
                <a:tc>
                  <a:txBody>
                    <a:bodyPr/>
                    <a:lstStyle/>
                    <a:p>
                      <a:pPr algn="ctr" fontAlgn="b"/>
                      <a:r>
                        <a:rPr lang="en-NZ" sz="1800" b="0" i="0" u="none" strike="noStrike" dirty="0">
                          <a:solidFill>
                            <a:srgbClr val="000000"/>
                          </a:solidFill>
                          <a:latin typeface="Calibri"/>
                        </a:rPr>
                        <a:t>1.7</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1.6</a:t>
                      </a: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1.6</a:t>
                      </a:r>
                      <a:endParaRPr lang="en-NZ" sz="1800" kern="1200" dirty="0">
                        <a:solidFill>
                          <a:srgbClr val="00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1.6</a:t>
                      </a:r>
                      <a:endParaRPr lang="en-NZ" sz="1800" kern="1200" dirty="0">
                        <a:solidFill>
                          <a:srgbClr val="000000"/>
                        </a:solidFill>
                        <a:latin typeface="Calibri"/>
                        <a:ea typeface="Times New Roman"/>
                        <a:cs typeface="Times New Roman"/>
                      </a:endParaRPr>
                    </a:p>
                  </a:txBody>
                  <a:tcPr marL="68581" marR="68581"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1.2</a:t>
                      </a:r>
                      <a:endParaRPr lang="en-NZ" sz="1800" kern="1200" dirty="0">
                        <a:solidFill>
                          <a:srgbClr val="FF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1.3</a:t>
                      </a:r>
                      <a:endParaRPr lang="en-NZ" sz="1800" kern="1200" dirty="0">
                        <a:solidFill>
                          <a:srgbClr val="000000"/>
                        </a:solidFill>
                        <a:latin typeface="Calibri"/>
                        <a:ea typeface="Times New Roman"/>
                        <a:cs typeface="Times New Roman"/>
                      </a:endParaRPr>
                    </a:p>
                  </a:txBody>
                  <a:tcPr marL="68581" marR="68581" marT="0" marB="0" anchor="b">
                    <a:solidFill>
                      <a:schemeClr val="bg1">
                        <a:lumMod val="50000"/>
                      </a:schemeClr>
                    </a:solidFill>
                  </a:tcPr>
                </a:tc>
              </a:tr>
              <a:tr h="650127">
                <a:tc>
                  <a:txBody>
                    <a:bodyPr/>
                    <a:lstStyle/>
                    <a:p>
                      <a:pPr algn="l" fontAlgn="b"/>
                      <a:r>
                        <a:rPr lang="en-NZ" sz="1800" b="1" i="0" u="none" strike="noStrike" dirty="0" smtClean="0">
                          <a:solidFill>
                            <a:schemeClr val="tx1"/>
                          </a:solidFill>
                          <a:latin typeface="Calibri"/>
                        </a:rPr>
                        <a:t> 10-20 </a:t>
                      </a:r>
                      <a:r>
                        <a:rPr lang="en-NZ" sz="1800" b="1" i="0" u="none" strike="noStrike" dirty="0">
                          <a:solidFill>
                            <a:schemeClr val="tx1"/>
                          </a:solidFill>
                          <a:latin typeface="Calibri"/>
                        </a:rPr>
                        <a:t>cm penetration resistance  (MPa)</a:t>
                      </a:r>
                    </a:p>
                  </a:txBody>
                  <a:tcPr marL="0" marR="0" marT="0" marB="0" anchor="b">
                    <a:solidFill>
                      <a:srgbClr val="FBE5D6"/>
                    </a:solidFill>
                  </a:tcPr>
                </a:tc>
                <a:tc>
                  <a:txBody>
                    <a:bodyPr/>
                    <a:lstStyle/>
                    <a:p>
                      <a:pPr algn="ctr" fontAlgn="b"/>
                      <a:r>
                        <a:rPr lang="en-NZ" sz="1800" b="0" i="0" u="none" strike="noStrike" dirty="0">
                          <a:solidFill>
                            <a:schemeClr val="tx1"/>
                          </a:solidFill>
                          <a:latin typeface="Calibri"/>
                        </a:rPr>
                        <a:t>2.0</a:t>
                      </a:r>
                    </a:p>
                  </a:txBody>
                  <a:tcPr marL="0" marR="0" marT="0" marB="0" anchor="b">
                    <a:solidFill>
                      <a:schemeClr val="bg1">
                        <a:lumMod val="75000"/>
                      </a:schemeClr>
                    </a:solidFill>
                  </a:tcPr>
                </a:tc>
                <a:tc>
                  <a:txBody>
                    <a:bodyPr/>
                    <a:lstStyle/>
                    <a:p>
                      <a:pPr algn="ctr" fontAlgn="b"/>
                      <a:r>
                        <a:rPr lang="en-NZ" sz="1800" b="0" i="0" u="none" strike="noStrike" dirty="0">
                          <a:solidFill>
                            <a:schemeClr val="tx1"/>
                          </a:solidFill>
                          <a:latin typeface="Calibri"/>
                        </a:rPr>
                        <a:t>2.1</a:t>
                      </a:r>
                    </a:p>
                  </a:txBody>
                  <a:tcPr marL="0" marR="0" marT="0" marB="0" anchor="b">
                    <a:solidFill>
                      <a:schemeClr val="bg1">
                        <a:lumMod val="50000"/>
                      </a:schemeClr>
                    </a:solidFill>
                  </a:tcPr>
                </a:tc>
                <a:tc>
                  <a:txBody>
                    <a:bodyPr/>
                    <a:lstStyle/>
                    <a:p>
                      <a:pPr algn="ctr" fontAlgn="b"/>
                      <a:r>
                        <a:rPr lang="en-NZ" sz="1800" b="1" i="0" u="none" strike="noStrike" dirty="0">
                          <a:solidFill>
                            <a:schemeClr val="tx1"/>
                          </a:solidFill>
                          <a:latin typeface="Calibri"/>
                        </a:rPr>
                        <a:t>2.5</a:t>
                      </a:r>
                    </a:p>
                  </a:txBody>
                  <a:tcPr marL="0" marR="0" marT="0" marB="0" anchor="b">
                    <a:solidFill>
                      <a:schemeClr val="bg1">
                        <a:lumMod val="75000"/>
                      </a:schemeClr>
                    </a:solidFill>
                  </a:tcPr>
                </a:tc>
                <a:tc>
                  <a:txBody>
                    <a:bodyPr/>
                    <a:lstStyle/>
                    <a:p>
                      <a:pPr algn="ctr" fontAlgn="b"/>
                      <a:r>
                        <a:rPr lang="en-NZ" sz="1800" b="1" i="0" u="none" strike="noStrike" dirty="0">
                          <a:solidFill>
                            <a:schemeClr val="tx1"/>
                          </a:solidFill>
                          <a:latin typeface="Calibri"/>
                        </a:rPr>
                        <a:t>2.1</a:t>
                      </a: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chemeClr val="tx1"/>
                          </a:solidFill>
                          <a:latin typeface="Calibri"/>
                          <a:ea typeface="Times New Roman"/>
                          <a:cs typeface="Times New Roman"/>
                        </a:rPr>
                        <a:t>1.9</a:t>
                      </a:r>
                      <a:endParaRPr lang="en-NZ" sz="1800" kern="1200" dirty="0">
                        <a:solidFill>
                          <a:schemeClr val="tx1"/>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1.8</a:t>
                      </a:r>
                      <a:endParaRPr lang="en-NZ" sz="1800" kern="1200" dirty="0">
                        <a:solidFill>
                          <a:srgbClr val="000000"/>
                        </a:solidFill>
                        <a:latin typeface="Calibri"/>
                        <a:ea typeface="Times New Roman"/>
                        <a:cs typeface="Times New Roman"/>
                      </a:endParaRPr>
                    </a:p>
                  </a:txBody>
                  <a:tcPr marL="68581" marR="68581"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2.1</a:t>
                      </a:r>
                      <a:endParaRPr lang="en-NZ" sz="1800" kern="1200" dirty="0">
                        <a:solidFill>
                          <a:srgbClr val="FF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b="1" kern="1200" dirty="0" smtClean="0">
                          <a:solidFill>
                            <a:srgbClr val="000000"/>
                          </a:solidFill>
                          <a:latin typeface="Calibri"/>
                          <a:ea typeface="Times New Roman"/>
                          <a:cs typeface="Times New Roman"/>
                        </a:rPr>
                        <a:t>1.7</a:t>
                      </a:r>
                      <a:endParaRPr lang="en-NZ" sz="1800" b="1" kern="1200" dirty="0">
                        <a:solidFill>
                          <a:srgbClr val="000000"/>
                        </a:solidFill>
                        <a:latin typeface="Calibri"/>
                        <a:ea typeface="Times New Roman"/>
                        <a:cs typeface="Times New Roman"/>
                      </a:endParaRPr>
                    </a:p>
                  </a:txBody>
                  <a:tcPr marL="68581" marR="68581" marT="0" marB="0" anchor="b">
                    <a:solidFill>
                      <a:schemeClr val="bg1">
                        <a:lumMod val="50000"/>
                      </a:schemeClr>
                    </a:solidFill>
                  </a:tcPr>
                </a:tc>
              </a:tr>
              <a:tr h="650127">
                <a:tc>
                  <a:txBody>
                    <a:bodyPr/>
                    <a:lstStyle/>
                    <a:p>
                      <a:pPr algn="l" fontAlgn="b"/>
                      <a:r>
                        <a:rPr lang="fr-FR" sz="1800" b="1" i="0" u="none" strike="noStrike" dirty="0" smtClean="0">
                          <a:solidFill>
                            <a:srgbClr val="000000"/>
                          </a:solidFill>
                          <a:latin typeface="Calibri"/>
                        </a:rPr>
                        <a:t> 0-7.5 </a:t>
                      </a:r>
                      <a:r>
                        <a:rPr lang="fr-FR" sz="1800" b="1" i="0" u="none" strike="noStrike" dirty="0">
                          <a:solidFill>
                            <a:srgbClr val="000000"/>
                          </a:solidFill>
                          <a:latin typeface="Calibri"/>
                        </a:rPr>
                        <a:t>cm </a:t>
                      </a:r>
                      <a:r>
                        <a:rPr lang="fr-FR" sz="1800" b="1" i="0" u="none" strike="noStrike" dirty="0" smtClean="0">
                          <a:solidFill>
                            <a:srgbClr val="000000"/>
                          </a:solidFill>
                          <a:latin typeface="Calibri"/>
                        </a:rPr>
                        <a:t>DUL </a:t>
                      </a:r>
                      <a:r>
                        <a:rPr lang="fr-FR" sz="1800" b="1" i="0" u="none" strike="noStrike" dirty="0" err="1" smtClean="0">
                          <a:solidFill>
                            <a:srgbClr val="000000"/>
                          </a:solidFill>
                          <a:latin typeface="Calibri"/>
                        </a:rPr>
                        <a:t>moisture</a:t>
                      </a:r>
                      <a:r>
                        <a:rPr lang="fr-FR" sz="1800" b="1" i="0" u="none" strike="noStrike" dirty="0" smtClean="0">
                          <a:solidFill>
                            <a:srgbClr val="000000"/>
                          </a:solidFill>
                          <a:latin typeface="Calibri"/>
                        </a:rPr>
                        <a:t> </a:t>
                      </a:r>
                      <a:r>
                        <a:rPr lang="fr-FR" sz="1800" b="1" i="0" u="none" strike="noStrike" dirty="0">
                          <a:solidFill>
                            <a:srgbClr val="000000"/>
                          </a:solidFill>
                          <a:latin typeface="Calibri"/>
                        </a:rPr>
                        <a:t>content (% v/v @ -10kPa)</a:t>
                      </a:r>
                    </a:p>
                  </a:txBody>
                  <a:tcPr marL="0" marR="0" marT="0" marB="0" anchor="b">
                    <a:solidFill>
                      <a:srgbClr val="FBE5D6"/>
                    </a:solidFill>
                  </a:tcPr>
                </a:tc>
                <a:tc>
                  <a:txBody>
                    <a:bodyPr/>
                    <a:lstStyle/>
                    <a:p>
                      <a:pPr algn="ctr" fontAlgn="b"/>
                      <a:r>
                        <a:rPr lang="en-NZ" sz="1800" b="0" i="0" u="none" strike="noStrike" dirty="0">
                          <a:solidFill>
                            <a:srgbClr val="000000"/>
                          </a:solidFill>
                          <a:latin typeface="Calibri"/>
                        </a:rPr>
                        <a:t>40.5</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40.8</a:t>
                      </a:r>
                    </a:p>
                  </a:txBody>
                  <a:tcPr marL="0" marR="0" marT="0" marB="0" anchor="b">
                    <a:solidFill>
                      <a:schemeClr val="bg1">
                        <a:lumMod val="50000"/>
                      </a:schemeClr>
                    </a:solidFill>
                  </a:tcPr>
                </a:tc>
                <a:tc>
                  <a:txBody>
                    <a:bodyPr/>
                    <a:lstStyle/>
                    <a:p>
                      <a:pPr algn="ctr" fontAlgn="b"/>
                      <a:r>
                        <a:rPr lang="en-NZ" sz="1800" b="0" i="0" u="none" strike="noStrike" dirty="0">
                          <a:solidFill>
                            <a:srgbClr val="000000"/>
                          </a:solidFill>
                          <a:latin typeface="Calibri"/>
                        </a:rPr>
                        <a:t>44.3</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43.9</a:t>
                      </a: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43.9</a:t>
                      </a:r>
                      <a:endParaRPr lang="en-NZ" sz="1800" kern="1200" dirty="0">
                        <a:solidFill>
                          <a:srgbClr val="00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43.5</a:t>
                      </a:r>
                      <a:endParaRPr lang="en-NZ" sz="1800" kern="1200" dirty="0">
                        <a:solidFill>
                          <a:srgbClr val="000000"/>
                        </a:solidFill>
                        <a:latin typeface="Calibri"/>
                        <a:ea typeface="Times New Roman"/>
                        <a:cs typeface="Times New Roman"/>
                      </a:endParaRPr>
                    </a:p>
                  </a:txBody>
                  <a:tcPr marL="68581" marR="68581"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42.4</a:t>
                      </a:r>
                      <a:endParaRPr lang="en-NZ" sz="1800" kern="1200" dirty="0">
                        <a:solidFill>
                          <a:srgbClr val="FF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42.2</a:t>
                      </a:r>
                      <a:endParaRPr lang="en-NZ" sz="1800" kern="1200" dirty="0">
                        <a:solidFill>
                          <a:srgbClr val="000000"/>
                        </a:solidFill>
                        <a:latin typeface="Calibri"/>
                        <a:ea typeface="Times New Roman"/>
                        <a:cs typeface="Times New Roman"/>
                      </a:endParaRPr>
                    </a:p>
                  </a:txBody>
                  <a:tcPr marL="68581" marR="68581" marT="0" marB="0" anchor="b">
                    <a:solidFill>
                      <a:schemeClr val="bg1">
                        <a:lumMod val="50000"/>
                      </a:schemeClr>
                    </a:solidFill>
                  </a:tcPr>
                </a:tc>
              </a:tr>
              <a:tr h="650127">
                <a:tc>
                  <a:txBody>
                    <a:bodyPr/>
                    <a:lstStyle/>
                    <a:p>
                      <a:pPr algn="l" fontAlgn="b"/>
                      <a:r>
                        <a:rPr lang="en-NZ" sz="1800" b="1" i="0" u="none" strike="noStrike" dirty="0" smtClean="0">
                          <a:solidFill>
                            <a:srgbClr val="000000"/>
                          </a:solidFill>
                          <a:latin typeface="Calibri"/>
                        </a:rPr>
                        <a:t> 0-7.5 </a:t>
                      </a:r>
                      <a:r>
                        <a:rPr lang="en-NZ" sz="1800" b="1" i="0" u="none" strike="noStrike" dirty="0">
                          <a:solidFill>
                            <a:srgbClr val="000000"/>
                          </a:solidFill>
                          <a:latin typeface="Calibri"/>
                        </a:rPr>
                        <a:t>cm Macro Porosity (% v/v @ -10kPa)</a:t>
                      </a:r>
                    </a:p>
                  </a:txBody>
                  <a:tcPr marL="0" marR="0" marT="0" marB="0" anchor="b">
                    <a:solidFill>
                      <a:srgbClr val="FBE5D6"/>
                    </a:solidFill>
                  </a:tcPr>
                </a:tc>
                <a:tc>
                  <a:txBody>
                    <a:bodyPr/>
                    <a:lstStyle/>
                    <a:p>
                      <a:pPr algn="ctr" fontAlgn="b"/>
                      <a:r>
                        <a:rPr lang="en-NZ" sz="1800" b="0" i="0" u="none" strike="noStrike" dirty="0">
                          <a:solidFill>
                            <a:srgbClr val="000000"/>
                          </a:solidFill>
                          <a:latin typeface="Calibri"/>
                        </a:rPr>
                        <a:t>8.3</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8.9</a:t>
                      </a:r>
                    </a:p>
                  </a:txBody>
                  <a:tcPr marL="0" marR="0" marT="0" marB="0" anchor="b">
                    <a:solidFill>
                      <a:schemeClr val="bg1">
                        <a:lumMod val="50000"/>
                      </a:schemeClr>
                    </a:solidFill>
                  </a:tcPr>
                </a:tc>
                <a:tc>
                  <a:txBody>
                    <a:bodyPr/>
                    <a:lstStyle/>
                    <a:p>
                      <a:pPr algn="ctr" fontAlgn="b"/>
                      <a:r>
                        <a:rPr lang="en-NZ" sz="1800" b="0" i="0" u="none" strike="noStrike" dirty="0">
                          <a:solidFill>
                            <a:srgbClr val="000000"/>
                          </a:solidFill>
                          <a:latin typeface="Calibri"/>
                        </a:rPr>
                        <a:t>10.5</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8.9</a:t>
                      </a: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9.7</a:t>
                      </a:r>
                      <a:endParaRPr lang="en-NZ" sz="1800" kern="1200" dirty="0">
                        <a:solidFill>
                          <a:srgbClr val="00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11.0</a:t>
                      </a:r>
                      <a:endParaRPr lang="en-NZ" sz="1800" kern="1200" dirty="0">
                        <a:solidFill>
                          <a:srgbClr val="000000"/>
                        </a:solidFill>
                        <a:latin typeface="Calibri"/>
                        <a:ea typeface="Times New Roman"/>
                        <a:cs typeface="Times New Roman"/>
                      </a:endParaRPr>
                    </a:p>
                  </a:txBody>
                  <a:tcPr marL="68581" marR="68581"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13.1</a:t>
                      </a:r>
                      <a:endParaRPr lang="en-NZ" sz="1800" kern="1200" dirty="0">
                        <a:solidFill>
                          <a:srgbClr val="FF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14.9</a:t>
                      </a:r>
                      <a:endParaRPr lang="en-NZ" sz="1800" kern="1200" dirty="0">
                        <a:solidFill>
                          <a:srgbClr val="000000"/>
                        </a:solidFill>
                        <a:latin typeface="Calibri"/>
                        <a:ea typeface="Times New Roman"/>
                        <a:cs typeface="Times New Roman"/>
                      </a:endParaRPr>
                    </a:p>
                  </a:txBody>
                  <a:tcPr marL="68581" marR="68581" marT="0" marB="0" anchor="b">
                    <a:solidFill>
                      <a:schemeClr val="bg1">
                        <a:lumMod val="50000"/>
                      </a:schemeClr>
                    </a:solidFill>
                  </a:tcPr>
                </a:tc>
              </a:tr>
              <a:tr h="512124">
                <a:tc>
                  <a:txBody>
                    <a:bodyPr/>
                    <a:lstStyle/>
                    <a:p>
                      <a:pPr algn="l" fontAlgn="b"/>
                      <a:r>
                        <a:rPr lang="en-NZ" sz="1800" b="1" i="0" u="none" strike="noStrike" dirty="0" smtClean="0">
                          <a:solidFill>
                            <a:srgbClr val="000000"/>
                          </a:solidFill>
                          <a:latin typeface="Calibri"/>
                        </a:rPr>
                        <a:t> Aggregate </a:t>
                      </a:r>
                      <a:r>
                        <a:rPr lang="en-NZ" sz="1800" b="1" i="0" u="none" strike="noStrike" dirty="0">
                          <a:solidFill>
                            <a:srgbClr val="000000"/>
                          </a:solidFill>
                          <a:latin typeface="Calibri"/>
                        </a:rPr>
                        <a:t>stability (mm, MWD)</a:t>
                      </a:r>
                    </a:p>
                  </a:txBody>
                  <a:tcPr marL="0" marR="0" marT="0" marB="0" anchor="b">
                    <a:solidFill>
                      <a:srgbClr val="FBE5D6"/>
                    </a:solidFill>
                  </a:tcPr>
                </a:tc>
                <a:tc>
                  <a:txBody>
                    <a:bodyPr/>
                    <a:lstStyle/>
                    <a:p>
                      <a:pPr algn="ctr" fontAlgn="b"/>
                      <a:r>
                        <a:rPr lang="en-NZ" sz="1800" b="0" i="0" u="none" strike="noStrike" dirty="0">
                          <a:solidFill>
                            <a:srgbClr val="000000"/>
                          </a:solidFill>
                          <a:latin typeface="Calibri"/>
                        </a:rPr>
                        <a:t>1.8</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1.8</a:t>
                      </a:r>
                    </a:p>
                  </a:txBody>
                  <a:tcPr marL="0" marR="0" marT="0" marB="0" anchor="b">
                    <a:solidFill>
                      <a:schemeClr val="bg1">
                        <a:lumMod val="50000"/>
                      </a:schemeClr>
                    </a:solidFill>
                  </a:tcPr>
                </a:tc>
                <a:tc>
                  <a:txBody>
                    <a:bodyPr/>
                    <a:lstStyle/>
                    <a:p>
                      <a:pPr algn="ctr" fontAlgn="b"/>
                      <a:r>
                        <a:rPr lang="en-NZ" sz="1800" b="0" i="0" u="none" strike="noStrike" dirty="0">
                          <a:solidFill>
                            <a:srgbClr val="000000"/>
                          </a:solidFill>
                          <a:latin typeface="Calibri"/>
                        </a:rPr>
                        <a:t>1.5</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1.6</a:t>
                      </a: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chemeClr val="tx1"/>
                          </a:solidFill>
                          <a:latin typeface="Calibri"/>
                          <a:ea typeface="Times New Roman"/>
                          <a:cs typeface="Times New Roman"/>
                        </a:rPr>
                        <a:t>2.0</a:t>
                      </a:r>
                      <a:endParaRPr lang="en-NZ" sz="1800" kern="1200" dirty="0">
                        <a:solidFill>
                          <a:schemeClr val="tx1"/>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chemeClr val="tx1"/>
                          </a:solidFill>
                          <a:latin typeface="Calibri"/>
                          <a:ea typeface="Times New Roman"/>
                          <a:cs typeface="Times New Roman"/>
                        </a:rPr>
                        <a:t>2.1</a:t>
                      </a:r>
                      <a:endParaRPr lang="en-NZ" sz="1800" kern="1200" dirty="0">
                        <a:solidFill>
                          <a:schemeClr val="tx1"/>
                        </a:solidFill>
                        <a:latin typeface="Calibri"/>
                        <a:ea typeface="Times New Roman"/>
                        <a:cs typeface="Times New Roman"/>
                      </a:endParaRPr>
                    </a:p>
                  </a:txBody>
                  <a:tcPr marL="68581" marR="68581"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2.0</a:t>
                      </a:r>
                      <a:endParaRPr lang="en-NZ" sz="1800" kern="1200" dirty="0">
                        <a:solidFill>
                          <a:srgbClr val="FF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chemeClr val="tx1"/>
                          </a:solidFill>
                          <a:latin typeface="Calibri"/>
                          <a:ea typeface="Times New Roman"/>
                          <a:cs typeface="Times New Roman"/>
                        </a:rPr>
                        <a:t>2.1</a:t>
                      </a:r>
                      <a:endParaRPr lang="en-NZ" sz="1800" kern="1200" dirty="0">
                        <a:solidFill>
                          <a:schemeClr val="tx1"/>
                        </a:solidFill>
                        <a:latin typeface="Calibri"/>
                        <a:ea typeface="Times New Roman"/>
                        <a:cs typeface="Times New Roman"/>
                      </a:endParaRPr>
                    </a:p>
                  </a:txBody>
                  <a:tcPr marL="68581" marR="68581" marT="0" marB="0" anchor="b">
                    <a:solidFill>
                      <a:schemeClr val="bg1">
                        <a:lumMod val="50000"/>
                      </a:schemeClr>
                    </a:solidFill>
                  </a:tcPr>
                </a:tc>
              </a:tr>
              <a:tr h="512124">
                <a:tc>
                  <a:txBody>
                    <a:bodyPr/>
                    <a:lstStyle/>
                    <a:p>
                      <a:pPr algn="l" fontAlgn="b"/>
                      <a:r>
                        <a:rPr lang="en-NZ" sz="1800" b="1" i="0" u="none" strike="noStrike" dirty="0" smtClean="0">
                          <a:solidFill>
                            <a:srgbClr val="800000"/>
                          </a:solidFill>
                          <a:latin typeface="Calibri"/>
                        </a:rPr>
                        <a:t> </a:t>
                      </a:r>
                      <a:r>
                        <a:rPr lang="en-NZ" sz="1800" b="1" i="0" u="none" strike="noStrike" dirty="0" smtClean="0">
                          <a:solidFill>
                            <a:schemeClr val="tx1"/>
                          </a:solidFill>
                          <a:latin typeface="Calibri"/>
                        </a:rPr>
                        <a:t>Aggregate </a:t>
                      </a:r>
                      <a:r>
                        <a:rPr lang="en-NZ" sz="1800" b="1" i="0" u="none" strike="noStrike" dirty="0">
                          <a:solidFill>
                            <a:schemeClr val="tx1"/>
                          </a:solidFill>
                          <a:latin typeface="Calibri"/>
                        </a:rPr>
                        <a:t>stability (% &gt;1 mm)</a:t>
                      </a:r>
                    </a:p>
                  </a:txBody>
                  <a:tcPr marL="0" marR="0" marT="0" marB="0" anchor="b">
                    <a:solidFill>
                      <a:srgbClr val="FBE5D6"/>
                    </a:solidFill>
                  </a:tcPr>
                </a:tc>
                <a:tc>
                  <a:txBody>
                    <a:bodyPr/>
                    <a:lstStyle/>
                    <a:p>
                      <a:pPr algn="ctr" fontAlgn="b"/>
                      <a:r>
                        <a:rPr lang="en-NZ" sz="1800" b="0" i="0" u="none" strike="noStrike" dirty="0" smtClean="0">
                          <a:solidFill>
                            <a:schemeClr val="tx1"/>
                          </a:solidFill>
                          <a:latin typeface="Calibri"/>
                        </a:rPr>
                        <a:t>66</a:t>
                      </a:r>
                      <a:endParaRPr lang="en-NZ" sz="1800" b="0" i="0" u="none" strike="noStrike" dirty="0">
                        <a:solidFill>
                          <a:schemeClr val="tx1"/>
                        </a:solidFill>
                        <a:latin typeface="Calibri"/>
                      </a:endParaRPr>
                    </a:p>
                  </a:txBody>
                  <a:tcPr marL="0" marR="0" marT="0" marB="0" anchor="b">
                    <a:solidFill>
                      <a:schemeClr val="bg1">
                        <a:lumMod val="75000"/>
                      </a:schemeClr>
                    </a:solidFill>
                  </a:tcPr>
                </a:tc>
                <a:tc>
                  <a:txBody>
                    <a:bodyPr/>
                    <a:lstStyle/>
                    <a:p>
                      <a:pPr algn="ctr" fontAlgn="b"/>
                      <a:r>
                        <a:rPr lang="en-NZ" sz="1800" b="0" i="0" u="none" strike="noStrike" dirty="0" smtClean="0">
                          <a:solidFill>
                            <a:schemeClr val="tx1"/>
                          </a:solidFill>
                          <a:latin typeface="Calibri"/>
                        </a:rPr>
                        <a:t>66</a:t>
                      </a:r>
                      <a:endParaRPr lang="en-NZ" sz="1800" b="0" i="0" u="none" strike="noStrike" dirty="0">
                        <a:solidFill>
                          <a:schemeClr val="tx1"/>
                        </a:solidFill>
                        <a:latin typeface="Calibri"/>
                      </a:endParaRPr>
                    </a:p>
                  </a:txBody>
                  <a:tcPr marL="0" marR="0" marT="0" marB="0" anchor="b">
                    <a:solidFill>
                      <a:schemeClr val="bg1">
                        <a:lumMod val="50000"/>
                      </a:schemeClr>
                    </a:solidFill>
                  </a:tcPr>
                </a:tc>
                <a:tc>
                  <a:txBody>
                    <a:bodyPr/>
                    <a:lstStyle/>
                    <a:p>
                      <a:pPr algn="ctr" fontAlgn="b"/>
                      <a:r>
                        <a:rPr lang="en-NZ" sz="1800" b="0" i="0" u="none" strike="noStrike" dirty="0" smtClean="0">
                          <a:solidFill>
                            <a:srgbClr val="FF0000"/>
                          </a:solidFill>
                          <a:latin typeface="Calibri"/>
                        </a:rPr>
                        <a:t>56</a:t>
                      </a:r>
                      <a:endParaRPr lang="en-NZ" sz="1800" b="0" i="0" u="none" strike="noStrike" dirty="0">
                        <a:solidFill>
                          <a:srgbClr val="FF0000"/>
                        </a:solidFill>
                        <a:latin typeface="Calibri"/>
                      </a:endParaRPr>
                    </a:p>
                  </a:txBody>
                  <a:tcPr marL="0" marR="0" marT="0" marB="0" anchor="b">
                    <a:solidFill>
                      <a:schemeClr val="bg1">
                        <a:lumMod val="75000"/>
                      </a:schemeClr>
                    </a:solidFill>
                  </a:tcPr>
                </a:tc>
                <a:tc>
                  <a:txBody>
                    <a:bodyPr/>
                    <a:lstStyle/>
                    <a:p>
                      <a:pPr algn="ctr" fontAlgn="b"/>
                      <a:r>
                        <a:rPr lang="en-NZ" sz="1800" b="0" i="0" u="none" strike="noStrike" dirty="0" smtClean="0">
                          <a:solidFill>
                            <a:srgbClr val="FF0000"/>
                          </a:solidFill>
                          <a:latin typeface="Calibri"/>
                        </a:rPr>
                        <a:t>59</a:t>
                      </a:r>
                      <a:endParaRPr lang="en-NZ" sz="1800" b="0" i="0" u="none" strike="noStrike" dirty="0">
                        <a:solidFill>
                          <a:srgbClr val="FF0000"/>
                        </a:solidFill>
                        <a:latin typeface="Calibri"/>
                      </a:endParaRP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78</a:t>
                      </a:r>
                      <a:endParaRPr lang="en-NZ" sz="1800" kern="1200" dirty="0">
                        <a:solidFill>
                          <a:srgbClr val="FF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80</a:t>
                      </a:r>
                      <a:endParaRPr lang="en-NZ" sz="1800" kern="1200" dirty="0">
                        <a:solidFill>
                          <a:srgbClr val="FF0000"/>
                        </a:solidFill>
                        <a:latin typeface="Calibri"/>
                        <a:ea typeface="Times New Roman"/>
                        <a:cs typeface="Times New Roman"/>
                      </a:endParaRPr>
                    </a:p>
                  </a:txBody>
                  <a:tcPr marL="68581" marR="68581"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77</a:t>
                      </a:r>
                      <a:endParaRPr lang="en-NZ" sz="1800" kern="1200" dirty="0">
                        <a:solidFill>
                          <a:srgbClr val="FF0000"/>
                        </a:solidFill>
                        <a:latin typeface="Calibri"/>
                        <a:ea typeface="Times New Roman"/>
                        <a:cs typeface="Times New Roman"/>
                      </a:endParaRPr>
                    </a:p>
                  </a:txBody>
                  <a:tcPr marL="68581" marR="68581"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83</a:t>
                      </a:r>
                      <a:endParaRPr lang="en-NZ" sz="1800" kern="1200" dirty="0">
                        <a:solidFill>
                          <a:srgbClr val="FF0000"/>
                        </a:solidFill>
                        <a:latin typeface="Calibri"/>
                        <a:ea typeface="Times New Roman"/>
                        <a:cs typeface="Times New Roman"/>
                      </a:endParaRPr>
                    </a:p>
                  </a:txBody>
                  <a:tcPr marL="68581" marR="68581" marT="0" marB="0" anchor="b">
                    <a:solidFill>
                      <a:schemeClr val="bg1">
                        <a:lumMod val="50000"/>
                      </a:schemeClr>
                    </a:solidFill>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34818" name="Rectangle 4"/>
          <p:cNvSpPr>
            <a:spLocks noChangeArrowheads="1"/>
          </p:cNvSpPr>
          <p:nvPr/>
        </p:nvSpPr>
        <p:spPr bwMode="auto">
          <a:xfrm>
            <a:off x="0" y="0"/>
            <a:ext cx="107442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pic>
        <p:nvPicPr>
          <p:cNvPr id="34820"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442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Title 1"/>
          <p:cNvSpPr>
            <a:spLocks noGrp="1"/>
          </p:cNvSpPr>
          <p:nvPr>
            <p:ph type="title"/>
          </p:nvPr>
        </p:nvSpPr>
        <p:spPr>
          <a:xfrm>
            <a:off x="984740" y="0"/>
            <a:ext cx="10515600" cy="1325563"/>
          </a:xfrm>
        </p:spPr>
        <p:txBody>
          <a:bodyPr/>
          <a:lstStyle/>
          <a:p>
            <a:r>
              <a:rPr lang="en-NZ" altLang="en-US" dirty="0" smtClean="0">
                <a:solidFill>
                  <a:schemeClr val="bg1"/>
                </a:solidFill>
              </a:rPr>
              <a:t>Biological measurements</a:t>
            </a:r>
          </a:p>
        </p:txBody>
      </p:sp>
      <p:graphicFrame>
        <p:nvGraphicFramePr>
          <p:cNvPr id="7" name="Table 6"/>
          <p:cNvGraphicFramePr>
            <a:graphicFrameLocks noGrp="1"/>
          </p:cNvGraphicFramePr>
          <p:nvPr>
            <p:extLst>
              <p:ext uri="{D42A27DB-BD31-4B8C-83A1-F6EECF244321}">
                <p14:modId xmlns:p14="http://schemas.microsoft.com/office/powerpoint/2010/main" val="3248222112"/>
              </p:ext>
            </p:extLst>
          </p:nvPr>
        </p:nvGraphicFramePr>
        <p:xfrm>
          <a:off x="984740" y="1066800"/>
          <a:ext cx="9575311" cy="5029201"/>
        </p:xfrm>
        <a:graphic>
          <a:graphicData uri="http://schemas.openxmlformats.org/drawingml/2006/table">
            <a:tbl>
              <a:tblPr firstRow="1" bandRow="1">
                <a:tableStyleId>{5C22544A-7EE6-4342-B048-85BDC9FD1C3A}</a:tableStyleId>
              </a:tblPr>
              <a:tblGrid>
                <a:gridCol w="2946248"/>
                <a:gridCol w="937442"/>
                <a:gridCol w="803523"/>
                <a:gridCol w="736561"/>
                <a:gridCol w="937442"/>
                <a:gridCol w="803523"/>
                <a:gridCol w="803524"/>
                <a:gridCol w="803524"/>
                <a:gridCol w="803524"/>
              </a:tblGrid>
              <a:tr h="995990">
                <a:tc>
                  <a:txBody>
                    <a:bodyPr/>
                    <a:lstStyle/>
                    <a:p>
                      <a:pPr algn="ctr"/>
                      <a:endParaRPr lang="en-NZ" sz="1800" dirty="0">
                        <a:solidFill>
                          <a:schemeClr val="accent4"/>
                        </a:solidFill>
                      </a:endParaRPr>
                    </a:p>
                  </a:txBody>
                  <a:tcPr marL="91441" marR="91441" marT="45723" marB="45723"/>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NZ" sz="1800" b="1" kern="1200" dirty="0" smtClean="0">
                          <a:solidFill>
                            <a:schemeClr val="tx1"/>
                          </a:solidFill>
                          <a:latin typeface="+mn-lt"/>
                          <a:ea typeface="+mn-ea"/>
                          <a:cs typeface="+mn-cs"/>
                        </a:rPr>
                        <a:t>Baseline 2013</a:t>
                      </a:r>
                    </a:p>
                    <a:p>
                      <a:pPr algn="ctr"/>
                      <a:endParaRPr lang="en-NZ" sz="1800" dirty="0">
                        <a:solidFill>
                          <a:schemeClr val="tx1"/>
                        </a:solidFill>
                      </a:endParaRPr>
                    </a:p>
                  </a:txBody>
                  <a:tcPr marL="91441" marR="91441" marT="45723" marB="45723"/>
                </a:tc>
                <a:tc hMerge="1">
                  <a:txBody>
                    <a:bodyPr/>
                    <a:lstStyle/>
                    <a:p>
                      <a:endParaRPr lang="en-NZ" dirty="0"/>
                    </a:p>
                  </a:txBody>
                  <a:tcPr/>
                </a:tc>
                <a:tc gridSpan="2">
                  <a:txBody>
                    <a:bodyPr/>
                    <a:lstStyle/>
                    <a:p>
                      <a:pPr algn="ctr"/>
                      <a:r>
                        <a:rPr lang="en-NZ" sz="1800" dirty="0" smtClean="0">
                          <a:solidFill>
                            <a:schemeClr val="tx1"/>
                          </a:solidFill>
                        </a:rPr>
                        <a:t>Year 1 </a:t>
                      </a:r>
                    </a:p>
                    <a:p>
                      <a:pPr algn="ctr"/>
                      <a:r>
                        <a:rPr lang="en-NZ" sz="1800" dirty="0" smtClean="0">
                          <a:solidFill>
                            <a:schemeClr val="tx1"/>
                          </a:solidFill>
                        </a:rPr>
                        <a:t>2014</a:t>
                      </a:r>
                      <a:endParaRPr lang="en-NZ" sz="1800" dirty="0">
                        <a:solidFill>
                          <a:schemeClr val="tx1"/>
                        </a:solidFill>
                      </a:endParaRPr>
                    </a:p>
                  </a:txBody>
                  <a:tcPr marL="91441" marR="91441" marT="45723" marB="45723"/>
                </a:tc>
                <a:tc hMerge="1">
                  <a:txBody>
                    <a:bodyPr/>
                    <a:lstStyle/>
                    <a:p>
                      <a:endParaRPr lang="en-NZ" dirty="0"/>
                    </a:p>
                  </a:txBody>
                  <a:tcPr/>
                </a:tc>
                <a:tc gridSpan="2">
                  <a:txBody>
                    <a:bodyPr/>
                    <a:lstStyle/>
                    <a:p>
                      <a:pPr algn="ctr"/>
                      <a:r>
                        <a:rPr lang="en-NZ" sz="1800" dirty="0" smtClean="0">
                          <a:solidFill>
                            <a:schemeClr val="tx1"/>
                          </a:solidFill>
                        </a:rPr>
                        <a:t>Year</a:t>
                      </a:r>
                      <a:r>
                        <a:rPr lang="en-NZ" sz="1800" baseline="0" dirty="0" smtClean="0">
                          <a:solidFill>
                            <a:schemeClr val="tx1"/>
                          </a:solidFill>
                        </a:rPr>
                        <a:t> 2 </a:t>
                      </a:r>
                    </a:p>
                    <a:p>
                      <a:pPr algn="ctr"/>
                      <a:r>
                        <a:rPr lang="en-NZ" sz="1800" baseline="0" dirty="0" smtClean="0">
                          <a:solidFill>
                            <a:schemeClr val="tx1"/>
                          </a:solidFill>
                        </a:rPr>
                        <a:t>2015</a:t>
                      </a:r>
                      <a:endParaRPr lang="en-NZ" sz="1800" dirty="0">
                        <a:solidFill>
                          <a:schemeClr val="tx1"/>
                        </a:solidFill>
                      </a:endParaRPr>
                    </a:p>
                  </a:txBody>
                  <a:tcPr marL="91441" marR="91441" marT="45723" marB="45723"/>
                </a:tc>
                <a:tc hMerge="1">
                  <a:txBody>
                    <a:bodyPr/>
                    <a:lstStyle/>
                    <a:p>
                      <a:endParaRPr lang="en-NZ" dirty="0"/>
                    </a:p>
                  </a:txBody>
                  <a:tcPr/>
                </a:tc>
                <a:tc gridSpan="2">
                  <a:txBody>
                    <a:bodyPr/>
                    <a:lstStyle/>
                    <a:p>
                      <a:pPr algn="ctr"/>
                      <a:r>
                        <a:rPr lang="en-NZ" sz="1800" dirty="0" smtClean="0">
                          <a:solidFill>
                            <a:schemeClr val="tx1"/>
                          </a:solidFill>
                        </a:rPr>
                        <a:t>Year 3 </a:t>
                      </a:r>
                    </a:p>
                    <a:p>
                      <a:pPr algn="ctr"/>
                      <a:r>
                        <a:rPr lang="en-NZ" sz="1800" dirty="0" smtClean="0">
                          <a:solidFill>
                            <a:schemeClr val="tx1"/>
                          </a:solidFill>
                        </a:rPr>
                        <a:t>2016</a:t>
                      </a:r>
                      <a:endParaRPr lang="en-NZ" sz="1800" dirty="0">
                        <a:solidFill>
                          <a:schemeClr val="tx1"/>
                        </a:solidFill>
                      </a:endParaRPr>
                    </a:p>
                  </a:txBody>
                  <a:tcPr marL="91441" marR="91441" marT="45723" marB="45723"/>
                </a:tc>
                <a:tc hMerge="1">
                  <a:txBody>
                    <a:bodyPr/>
                    <a:lstStyle/>
                    <a:p>
                      <a:endParaRPr lang="en-NZ" sz="1800" dirty="0">
                        <a:solidFill>
                          <a:schemeClr val="accent4"/>
                        </a:solidFill>
                      </a:endParaRPr>
                    </a:p>
                  </a:txBody>
                  <a:tcPr marL="91444" marR="91444" marT="45708" marB="45708"/>
                </a:tc>
              </a:tr>
              <a:tr h="612712">
                <a:tc>
                  <a:txBody>
                    <a:bodyPr/>
                    <a:lstStyle/>
                    <a:p>
                      <a:pPr algn="ctr"/>
                      <a:endParaRPr lang="en-NZ" sz="1800" dirty="0">
                        <a:solidFill>
                          <a:schemeClr val="accent4"/>
                        </a:solidFill>
                      </a:endParaRPr>
                    </a:p>
                  </a:txBody>
                  <a:tcPr marL="91441" marR="91441" marT="45723" marB="45723"/>
                </a:tc>
                <a:tc>
                  <a:txBody>
                    <a:bodyPr/>
                    <a:lstStyle/>
                    <a:p>
                      <a:pPr algn="ct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77" marR="68577" marT="0" marB="0" anchor="b">
                    <a:solidFill>
                      <a:schemeClr val="bg1">
                        <a:lumMod val="75000"/>
                      </a:schemeClr>
                    </a:solidFill>
                  </a:tcPr>
                </a:tc>
                <a:tc>
                  <a:txBody>
                    <a:bodyPr/>
                    <a:lstStyle/>
                    <a:p>
                      <a:pPr algn="ct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77" marR="68577" marT="0" marB="0" anchor="b">
                    <a:solidFill>
                      <a:schemeClr val="bg1">
                        <a:lumMod val="50000"/>
                      </a:schemeClr>
                    </a:solidFill>
                  </a:tcPr>
                </a:tc>
                <a:tc>
                  <a:txBody>
                    <a:bodyPr/>
                    <a:lstStyle/>
                    <a:p>
                      <a:pPr algn="ct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77" marR="68577" marT="0" marB="0" anchor="b">
                    <a:solidFill>
                      <a:schemeClr val="bg1">
                        <a:lumMod val="75000"/>
                      </a:schemeClr>
                    </a:solidFill>
                  </a:tcPr>
                </a:tc>
                <a:tc>
                  <a:txBody>
                    <a:bodyPr/>
                    <a:lstStyle/>
                    <a:p>
                      <a:pPr algn="ct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77" marR="68577" marT="0" marB="0" anchor="b">
                    <a:solidFill>
                      <a:schemeClr val="bg1">
                        <a:lumMod val="50000"/>
                      </a:schemeClr>
                    </a:solidFill>
                  </a:tcPr>
                </a:tc>
                <a:tc>
                  <a:txBody>
                    <a:bodyPr/>
                    <a:lstStyle/>
                    <a:p>
                      <a:pPr algn="ct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77" marR="68577" marT="0" marB="0" anchor="b">
                    <a:solidFill>
                      <a:schemeClr val="bg1">
                        <a:lumMod val="75000"/>
                      </a:schemeClr>
                    </a:solidFill>
                  </a:tcPr>
                </a:tc>
                <a:tc>
                  <a:txBody>
                    <a:bodyPr/>
                    <a:lstStyle/>
                    <a:p>
                      <a:pPr algn="ct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77" marR="68577" marT="0" marB="0" anchor="b">
                    <a:solidFill>
                      <a:schemeClr val="bg1">
                        <a:lumMod val="50000"/>
                      </a:schemeClr>
                    </a:solidFill>
                  </a:tcPr>
                </a:tc>
                <a:tc>
                  <a:txBody>
                    <a:bodyPr/>
                    <a:lstStyle/>
                    <a:p>
                      <a:pPr algn="ctr">
                        <a:lnSpc>
                          <a:spcPct val="115000"/>
                        </a:lnSpc>
                        <a:spcAft>
                          <a:spcPts val="0"/>
                        </a:spcAft>
                      </a:pPr>
                      <a:r>
                        <a:rPr lang="en-NZ" sz="1800" b="1" dirty="0" err="1" smtClean="0">
                          <a:solidFill>
                            <a:schemeClr val="tx1"/>
                          </a:solidFill>
                          <a:latin typeface="Calibri"/>
                          <a:ea typeface="Times New Roman"/>
                          <a:cs typeface="Times New Roman"/>
                        </a:rPr>
                        <a:t>Conv</a:t>
                      </a:r>
                      <a:endParaRPr lang="en-NZ" sz="1800" dirty="0">
                        <a:solidFill>
                          <a:schemeClr val="tx1"/>
                        </a:solidFill>
                        <a:latin typeface="Calibri"/>
                        <a:ea typeface="Calibri"/>
                        <a:cs typeface="Times New Roman"/>
                      </a:endParaRPr>
                    </a:p>
                  </a:txBody>
                  <a:tcPr marL="68577" marR="68577" marT="0" marB="0" anchor="b">
                    <a:solidFill>
                      <a:schemeClr val="bg1">
                        <a:lumMod val="75000"/>
                      </a:schemeClr>
                    </a:solidFill>
                  </a:tcPr>
                </a:tc>
                <a:tc>
                  <a:txBody>
                    <a:bodyPr/>
                    <a:lstStyle/>
                    <a:p>
                      <a:pPr algn="ctr">
                        <a:lnSpc>
                          <a:spcPct val="115000"/>
                        </a:lnSpc>
                        <a:spcAft>
                          <a:spcPts val="0"/>
                        </a:spcAft>
                      </a:pPr>
                      <a:r>
                        <a:rPr lang="en-NZ" sz="1800" b="1" dirty="0" err="1" smtClean="0">
                          <a:solidFill>
                            <a:schemeClr val="tx1"/>
                          </a:solidFill>
                          <a:latin typeface="Calibri"/>
                          <a:ea typeface="Times New Roman"/>
                          <a:cs typeface="Times New Roman"/>
                        </a:rPr>
                        <a:t>Biol</a:t>
                      </a:r>
                      <a:endParaRPr lang="en-NZ" sz="1800" dirty="0">
                        <a:solidFill>
                          <a:schemeClr val="tx1"/>
                        </a:solidFill>
                        <a:latin typeface="Calibri"/>
                        <a:ea typeface="Calibri"/>
                        <a:cs typeface="Times New Roman"/>
                      </a:endParaRPr>
                    </a:p>
                  </a:txBody>
                  <a:tcPr marL="68577" marR="68577" marT="0" marB="0" anchor="b">
                    <a:solidFill>
                      <a:schemeClr val="bg1">
                        <a:lumMod val="50000"/>
                      </a:schemeClr>
                    </a:solidFill>
                  </a:tcPr>
                </a:tc>
              </a:tr>
              <a:tr h="612712">
                <a:tc>
                  <a:txBody>
                    <a:bodyPr/>
                    <a:lstStyle/>
                    <a:p>
                      <a:pPr algn="l" fontAlgn="b"/>
                      <a:r>
                        <a:rPr lang="en-NZ" sz="1800" b="1" i="0" u="none" strike="noStrike" dirty="0" smtClean="0">
                          <a:solidFill>
                            <a:srgbClr val="FF0000"/>
                          </a:solidFill>
                          <a:latin typeface="Calibri"/>
                        </a:rPr>
                        <a:t>Earthworms </a:t>
                      </a:r>
                      <a:r>
                        <a:rPr lang="en-NZ" sz="1800" b="1" i="0" u="none" strike="noStrike" dirty="0">
                          <a:solidFill>
                            <a:srgbClr val="FF0000"/>
                          </a:solidFill>
                          <a:latin typeface="Calibri"/>
                        </a:rPr>
                        <a:t>per </a:t>
                      </a:r>
                      <a:r>
                        <a:rPr lang="en-NZ" sz="1800" b="1" i="0" u="none" strike="noStrike" dirty="0" smtClean="0">
                          <a:solidFill>
                            <a:srgbClr val="FF0000"/>
                          </a:solidFill>
                          <a:latin typeface="Calibri"/>
                        </a:rPr>
                        <a:t>m</a:t>
                      </a:r>
                      <a:r>
                        <a:rPr lang="en-NZ" sz="1800" b="1" i="0" u="none" strike="noStrike" baseline="30000" dirty="0" smtClean="0">
                          <a:solidFill>
                            <a:srgbClr val="FF0000"/>
                          </a:solidFill>
                          <a:latin typeface="Calibri"/>
                        </a:rPr>
                        <a:t>2</a:t>
                      </a:r>
                      <a:endParaRPr lang="en-NZ" sz="1800" b="1" i="0" u="none" strike="noStrike" baseline="30000" dirty="0">
                        <a:solidFill>
                          <a:srgbClr val="FF0000"/>
                        </a:solidFill>
                        <a:latin typeface="Calibri"/>
                      </a:endParaRPr>
                    </a:p>
                  </a:txBody>
                  <a:tcPr marL="0" marR="0" marT="0" marB="0" anchor="b"/>
                </a:tc>
                <a:tc>
                  <a:txBody>
                    <a:bodyPr/>
                    <a:lstStyle/>
                    <a:p>
                      <a:pPr algn="ctr" fontAlgn="b"/>
                      <a:r>
                        <a:rPr lang="en-NZ" sz="1800" b="0" i="0" u="none" strike="noStrike" dirty="0">
                          <a:solidFill>
                            <a:srgbClr val="FF0000"/>
                          </a:solidFill>
                          <a:latin typeface="Calibri"/>
                        </a:rPr>
                        <a:t>452</a:t>
                      </a:r>
                    </a:p>
                  </a:txBody>
                  <a:tcPr marL="0" marR="0" marT="0" marB="0" anchor="b">
                    <a:solidFill>
                      <a:schemeClr val="bg1">
                        <a:lumMod val="75000"/>
                      </a:schemeClr>
                    </a:solidFill>
                  </a:tcPr>
                </a:tc>
                <a:tc>
                  <a:txBody>
                    <a:bodyPr/>
                    <a:lstStyle/>
                    <a:p>
                      <a:pPr algn="ctr" fontAlgn="b"/>
                      <a:r>
                        <a:rPr lang="en-NZ" sz="1800" b="0" i="0" u="none" strike="noStrike" dirty="0">
                          <a:solidFill>
                            <a:srgbClr val="FF0000"/>
                          </a:solidFill>
                          <a:latin typeface="Calibri"/>
                        </a:rPr>
                        <a:t>562</a:t>
                      </a:r>
                    </a:p>
                  </a:txBody>
                  <a:tcPr marL="0" marR="0" marT="0" marB="0" anchor="b">
                    <a:solidFill>
                      <a:schemeClr val="bg1">
                        <a:lumMod val="50000"/>
                      </a:schemeClr>
                    </a:solidFill>
                  </a:tcPr>
                </a:tc>
                <a:tc>
                  <a:txBody>
                    <a:bodyPr/>
                    <a:lstStyle/>
                    <a:p>
                      <a:pPr algn="ctr" fontAlgn="b"/>
                      <a:r>
                        <a:rPr lang="en-NZ" sz="1800" b="0" i="0" u="none" strike="noStrike" dirty="0">
                          <a:solidFill>
                            <a:srgbClr val="FF0000"/>
                          </a:solidFill>
                          <a:latin typeface="Calibri"/>
                        </a:rPr>
                        <a:t>1144</a:t>
                      </a:r>
                    </a:p>
                  </a:txBody>
                  <a:tcPr marL="0" marR="0" marT="0" marB="0" anchor="b">
                    <a:solidFill>
                      <a:schemeClr val="bg1">
                        <a:lumMod val="75000"/>
                      </a:schemeClr>
                    </a:solidFill>
                  </a:tcPr>
                </a:tc>
                <a:tc>
                  <a:txBody>
                    <a:bodyPr/>
                    <a:lstStyle/>
                    <a:p>
                      <a:pPr algn="ctr" fontAlgn="b"/>
                      <a:r>
                        <a:rPr lang="en-NZ" sz="1800" b="0" i="0" u="none" strike="noStrike" dirty="0">
                          <a:solidFill>
                            <a:srgbClr val="FF0000"/>
                          </a:solidFill>
                          <a:latin typeface="Calibri"/>
                        </a:rPr>
                        <a:t>1822</a:t>
                      </a: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977</a:t>
                      </a:r>
                      <a:endParaRPr lang="en-NZ" sz="1800" kern="1200" dirty="0">
                        <a:solidFill>
                          <a:srgbClr val="FF0000"/>
                        </a:solidFill>
                        <a:latin typeface="Calibri"/>
                        <a:ea typeface="Times New Roman"/>
                        <a:cs typeface="Times New Roman"/>
                      </a:endParaRPr>
                    </a:p>
                  </a:txBody>
                  <a:tcPr marL="68577" marR="68577"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1349</a:t>
                      </a:r>
                      <a:endParaRPr lang="en-NZ" sz="1800" kern="1200" dirty="0">
                        <a:solidFill>
                          <a:srgbClr val="FF0000"/>
                        </a:solidFill>
                        <a:latin typeface="Calibri"/>
                        <a:ea typeface="Times New Roman"/>
                        <a:cs typeface="Times New Roman"/>
                      </a:endParaRPr>
                    </a:p>
                  </a:txBody>
                  <a:tcPr marL="68577" marR="68577"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1009</a:t>
                      </a:r>
                      <a:endParaRPr lang="en-NZ" sz="1800" kern="1200" dirty="0">
                        <a:solidFill>
                          <a:srgbClr val="FF0000"/>
                        </a:solidFill>
                        <a:latin typeface="Calibri"/>
                        <a:ea typeface="Times New Roman"/>
                        <a:cs typeface="Times New Roman"/>
                      </a:endParaRPr>
                    </a:p>
                  </a:txBody>
                  <a:tcPr marL="68577" marR="68577"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1577</a:t>
                      </a:r>
                      <a:endParaRPr lang="en-NZ" sz="1800" kern="1200" dirty="0">
                        <a:solidFill>
                          <a:srgbClr val="FF0000"/>
                        </a:solidFill>
                        <a:latin typeface="Calibri"/>
                        <a:ea typeface="Times New Roman"/>
                        <a:cs typeface="Times New Roman"/>
                      </a:endParaRPr>
                    </a:p>
                  </a:txBody>
                  <a:tcPr marL="68577" marR="68577" marT="0" marB="0" anchor="b">
                    <a:solidFill>
                      <a:schemeClr val="bg1">
                        <a:lumMod val="50000"/>
                      </a:schemeClr>
                    </a:solidFill>
                  </a:tcPr>
                </a:tc>
              </a:tr>
              <a:tr h="612712">
                <a:tc>
                  <a:txBody>
                    <a:bodyPr/>
                    <a:lstStyle/>
                    <a:p>
                      <a:pPr algn="l" fontAlgn="b"/>
                      <a:r>
                        <a:rPr lang="en-NZ" sz="1800" b="1" i="0" u="none" strike="noStrike" dirty="0">
                          <a:solidFill>
                            <a:srgbClr val="000000"/>
                          </a:solidFill>
                          <a:latin typeface="Calibri"/>
                        </a:rPr>
                        <a:t>Grass grubs per </a:t>
                      </a:r>
                      <a:r>
                        <a:rPr lang="en-NZ" sz="1800" b="1" i="0" u="none" strike="noStrike" dirty="0" smtClean="0">
                          <a:solidFill>
                            <a:srgbClr val="000000"/>
                          </a:solidFill>
                          <a:latin typeface="Calibri"/>
                        </a:rPr>
                        <a:t>m</a:t>
                      </a:r>
                      <a:r>
                        <a:rPr lang="en-NZ" sz="1800" b="1" i="0" u="none" strike="noStrike" baseline="30000" dirty="0" smtClean="0">
                          <a:solidFill>
                            <a:srgbClr val="000000"/>
                          </a:solidFill>
                          <a:latin typeface="Calibri"/>
                        </a:rPr>
                        <a:t>2</a:t>
                      </a:r>
                      <a:endParaRPr lang="en-NZ" sz="1800" b="1" i="0" u="none" strike="noStrike" baseline="30000" dirty="0">
                        <a:solidFill>
                          <a:srgbClr val="000000"/>
                        </a:solidFill>
                        <a:latin typeface="Calibri"/>
                      </a:endParaRPr>
                    </a:p>
                  </a:txBody>
                  <a:tcPr marL="0" marR="0" marT="0" marB="0" anchor="b"/>
                </a:tc>
                <a:tc>
                  <a:txBody>
                    <a:bodyPr/>
                    <a:lstStyle/>
                    <a:p>
                      <a:pPr algn="ctr" fontAlgn="b"/>
                      <a:r>
                        <a:rPr lang="en-NZ" sz="1800" b="0" i="0" u="none" strike="noStrike" dirty="0">
                          <a:solidFill>
                            <a:srgbClr val="FF0000"/>
                          </a:solidFill>
                          <a:latin typeface="Calibri"/>
                        </a:rPr>
                        <a:t>9</a:t>
                      </a:r>
                    </a:p>
                  </a:txBody>
                  <a:tcPr marL="0" marR="0" marT="0" marB="0" anchor="b">
                    <a:solidFill>
                      <a:schemeClr val="bg1">
                        <a:lumMod val="75000"/>
                      </a:schemeClr>
                    </a:solidFill>
                  </a:tcPr>
                </a:tc>
                <a:tc>
                  <a:txBody>
                    <a:bodyPr/>
                    <a:lstStyle/>
                    <a:p>
                      <a:pPr algn="ctr" fontAlgn="b"/>
                      <a:r>
                        <a:rPr lang="en-NZ" sz="1800" b="0" i="0" u="none" strike="noStrike" dirty="0">
                          <a:solidFill>
                            <a:srgbClr val="FF0000"/>
                          </a:solidFill>
                          <a:latin typeface="Calibri"/>
                        </a:rPr>
                        <a:t>32</a:t>
                      </a:r>
                    </a:p>
                  </a:txBody>
                  <a:tcPr marL="0" marR="0" marT="0" marB="0" anchor="b">
                    <a:solidFill>
                      <a:schemeClr val="bg1">
                        <a:lumMod val="50000"/>
                      </a:schemeClr>
                    </a:solidFill>
                  </a:tcPr>
                </a:tc>
                <a:tc>
                  <a:txBody>
                    <a:bodyPr/>
                    <a:lstStyle/>
                    <a:p>
                      <a:pPr algn="ctr" fontAlgn="b"/>
                      <a:r>
                        <a:rPr lang="en-NZ" sz="1800" b="0" i="0" u="none" strike="noStrike" dirty="0">
                          <a:solidFill>
                            <a:srgbClr val="FF0000"/>
                          </a:solidFill>
                          <a:latin typeface="Calibri"/>
                        </a:rPr>
                        <a:t>6</a:t>
                      </a:r>
                    </a:p>
                  </a:txBody>
                  <a:tcPr marL="0" marR="0" marT="0" marB="0" anchor="b">
                    <a:solidFill>
                      <a:schemeClr val="bg1">
                        <a:lumMod val="75000"/>
                      </a:schemeClr>
                    </a:solidFill>
                  </a:tcPr>
                </a:tc>
                <a:tc>
                  <a:txBody>
                    <a:bodyPr/>
                    <a:lstStyle/>
                    <a:p>
                      <a:pPr algn="ctr" fontAlgn="b"/>
                      <a:r>
                        <a:rPr lang="en-NZ" sz="1800" b="0" i="0" u="none" strike="noStrike" dirty="0">
                          <a:solidFill>
                            <a:srgbClr val="FF0000"/>
                          </a:solidFill>
                          <a:latin typeface="Calibri"/>
                        </a:rPr>
                        <a:t>20</a:t>
                      </a: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0</a:t>
                      </a:r>
                      <a:endParaRPr lang="en-NZ" sz="1800" kern="1200" dirty="0">
                        <a:solidFill>
                          <a:srgbClr val="FF0000"/>
                        </a:solidFill>
                        <a:latin typeface="Calibri"/>
                        <a:ea typeface="Times New Roman"/>
                        <a:cs typeface="Times New Roman"/>
                      </a:endParaRPr>
                    </a:p>
                  </a:txBody>
                  <a:tcPr marL="68577" marR="68577"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42</a:t>
                      </a:r>
                      <a:endParaRPr lang="en-NZ" sz="1800" kern="1200" dirty="0">
                        <a:solidFill>
                          <a:srgbClr val="FF0000"/>
                        </a:solidFill>
                        <a:latin typeface="Calibri"/>
                        <a:ea typeface="Times New Roman"/>
                        <a:cs typeface="Times New Roman"/>
                      </a:endParaRPr>
                    </a:p>
                  </a:txBody>
                  <a:tcPr marL="68577" marR="68577"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12</a:t>
                      </a:r>
                      <a:endParaRPr lang="en-NZ" sz="1800" kern="1200" dirty="0">
                        <a:solidFill>
                          <a:srgbClr val="FF0000"/>
                        </a:solidFill>
                        <a:latin typeface="Calibri"/>
                        <a:ea typeface="Times New Roman"/>
                        <a:cs typeface="Times New Roman"/>
                      </a:endParaRPr>
                    </a:p>
                  </a:txBody>
                  <a:tcPr marL="68577" marR="68577"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FF0000"/>
                          </a:solidFill>
                          <a:latin typeface="Calibri"/>
                          <a:ea typeface="Times New Roman"/>
                          <a:cs typeface="Times New Roman"/>
                        </a:rPr>
                        <a:t>72</a:t>
                      </a:r>
                      <a:endParaRPr lang="en-NZ" sz="1800" kern="1200" dirty="0">
                        <a:solidFill>
                          <a:srgbClr val="FF0000"/>
                        </a:solidFill>
                        <a:latin typeface="Calibri"/>
                        <a:ea typeface="Times New Roman"/>
                        <a:cs typeface="Times New Roman"/>
                      </a:endParaRPr>
                    </a:p>
                  </a:txBody>
                  <a:tcPr marL="68577" marR="68577" marT="0" marB="0" anchor="b">
                    <a:solidFill>
                      <a:schemeClr val="bg1">
                        <a:lumMod val="50000"/>
                      </a:schemeClr>
                    </a:solidFill>
                  </a:tcPr>
                </a:tc>
              </a:tr>
              <a:tr h="753643">
                <a:tc>
                  <a:txBody>
                    <a:bodyPr/>
                    <a:lstStyle/>
                    <a:p>
                      <a:pPr algn="l" fontAlgn="b"/>
                      <a:r>
                        <a:rPr lang="en-NZ" sz="1800" b="1" i="0" u="none" strike="noStrike" dirty="0">
                          <a:solidFill>
                            <a:srgbClr val="000000"/>
                          </a:solidFill>
                          <a:latin typeface="Calibri"/>
                        </a:rPr>
                        <a:t>Clover root weevil adult per </a:t>
                      </a:r>
                      <a:r>
                        <a:rPr lang="en-NZ" sz="1800" b="1" i="0" u="none" strike="noStrike" dirty="0" smtClean="0">
                          <a:solidFill>
                            <a:srgbClr val="000000"/>
                          </a:solidFill>
                          <a:latin typeface="Calibri"/>
                        </a:rPr>
                        <a:t>m</a:t>
                      </a:r>
                      <a:r>
                        <a:rPr lang="en-NZ" sz="1800" b="1" i="0" u="none" strike="noStrike" baseline="30000" dirty="0" smtClean="0">
                          <a:solidFill>
                            <a:srgbClr val="000000"/>
                          </a:solidFill>
                          <a:latin typeface="Calibri"/>
                        </a:rPr>
                        <a:t>2</a:t>
                      </a:r>
                      <a:endParaRPr lang="en-NZ" sz="1800" b="1" i="0" u="none" strike="noStrike" baseline="30000" dirty="0">
                        <a:solidFill>
                          <a:srgbClr val="000000"/>
                        </a:solidFill>
                        <a:latin typeface="Calibri"/>
                      </a:endParaRPr>
                    </a:p>
                  </a:txBody>
                  <a:tcPr marL="0" marR="0" marT="0" marB="0" anchor="b"/>
                </a:tc>
                <a:tc>
                  <a:txBody>
                    <a:bodyPr/>
                    <a:lstStyle/>
                    <a:p>
                      <a:pPr algn="ctr" fontAlgn="b"/>
                      <a:r>
                        <a:rPr lang="en-NZ" sz="1800" b="0" i="0" u="none" strike="noStrike" dirty="0">
                          <a:solidFill>
                            <a:srgbClr val="000000"/>
                          </a:solidFill>
                          <a:latin typeface="Calibri"/>
                        </a:rPr>
                        <a:t>208</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236</a:t>
                      </a:r>
                    </a:p>
                  </a:txBody>
                  <a:tcPr marL="0" marR="0" marT="0" marB="0" anchor="b">
                    <a:solidFill>
                      <a:schemeClr val="bg1">
                        <a:lumMod val="50000"/>
                      </a:schemeClr>
                    </a:solidFill>
                  </a:tcPr>
                </a:tc>
                <a:tc>
                  <a:txBody>
                    <a:bodyPr/>
                    <a:lstStyle/>
                    <a:p>
                      <a:pPr algn="ctr" fontAlgn="b"/>
                      <a:r>
                        <a:rPr lang="en-NZ" sz="1800" b="0" i="0" u="none" strike="noStrike" dirty="0">
                          <a:solidFill>
                            <a:srgbClr val="000000"/>
                          </a:solidFill>
                          <a:latin typeface="Calibri"/>
                        </a:rPr>
                        <a:t>2</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0</a:t>
                      </a: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a:t>
                      </a:r>
                      <a:endParaRPr lang="en-NZ" sz="1800" kern="1200" dirty="0">
                        <a:solidFill>
                          <a:srgbClr val="000000"/>
                        </a:solidFill>
                        <a:latin typeface="Calibri"/>
                        <a:ea typeface="Times New Roman"/>
                        <a:cs typeface="Times New Roman"/>
                      </a:endParaRPr>
                    </a:p>
                  </a:txBody>
                  <a:tcPr marL="68577" marR="68577"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a:t>
                      </a:r>
                      <a:endParaRPr lang="en-NZ" sz="1800" kern="1200" dirty="0">
                        <a:solidFill>
                          <a:srgbClr val="000000"/>
                        </a:solidFill>
                        <a:latin typeface="Calibri"/>
                        <a:ea typeface="Times New Roman"/>
                        <a:cs typeface="Times New Roman"/>
                      </a:endParaRPr>
                    </a:p>
                  </a:txBody>
                  <a:tcPr marL="68577" marR="68577"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a:t>
                      </a:r>
                      <a:endParaRPr lang="en-NZ" sz="1800" kern="1200" dirty="0">
                        <a:solidFill>
                          <a:srgbClr val="000000"/>
                        </a:solidFill>
                        <a:latin typeface="Calibri"/>
                        <a:ea typeface="Times New Roman"/>
                        <a:cs typeface="Times New Roman"/>
                      </a:endParaRPr>
                    </a:p>
                  </a:txBody>
                  <a:tcPr marL="68577" marR="68577"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a:t>
                      </a:r>
                      <a:endParaRPr lang="en-NZ" sz="1800" kern="1200" dirty="0">
                        <a:solidFill>
                          <a:srgbClr val="000000"/>
                        </a:solidFill>
                        <a:latin typeface="Calibri"/>
                        <a:ea typeface="Times New Roman"/>
                        <a:cs typeface="Times New Roman"/>
                      </a:endParaRPr>
                    </a:p>
                  </a:txBody>
                  <a:tcPr marL="68577" marR="68577" marT="0" marB="0" anchor="b">
                    <a:solidFill>
                      <a:schemeClr val="bg1">
                        <a:lumMod val="50000"/>
                      </a:schemeClr>
                    </a:solidFill>
                  </a:tcPr>
                </a:tc>
              </a:tr>
              <a:tr h="753643">
                <a:tc>
                  <a:txBody>
                    <a:bodyPr/>
                    <a:lstStyle/>
                    <a:p>
                      <a:pPr algn="l" fontAlgn="b"/>
                      <a:r>
                        <a:rPr lang="nl-NL" sz="1800" b="1" i="0" u="none" strike="noStrike" dirty="0">
                          <a:solidFill>
                            <a:srgbClr val="000000"/>
                          </a:solidFill>
                          <a:latin typeface="Calibri"/>
                        </a:rPr>
                        <a:t>Clover root weevil larvae per </a:t>
                      </a:r>
                      <a:r>
                        <a:rPr lang="nl-NL" sz="1800" b="1" i="0" u="none" strike="noStrike" dirty="0" smtClean="0">
                          <a:solidFill>
                            <a:srgbClr val="000000"/>
                          </a:solidFill>
                          <a:latin typeface="Calibri"/>
                        </a:rPr>
                        <a:t>m</a:t>
                      </a:r>
                      <a:r>
                        <a:rPr lang="nl-NL" sz="1800" b="1" i="0" u="none" strike="noStrike" baseline="30000" dirty="0" smtClean="0">
                          <a:solidFill>
                            <a:srgbClr val="000000"/>
                          </a:solidFill>
                          <a:latin typeface="Calibri"/>
                        </a:rPr>
                        <a:t>2</a:t>
                      </a:r>
                      <a:endParaRPr lang="nl-NL" sz="1800" b="1" i="0" u="none" strike="noStrike" baseline="30000" dirty="0">
                        <a:solidFill>
                          <a:srgbClr val="000000"/>
                        </a:solidFill>
                        <a:latin typeface="Calibri"/>
                      </a:endParaRPr>
                    </a:p>
                  </a:txBody>
                  <a:tcPr marL="0" marR="0" marT="0" marB="0" anchor="b"/>
                </a:tc>
                <a:tc>
                  <a:txBody>
                    <a:bodyPr/>
                    <a:lstStyle/>
                    <a:p>
                      <a:pPr algn="ctr" fontAlgn="b"/>
                      <a:r>
                        <a:rPr lang="en-NZ" sz="1800" b="0" i="0" u="none" strike="noStrike" dirty="0">
                          <a:solidFill>
                            <a:srgbClr val="000000"/>
                          </a:solidFill>
                          <a:latin typeface="Calibri"/>
                        </a:rPr>
                        <a:t>-</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a:t>
                      </a:r>
                    </a:p>
                  </a:txBody>
                  <a:tcPr marL="0" marR="0" marT="0" marB="0" anchor="b">
                    <a:solidFill>
                      <a:schemeClr val="bg1">
                        <a:lumMod val="50000"/>
                      </a:schemeClr>
                    </a:solidFill>
                  </a:tcPr>
                </a:tc>
                <a:tc>
                  <a:txBody>
                    <a:bodyPr/>
                    <a:lstStyle/>
                    <a:p>
                      <a:pPr algn="ctr" fontAlgn="b"/>
                      <a:r>
                        <a:rPr lang="en-NZ" sz="1800" b="0" i="0" u="none" strike="noStrike" dirty="0">
                          <a:solidFill>
                            <a:srgbClr val="000000"/>
                          </a:solidFill>
                          <a:latin typeface="Calibri"/>
                        </a:rPr>
                        <a:t>276</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227</a:t>
                      </a: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155</a:t>
                      </a:r>
                      <a:endParaRPr lang="en-NZ" sz="1800" kern="1200" dirty="0">
                        <a:solidFill>
                          <a:srgbClr val="000000"/>
                        </a:solidFill>
                        <a:latin typeface="Calibri"/>
                        <a:ea typeface="Times New Roman"/>
                        <a:cs typeface="Times New Roman"/>
                      </a:endParaRPr>
                    </a:p>
                  </a:txBody>
                  <a:tcPr marL="68577" marR="68577"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205</a:t>
                      </a:r>
                      <a:endParaRPr lang="en-NZ" sz="1800" kern="1200" dirty="0">
                        <a:solidFill>
                          <a:srgbClr val="000000"/>
                        </a:solidFill>
                        <a:latin typeface="Calibri"/>
                        <a:ea typeface="Times New Roman"/>
                        <a:cs typeface="Times New Roman"/>
                      </a:endParaRPr>
                    </a:p>
                  </a:txBody>
                  <a:tcPr marL="68577" marR="68577"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315</a:t>
                      </a:r>
                      <a:endParaRPr lang="en-NZ" sz="1800" kern="1200" dirty="0">
                        <a:solidFill>
                          <a:srgbClr val="000000"/>
                        </a:solidFill>
                        <a:latin typeface="Calibri"/>
                        <a:ea typeface="Times New Roman"/>
                        <a:cs typeface="Times New Roman"/>
                      </a:endParaRPr>
                    </a:p>
                  </a:txBody>
                  <a:tcPr marL="68577" marR="68577"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328</a:t>
                      </a:r>
                      <a:endParaRPr lang="en-NZ" sz="1800" kern="1200" dirty="0">
                        <a:solidFill>
                          <a:srgbClr val="000000"/>
                        </a:solidFill>
                        <a:latin typeface="Calibri"/>
                        <a:ea typeface="Times New Roman"/>
                        <a:cs typeface="Times New Roman"/>
                      </a:endParaRPr>
                    </a:p>
                  </a:txBody>
                  <a:tcPr marL="68577" marR="68577" marT="0" marB="0" anchor="b">
                    <a:solidFill>
                      <a:schemeClr val="bg1">
                        <a:lumMod val="50000"/>
                      </a:schemeClr>
                    </a:solidFill>
                  </a:tcPr>
                </a:tc>
              </a:tr>
              <a:tr h="687789">
                <a:tc>
                  <a:txBody>
                    <a:bodyPr/>
                    <a:lstStyle/>
                    <a:p>
                      <a:pPr algn="l" fontAlgn="b"/>
                      <a:r>
                        <a:rPr lang="en-NZ" sz="1800" b="1" i="0" u="none" strike="noStrike" dirty="0" err="1">
                          <a:solidFill>
                            <a:srgbClr val="000000"/>
                          </a:solidFill>
                          <a:latin typeface="Calibri"/>
                        </a:rPr>
                        <a:t>Porina</a:t>
                      </a:r>
                      <a:r>
                        <a:rPr lang="en-NZ" sz="1800" b="1" i="0" u="none" strike="noStrike" dirty="0">
                          <a:solidFill>
                            <a:srgbClr val="000000"/>
                          </a:solidFill>
                          <a:latin typeface="Calibri"/>
                        </a:rPr>
                        <a:t> per </a:t>
                      </a:r>
                      <a:r>
                        <a:rPr lang="en-NZ" sz="1800" b="1" i="0" u="none" strike="noStrike" dirty="0" smtClean="0">
                          <a:solidFill>
                            <a:srgbClr val="000000"/>
                          </a:solidFill>
                          <a:latin typeface="Calibri"/>
                        </a:rPr>
                        <a:t>m</a:t>
                      </a:r>
                      <a:r>
                        <a:rPr lang="en-NZ" sz="1800" b="1" i="0" u="none" strike="noStrike" baseline="30000" dirty="0" smtClean="0">
                          <a:solidFill>
                            <a:srgbClr val="000000"/>
                          </a:solidFill>
                          <a:latin typeface="Calibri"/>
                        </a:rPr>
                        <a:t>2</a:t>
                      </a:r>
                      <a:endParaRPr lang="en-NZ" sz="1800" b="1" i="0" u="none" strike="noStrike" baseline="30000" dirty="0">
                        <a:solidFill>
                          <a:srgbClr val="000000"/>
                        </a:solidFill>
                        <a:latin typeface="Calibri"/>
                      </a:endParaRPr>
                    </a:p>
                  </a:txBody>
                  <a:tcPr marL="0" marR="0" marT="0" marB="0" anchor="b"/>
                </a:tc>
                <a:tc>
                  <a:txBody>
                    <a:bodyPr/>
                    <a:lstStyle/>
                    <a:p>
                      <a:pPr algn="ctr" fontAlgn="b"/>
                      <a:r>
                        <a:rPr lang="en-NZ" sz="1800" b="0" i="0" u="none" strike="noStrike" dirty="0">
                          <a:solidFill>
                            <a:srgbClr val="000000"/>
                          </a:solidFill>
                          <a:latin typeface="Calibri"/>
                        </a:rPr>
                        <a:t>12</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4</a:t>
                      </a:r>
                    </a:p>
                  </a:txBody>
                  <a:tcPr marL="0" marR="0" marT="0" marB="0" anchor="b">
                    <a:solidFill>
                      <a:schemeClr val="bg1">
                        <a:lumMod val="50000"/>
                      </a:schemeClr>
                    </a:solidFill>
                  </a:tcPr>
                </a:tc>
                <a:tc>
                  <a:txBody>
                    <a:bodyPr/>
                    <a:lstStyle/>
                    <a:p>
                      <a:pPr algn="ctr" fontAlgn="b"/>
                      <a:r>
                        <a:rPr lang="en-NZ" sz="1800" b="0" i="0" u="none" strike="noStrike" dirty="0">
                          <a:solidFill>
                            <a:srgbClr val="000000"/>
                          </a:solidFill>
                          <a:latin typeface="Calibri"/>
                        </a:rPr>
                        <a:t>0</a:t>
                      </a:r>
                    </a:p>
                  </a:txBody>
                  <a:tcPr marL="0" marR="0" marT="0" marB="0" anchor="b">
                    <a:solidFill>
                      <a:schemeClr val="bg1">
                        <a:lumMod val="75000"/>
                      </a:schemeClr>
                    </a:solidFill>
                  </a:tcPr>
                </a:tc>
                <a:tc>
                  <a:txBody>
                    <a:bodyPr/>
                    <a:lstStyle/>
                    <a:p>
                      <a:pPr algn="ctr" fontAlgn="b"/>
                      <a:r>
                        <a:rPr lang="en-NZ" sz="1800" b="0" i="0" u="none" strike="noStrike" dirty="0">
                          <a:solidFill>
                            <a:srgbClr val="000000"/>
                          </a:solidFill>
                          <a:latin typeface="Calibri"/>
                        </a:rPr>
                        <a:t>0</a:t>
                      </a:r>
                    </a:p>
                  </a:txBody>
                  <a:tcPr marL="0" marR="0"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2</a:t>
                      </a:r>
                      <a:endParaRPr lang="en-NZ" sz="1800" kern="1200" dirty="0">
                        <a:solidFill>
                          <a:srgbClr val="000000"/>
                        </a:solidFill>
                        <a:latin typeface="Calibri"/>
                        <a:ea typeface="Times New Roman"/>
                        <a:cs typeface="Times New Roman"/>
                      </a:endParaRPr>
                    </a:p>
                  </a:txBody>
                  <a:tcPr marL="68577" marR="68577"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rgbClr val="000000"/>
                          </a:solidFill>
                          <a:latin typeface="Calibri"/>
                          <a:ea typeface="Times New Roman"/>
                          <a:cs typeface="Times New Roman"/>
                        </a:rPr>
                        <a:t>0</a:t>
                      </a:r>
                      <a:endParaRPr lang="en-NZ" sz="1800" kern="1200" dirty="0">
                        <a:solidFill>
                          <a:srgbClr val="000000"/>
                        </a:solidFill>
                        <a:latin typeface="Calibri"/>
                        <a:ea typeface="Times New Roman"/>
                        <a:cs typeface="Times New Roman"/>
                      </a:endParaRPr>
                    </a:p>
                  </a:txBody>
                  <a:tcPr marL="68577" marR="68577" marT="0" marB="0" anchor="b">
                    <a:solidFill>
                      <a:schemeClr val="bg1">
                        <a:lumMod val="50000"/>
                      </a:schemeClr>
                    </a:solidFill>
                  </a:tcPr>
                </a:tc>
                <a:tc>
                  <a:txBody>
                    <a:bodyPr/>
                    <a:lstStyle/>
                    <a:p>
                      <a:pPr marL="0" algn="ctr" defTabSz="914400" rtl="0" eaLnBrk="1" latinLnBrk="0" hangingPunct="1">
                        <a:lnSpc>
                          <a:spcPct val="115000"/>
                        </a:lnSpc>
                        <a:spcAft>
                          <a:spcPts val="0"/>
                        </a:spcAft>
                      </a:pPr>
                      <a:r>
                        <a:rPr lang="en-NZ" sz="1800" kern="1200" dirty="0" smtClean="0">
                          <a:solidFill>
                            <a:schemeClr val="tx1"/>
                          </a:solidFill>
                          <a:latin typeface="Calibri"/>
                          <a:ea typeface="Times New Roman"/>
                          <a:cs typeface="Times New Roman"/>
                        </a:rPr>
                        <a:t>0</a:t>
                      </a:r>
                      <a:endParaRPr lang="en-NZ" sz="1800" kern="1200" dirty="0">
                        <a:solidFill>
                          <a:schemeClr val="tx1"/>
                        </a:solidFill>
                        <a:latin typeface="Calibri"/>
                        <a:ea typeface="Times New Roman"/>
                        <a:cs typeface="Times New Roman"/>
                      </a:endParaRPr>
                    </a:p>
                  </a:txBody>
                  <a:tcPr marL="68577" marR="68577" marT="0" marB="0" anchor="b">
                    <a:solidFill>
                      <a:schemeClr val="bg1">
                        <a:lumMod val="75000"/>
                      </a:schemeClr>
                    </a:solidFill>
                  </a:tcPr>
                </a:tc>
                <a:tc>
                  <a:txBody>
                    <a:bodyPr/>
                    <a:lstStyle/>
                    <a:p>
                      <a:pPr marL="0" algn="ctr" defTabSz="914400" rtl="0" eaLnBrk="1" latinLnBrk="0" hangingPunct="1">
                        <a:lnSpc>
                          <a:spcPct val="115000"/>
                        </a:lnSpc>
                        <a:spcAft>
                          <a:spcPts val="0"/>
                        </a:spcAft>
                      </a:pPr>
                      <a:r>
                        <a:rPr lang="en-NZ" sz="1800" kern="1200" dirty="0" smtClean="0">
                          <a:solidFill>
                            <a:schemeClr val="tx1"/>
                          </a:solidFill>
                          <a:latin typeface="Calibri"/>
                          <a:ea typeface="Times New Roman"/>
                          <a:cs typeface="Times New Roman"/>
                        </a:rPr>
                        <a:t>4</a:t>
                      </a:r>
                      <a:endParaRPr lang="en-NZ" sz="1800" kern="1200" dirty="0">
                        <a:solidFill>
                          <a:schemeClr val="tx1"/>
                        </a:solidFill>
                        <a:latin typeface="Calibri"/>
                        <a:ea typeface="Times New Roman"/>
                        <a:cs typeface="Times New Roman"/>
                      </a:endParaRPr>
                    </a:p>
                  </a:txBody>
                  <a:tcPr marL="68577" marR="68577" marT="0" marB="0" anchor="b">
                    <a:solidFill>
                      <a:schemeClr val="bg1">
                        <a:lumMod val="50000"/>
                      </a:schemeClr>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graphicFrame>
        <p:nvGraphicFramePr>
          <p:cNvPr id="6" name="Chart 5">
            <a:extLst>
              <a:ext uri="{FF2B5EF4-FFF2-40B4-BE49-F238E27FC236}">
                <a16:creationId xmlns:lc="http://schemas.openxmlformats.org/drawingml/2006/lockedCanvas" xmlns:a16="http://schemas.microsoft.com/office/drawing/2014/main" xmlns:xdr="http://schemas.openxmlformats.org/drawingml/2006/spreadsheetDrawing" xmlns="" id="{00000000-0008-0000-0C00-00000E000000}"/>
              </a:ext>
            </a:extLst>
          </p:cNvPr>
          <p:cNvGraphicFramePr>
            <a:graphicFrameLocks/>
          </p:cNvGraphicFramePr>
          <p:nvPr>
            <p:extLst>
              <p:ext uri="{D42A27DB-BD31-4B8C-83A1-F6EECF244321}">
                <p14:modId xmlns:p14="http://schemas.microsoft.com/office/powerpoint/2010/main" val="3837749233"/>
              </p:ext>
            </p:extLst>
          </p:nvPr>
        </p:nvGraphicFramePr>
        <p:xfrm>
          <a:off x="576714" y="842211"/>
          <a:ext cx="10636718" cy="5245768"/>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p:cNvSpPr>
            <a:spLocks noGrp="1"/>
          </p:cNvSpPr>
          <p:nvPr>
            <p:ph type="ctrTitle"/>
          </p:nvPr>
        </p:nvSpPr>
        <p:spPr>
          <a:xfrm>
            <a:off x="1392820" y="6507332"/>
            <a:ext cx="10799180" cy="350668"/>
          </a:xfrm>
          <a:solidFill>
            <a:schemeClr val="accent6">
              <a:lumMod val="50000"/>
            </a:schemeClr>
          </a:solidFill>
        </p:spPr>
        <p:txBody>
          <a:bodyPr>
            <a:noAutofit/>
          </a:bodyPr>
          <a:lstStyle/>
          <a:p>
            <a:pPr algn="r"/>
            <a:r>
              <a:rPr lang="en-NZ" sz="1800" b="1" dirty="0">
                <a:solidFill>
                  <a:srgbClr val="FBE5D6"/>
                </a:solidFill>
              </a:rPr>
              <a:t>Soil nutrient management in dairy farming systems</a:t>
            </a:r>
          </a:p>
        </p:txBody>
      </p:sp>
      <p:sp>
        <p:nvSpPr>
          <p:cNvPr id="10" name="TextBox 9"/>
          <p:cNvSpPr txBox="1"/>
          <p:nvPr/>
        </p:nvSpPr>
        <p:spPr>
          <a:xfrm>
            <a:off x="1591548" y="46769"/>
            <a:ext cx="8900933" cy="584775"/>
          </a:xfrm>
          <a:prstGeom prst="rect">
            <a:avLst/>
          </a:prstGeom>
          <a:noFill/>
        </p:spPr>
        <p:txBody>
          <a:bodyPr wrap="square" rtlCol="0">
            <a:spAutoFit/>
          </a:bodyPr>
          <a:lstStyle/>
          <a:p>
            <a:pPr algn="ctr"/>
            <a:r>
              <a:rPr lang="en-NZ" sz="3200" b="1" dirty="0"/>
              <a:t>Milk Solids/Ha – as at 10</a:t>
            </a:r>
            <a:r>
              <a:rPr lang="en-NZ" sz="3200" b="1" baseline="30000" dirty="0"/>
              <a:t>th</a:t>
            </a:r>
            <a:r>
              <a:rPr lang="en-NZ" sz="3200" b="1" dirty="0"/>
              <a:t> May</a:t>
            </a:r>
          </a:p>
        </p:txBody>
      </p:sp>
      <p:sp>
        <p:nvSpPr>
          <p:cNvPr id="3" name="TextBox 2"/>
          <p:cNvSpPr txBox="1"/>
          <p:nvPr/>
        </p:nvSpPr>
        <p:spPr>
          <a:xfrm>
            <a:off x="7460344" y="3245546"/>
            <a:ext cx="3753088" cy="1200329"/>
          </a:xfrm>
          <a:prstGeom prst="rect">
            <a:avLst/>
          </a:prstGeom>
          <a:noFill/>
        </p:spPr>
        <p:txBody>
          <a:bodyPr wrap="square" rtlCol="0">
            <a:spAutoFit/>
          </a:bodyPr>
          <a:lstStyle/>
          <a:p>
            <a:r>
              <a:rPr lang="en-NZ" sz="2400" dirty="0" err="1"/>
              <a:t>Waiora</a:t>
            </a:r>
            <a:endParaRPr lang="en-NZ" sz="2400" dirty="0"/>
          </a:p>
          <a:p>
            <a:r>
              <a:rPr lang="en-NZ" sz="2400" dirty="0" smtClean="0"/>
              <a:t>1365 MS/ha </a:t>
            </a:r>
          </a:p>
          <a:p>
            <a:r>
              <a:rPr lang="en-NZ" sz="2400" dirty="0" smtClean="0"/>
              <a:t>(1423 MS/ha – projected)</a:t>
            </a:r>
            <a:endParaRPr lang="en-NZ" sz="2400" dirty="0"/>
          </a:p>
        </p:txBody>
      </p:sp>
      <p:sp>
        <p:nvSpPr>
          <p:cNvPr id="2" name="TextBox 1"/>
          <p:cNvSpPr txBox="1"/>
          <p:nvPr/>
        </p:nvSpPr>
        <p:spPr>
          <a:xfrm>
            <a:off x="4136571" y="1360696"/>
            <a:ext cx="3882156" cy="1200329"/>
          </a:xfrm>
          <a:prstGeom prst="rect">
            <a:avLst/>
          </a:prstGeom>
          <a:noFill/>
        </p:spPr>
        <p:txBody>
          <a:bodyPr wrap="square" rtlCol="0">
            <a:spAutoFit/>
          </a:bodyPr>
          <a:lstStyle/>
          <a:p>
            <a:r>
              <a:rPr lang="en-NZ" sz="2400" dirty="0" err="1"/>
              <a:t>Whakapono</a:t>
            </a:r>
            <a:endParaRPr lang="en-NZ" sz="2400" dirty="0"/>
          </a:p>
          <a:p>
            <a:r>
              <a:rPr lang="en-NZ" sz="2400" dirty="0" smtClean="0"/>
              <a:t>1451 MS/ha </a:t>
            </a:r>
          </a:p>
          <a:p>
            <a:r>
              <a:rPr lang="en-NZ" sz="2400" dirty="0" smtClean="0"/>
              <a:t>(1500 MS/ha – projected)</a:t>
            </a:r>
            <a:endParaRPr lang="en-NZ" sz="2400" dirty="0"/>
          </a:p>
        </p:txBody>
      </p:sp>
    </p:spTree>
    <p:extLst>
      <p:ext uri="{BB962C8B-B14F-4D97-AF65-F5344CB8AC3E}">
        <p14:creationId xmlns:p14="http://schemas.microsoft.com/office/powerpoint/2010/main" val="16481102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36866" name="Rectangle 4"/>
          <p:cNvSpPr>
            <a:spLocks noChangeArrowheads="1"/>
          </p:cNvSpPr>
          <p:nvPr/>
        </p:nvSpPr>
        <p:spPr bwMode="auto">
          <a:xfrm>
            <a:off x="0" y="0"/>
            <a:ext cx="12192000"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36867" name="Rectangle 3"/>
          <p:cNvSpPr>
            <a:spLocks noGrp="1" noChangeArrowheads="1"/>
          </p:cNvSpPr>
          <p:nvPr>
            <p:ph type="body" idx="1"/>
          </p:nvPr>
        </p:nvSpPr>
        <p:spPr/>
        <p:txBody>
          <a:bodyPr>
            <a:normAutofit fontScale="85000" lnSpcReduction="20000"/>
          </a:bodyPr>
          <a:lstStyle/>
          <a:p>
            <a:pPr>
              <a:buFontTx/>
              <a:buChar char="•"/>
            </a:pPr>
            <a:r>
              <a:rPr lang="en-NZ" altLang="en-US" smtClean="0"/>
              <a:t>Seasonal sampling: spring, summer, autumn in each focus pdk</a:t>
            </a:r>
          </a:p>
          <a:p>
            <a:pPr>
              <a:buFontTx/>
              <a:buChar char="•"/>
            </a:pPr>
            <a:r>
              <a:rPr lang="en-NZ" altLang="en-US" smtClean="0"/>
              <a:t>Sample pre grazing, close to grazing</a:t>
            </a:r>
          </a:p>
          <a:p>
            <a:pPr>
              <a:buFontTx/>
              <a:buChar char="•"/>
            </a:pPr>
            <a:r>
              <a:rPr lang="en-NZ" altLang="en-US" smtClean="0"/>
              <a:t>Sample paddock in W shape</a:t>
            </a:r>
          </a:p>
          <a:p>
            <a:pPr>
              <a:buFontTx/>
              <a:buChar char="•"/>
            </a:pPr>
            <a:r>
              <a:rPr lang="en-NZ" altLang="en-US" smtClean="0"/>
              <a:t>Clip to as close to ground level, approx. every 20 m (~35-40 clips)</a:t>
            </a:r>
          </a:p>
          <a:p>
            <a:pPr eaLnBrk="1" hangingPunct="1">
              <a:buFontTx/>
              <a:buChar char="•"/>
            </a:pPr>
            <a:r>
              <a:rPr lang="en-US" altLang="en-US" smtClean="0"/>
              <a:t>Mix and subsample</a:t>
            </a:r>
          </a:p>
          <a:p>
            <a:pPr eaLnBrk="1" hangingPunct="1">
              <a:buFontTx/>
              <a:buChar char="•"/>
            </a:pPr>
            <a:r>
              <a:rPr lang="en-US" altLang="en-US" smtClean="0"/>
              <a:t>Dissection</a:t>
            </a:r>
          </a:p>
          <a:p>
            <a:pPr lvl="1" eaLnBrk="1" hangingPunct="1">
              <a:buFontTx/>
              <a:buChar char="•"/>
            </a:pPr>
            <a:r>
              <a:rPr lang="en-US" altLang="en-US" smtClean="0"/>
              <a:t>Grass</a:t>
            </a:r>
          </a:p>
          <a:p>
            <a:pPr lvl="1" eaLnBrk="1" hangingPunct="1">
              <a:buFontTx/>
              <a:buChar char="•"/>
            </a:pPr>
            <a:r>
              <a:rPr lang="en-US" altLang="en-US" smtClean="0"/>
              <a:t>Clover</a:t>
            </a:r>
          </a:p>
          <a:p>
            <a:pPr lvl="1" eaLnBrk="1" hangingPunct="1">
              <a:buFontTx/>
              <a:buChar char="•"/>
            </a:pPr>
            <a:r>
              <a:rPr lang="en-US" altLang="en-US" smtClean="0"/>
              <a:t>Weed</a:t>
            </a:r>
          </a:p>
          <a:p>
            <a:pPr lvl="1" eaLnBrk="1" hangingPunct="1">
              <a:buFontTx/>
              <a:buChar char="•"/>
            </a:pPr>
            <a:r>
              <a:rPr lang="en-US" altLang="en-US" smtClean="0"/>
              <a:t>Dead</a:t>
            </a:r>
          </a:p>
          <a:p>
            <a:pPr lvl="1" eaLnBrk="1" hangingPunct="1">
              <a:buFontTx/>
              <a:buChar char="•"/>
            </a:pPr>
            <a:r>
              <a:rPr lang="en-US" altLang="en-US" smtClean="0"/>
              <a:t>Plus other desirable species</a:t>
            </a:r>
          </a:p>
          <a:p>
            <a:pPr lvl="2" eaLnBrk="1" hangingPunct="1">
              <a:buFontTx/>
              <a:buChar char="•"/>
            </a:pPr>
            <a:r>
              <a:rPr lang="en-US" altLang="en-US" smtClean="0"/>
              <a:t>Chicory</a:t>
            </a:r>
          </a:p>
          <a:p>
            <a:pPr lvl="2" eaLnBrk="1" hangingPunct="1">
              <a:buFontTx/>
              <a:buChar char="•"/>
            </a:pPr>
            <a:r>
              <a:rPr lang="en-US" altLang="en-US" smtClean="0"/>
              <a:t>Plantain</a:t>
            </a:r>
          </a:p>
          <a:p>
            <a:pPr lvl="2" eaLnBrk="1" hangingPunct="1">
              <a:buFontTx/>
              <a:buChar char="•"/>
            </a:pPr>
            <a:endParaRPr lang="en-US" altLang="en-US" smtClean="0"/>
          </a:p>
        </p:txBody>
      </p:sp>
      <p:pic>
        <p:nvPicPr>
          <p:cNvPr id="36868"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44200"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Title 1"/>
          <p:cNvSpPr>
            <a:spLocks noGrp="1"/>
          </p:cNvSpPr>
          <p:nvPr>
            <p:ph type="title"/>
          </p:nvPr>
        </p:nvSpPr>
        <p:spPr>
          <a:xfrm>
            <a:off x="952500" y="120649"/>
            <a:ext cx="10515600" cy="1325563"/>
          </a:xfrm>
        </p:spPr>
        <p:txBody>
          <a:bodyPr/>
          <a:lstStyle/>
          <a:p>
            <a:r>
              <a:rPr lang="en-NZ" altLang="en-US" dirty="0" smtClean="0">
                <a:solidFill>
                  <a:schemeClr val="bg1"/>
                </a:solidFill>
              </a:rPr>
              <a:t>Pasture composition</a:t>
            </a:r>
            <a:endParaRPr lang="en-NZ" altLang="en-US" dirty="0" smtClean="0"/>
          </a:p>
        </p:txBody>
      </p:sp>
      <p:pic>
        <p:nvPicPr>
          <p:cNvPr id="36870"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19801" y="3568700"/>
            <a:ext cx="4500563"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38914" name="Rectangle 4"/>
          <p:cNvSpPr>
            <a:spLocks noChangeArrowheads="1"/>
          </p:cNvSpPr>
          <p:nvPr/>
        </p:nvSpPr>
        <p:spPr bwMode="auto">
          <a:xfrm>
            <a:off x="0" y="0"/>
            <a:ext cx="12196689"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pic>
        <p:nvPicPr>
          <p:cNvPr id="38915"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28374"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Title 1"/>
          <p:cNvSpPr>
            <a:spLocks noGrp="1"/>
          </p:cNvSpPr>
          <p:nvPr>
            <p:ph type="title"/>
          </p:nvPr>
        </p:nvSpPr>
        <p:spPr>
          <a:xfrm>
            <a:off x="936674" y="-129382"/>
            <a:ext cx="10515600" cy="1325563"/>
          </a:xfrm>
        </p:spPr>
        <p:txBody>
          <a:bodyPr/>
          <a:lstStyle/>
          <a:p>
            <a:r>
              <a:rPr lang="en-NZ" altLang="en-US" dirty="0" smtClean="0">
                <a:solidFill>
                  <a:schemeClr val="bg1"/>
                </a:solidFill>
              </a:rPr>
              <a:t>Pasture composition</a:t>
            </a:r>
          </a:p>
        </p:txBody>
      </p:sp>
      <p:pic>
        <p:nvPicPr>
          <p:cNvPr id="38917"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52612" y="1690688"/>
            <a:ext cx="8091488" cy="4862512"/>
          </a:xfrm>
          <a:prstGeom prst="rect">
            <a:avLst/>
          </a:prstGeom>
          <a:solidFill>
            <a:srgbClr val="FBE5D6"/>
          </a:solidFill>
          <a:ln>
            <a:noFill/>
          </a:ln>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0" y="0"/>
            <a:ext cx="10716064" cy="1066800"/>
          </a:xfrm>
          <a:prstGeom prst="rect">
            <a:avLst/>
          </a:prstGeom>
          <a:solidFill>
            <a:srgbClr val="800000"/>
          </a:solidFill>
          <a:ln>
            <a:noFill/>
          </a:ln>
          <a:extLst/>
        </p:spPr>
        <p:txBody>
          <a:bodyPr wrap="none" anchor="ct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endParaRPr lang="en-US" altLang="en-US" sz="2400"/>
          </a:p>
        </p:txBody>
      </p:sp>
      <p:sp>
        <p:nvSpPr>
          <p:cNvPr id="40963" name="Rectangle 2"/>
          <p:cNvSpPr>
            <a:spLocks noGrp="1" noChangeArrowheads="1"/>
          </p:cNvSpPr>
          <p:nvPr>
            <p:ph type="title"/>
          </p:nvPr>
        </p:nvSpPr>
        <p:spPr>
          <a:xfrm>
            <a:off x="824132" y="0"/>
            <a:ext cx="10515600" cy="1325563"/>
          </a:xfrm>
        </p:spPr>
        <p:txBody>
          <a:bodyPr/>
          <a:lstStyle/>
          <a:p>
            <a:r>
              <a:rPr lang="en-NZ" altLang="en-US" dirty="0" smtClean="0">
                <a:solidFill>
                  <a:schemeClr val="bg1"/>
                </a:solidFill>
              </a:rPr>
              <a:t>Conclusions</a:t>
            </a:r>
            <a:endParaRPr lang="en-NZ" altLang="en-US" sz="1000" dirty="0">
              <a:solidFill>
                <a:schemeClr val="bg1"/>
              </a:solidFill>
            </a:endParaRPr>
          </a:p>
        </p:txBody>
      </p:sp>
      <p:sp>
        <p:nvSpPr>
          <p:cNvPr id="40964" name="Rectangle 3"/>
          <p:cNvSpPr>
            <a:spLocks noGrp="1" noChangeArrowheads="1"/>
          </p:cNvSpPr>
          <p:nvPr>
            <p:ph type="body" idx="1"/>
          </p:nvPr>
        </p:nvSpPr>
        <p:spPr>
          <a:xfrm>
            <a:off x="824132" y="1066800"/>
            <a:ext cx="10120533" cy="4968875"/>
          </a:xfrm>
        </p:spPr>
        <p:txBody>
          <a:bodyPr>
            <a:noAutofit/>
          </a:bodyPr>
          <a:lstStyle/>
          <a:p>
            <a:endParaRPr lang="en-NZ" altLang="en-US" sz="1600" dirty="0" smtClean="0"/>
          </a:p>
          <a:p>
            <a:pPr>
              <a:buFontTx/>
              <a:buChar char="•"/>
            </a:pPr>
            <a:r>
              <a:rPr lang="en-GB" altLang="en-US" sz="1600" dirty="0"/>
              <a:t>It is anticipated that over time differences in farm management may result in changes to pasture composition and soil quality. </a:t>
            </a:r>
          </a:p>
          <a:p>
            <a:pPr>
              <a:buFontTx/>
              <a:buChar char="•"/>
            </a:pPr>
            <a:endParaRPr lang="en-NZ" altLang="en-US" sz="1600" dirty="0"/>
          </a:p>
          <a:p>
            <a:pPr>
              <a:buFontTx/>
              <a:buChar char="•"/>
            </a:pPr>
            <a:r>
              <a:rPr lang="en-GB" altLang="en-US" sz="1600" dirty="0"/>
              <a:t>It is also anticipated that there will be seasonal fluxes of soil structural condition in the focus paddocks, with the primary drivers for this being organic matter returns and moisture content at time of grazing. </a:t>
            </a:r>
          </a:p>
          <a:p>
            <a:pPr>
              <a:buFontTx/>
              <a:buChar char="•"/>
            </a:pPr>
            <a:endParaRPr lang="en-GB" altLang="en-US" sz="1600" dirty="0"/>
          </a:p>
          <a:p>
            <a:pPr>
              <a:buFontTx/>
              <a:buChar char="•"/>
            </a:pPr>
            <a:r>
              <a:rPr lang="en-NZ" altLang="en-US" sz="1600" dirty="0"/>
              <a:t>Overall the two sites are mostly consistent, especially in terms of physical soil parameters. </a:t>
            </a:r>
            <a:r>
              <a:rPr lang="en-GB" altLang="en-US" sz="1600" dirty="0"/>
              <a:t>Monitoring changes in soil quality in response to management may take longer to detect. </a:t>
            </a:r>
          </a:p>
          <a:p>
            <a:pPr>
              <a:buFontTx/>
              <a:buChar char="•"/>
            </a:pPr>
            <a:endParaRPr lang="en-NZ" altLang="en-US" sz="1600" dirty="0"/>
          </a:p>
          <a:p>
            <a:pPr>
              <a:buFontTx/>
              <a:buChar char="•"/>
            </a:pPr>
            <a:r>
              <a:rPr lang="en-NZ" altLang="en-US" sz="1600" dirty="0"/>
              <a:t>Earthworms (although inherently variable), </a:t>
            </a:r>
            <a:r>
              <a:rPr lang="en-GB" altLang="en-US" sz="1600" dirty="0"/>
              <a:t>readily available sulphur and soil magnesium trends are emerging (all higher on the biological side).</a:t>
            </a:r>
          </a:p>
          <a:p>
            <a:pPr>
              <a:buFontTx/>
              <a:buChar char="•"/>
            </a:pPr>
            <a:endParaRPr lang="en-GB" altLang="en-US" sz="1600" dirty="0"/>
          </a:p>
          <a:p>
            <a:pPr>
              <a:buFontTx/>
              <a:buChar char="•"/>
            </a:pPr>
            <a:r>
              <a:rPr lang="en-GB" altLang="en-US" sz="1600" dirty="0"/>
              <a:t>One of the focus paddocks under biological management had consistently higher clover content compared to the other focus paddocks (where there was no detectable difference in clover proportion). This is normalising.</a:t>
            </a:r>
          </a:p>
          <a:p>
            <a:pPr>
              <a:buFontTx/>
              <a:buChar char="•"/>
            </a:pPr>
            <a:endParaRPr lang="en-GB" altLang="en-US" sz="1600" dirty="0"/>
          </a:p>
          <a:p>
            <a:pPr>
              <a:buFontTx/>
              <a:buChar char="•"/>
            </a:pPr>
            <a:r>
              <a:rPr lang="en-GB" altLang="en-US" sz="1600" dirty="0"/>
              <a:t>Pasture composition response to management </a:t>
            </a:r>
          </a:p>
          <a:p>
            <a:pPr lvl="1">
              <a:buFontTx/>
              <a:buChar char="•"/>
            </a:pPr>
            <a:r>
              <a:rPr lang="en-GB" altLang="en-US" sz="1600" dirty="0"/>
              <a:t>Biological (where less fertiliser N is applied) Grass 8% down, clover 9% up (mean 2016/17)</a:t>
            </a:r>
          </a:p>
          <a:p>
            <a:pPr>
              <a:buFontTx/>
              <a:buChar char="•"/>
            </a:pPr>
            <a:endParaRPr lang="en-GB" altLang="en-US" sz="1600" dirty="0"/>
          </a:p>
        </p:txBody>
      </p:sp>
      <p:pic>
        <p:nvPicPr>
          <p:cNvPr id="40965" name="Picture 9" descr="leafppt"/>
          <p:cNvPicPr>
            <a:picLocks noChangeAspect="1" noChangeArrowheads="1"/>
          </p:cNvPicPr>
          <p:nvPr/>
        </p:nvPicPr>
        <p:blipFill>
          <a:blip r:embed="rId3">
            <a:extLst>
              <a:ext uri="{28A0092B-C50C-407E-A947-70E740481C1C}">
                <a14:useLocalDpi xmlns:a14="http://schemas.microsoft.com/office/drawing/2010/main" val="0"/>
              </a:ext>
            </a:extLst>
          </a:blip>
          <a:srcRect l="22847" t="48003" r="29028"/>
          <a:stretch>
            <a:fillRect/>
          </a:stretch>
        </p:blipFill>
        <p:spPr bwMode="auto">
          <a:xfrm>
            <a:off x="10716064" y="0"/>
            <a:ext cx="1447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371" descr="leafppt"/>
          <p:cNvPicPr>
            <a:picLocks noChangeAspect="1" noChangeArrowheads="1"/>
          </p:cNvPicPr>
          <p:nvPr/>
        </p:nvPicPr>
        <p:blipFill>
          <a:blip r:embed="rId3">
            <a:extLst>
              <a:ext uri="{28A0092B-C50C-407E-A947-70E740481C1C}">
                <a14:useLocalDpi xmlns:a14="http://schemas.microsoft.com/office/drawing/2010/main" val="0"/>
              </a:ext>
            </a:extLst>
          </a:blip>
          <a:srcRect t="48003" r="14886"/>
          <a:stretch>
            <a:fillRect/>
          </a:stretch>
        </p:blipFill>
        <p:spPr bwMode="auto">
          <a:xfrm>
            <a:off x="1524001" y="1905000"/>
            <a:ext cx="9148763" cy="370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Picture 12" descr="PFR_spot"/>
          <p:cNvPicPr>
            <a:picLocks noChangeAspect="1" noChangeArrowheads="1"/>
          </p:cNvPicPr>
          <p:nvPr/>
        </p:nvPicPr>
        <p:blipFill>
          <a:blip r:embed="rId4" cstate="print">
            <a:extLst>
              <a:ext uri="{28A0092B-C50C-407E-A947-70E740481C1C}">
                <a14:useLocalDpi xmlns:a14="http://schemas.microsoft.com/office/drawing/2010/main" val="0"/>
              </a:ext>
            </a:extLst>
          </a:blip>
          <a:srcRect r="-13002"/>
          <a:stretch>
            <a:fillRect/>
          </a:stretch>
        </p:blipFill>
        <p:spPr bwMode="auto">
          <a:xfrm>
            <a:off x="7315200" y="674689"/>
            <a:ext cx="33528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Rectangle 2"/>
          <p:cNvSpPr>
            <a:spLocks noChangeArrowheads="1"/>
          </p:cNvSpPr>
          <p:nvPr/>
        </p:nvSpPr>
        <p:spPr bwMode="auto">
          <a:xfrm>
            <a:off x="2057400" y="1447800"/>
            <a:ext cx="3733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0"/>
              </a:spcBef>
            </a:pPr>
            <a:r>
              <a:rPr lang="en-NZ" altLang="en-US" sz="1000">
                <a:solidFill>
                  <a:srgbClr val="3B3D3C"/>
                </a:solidFill>
              </a:rPr>
              <a:t>The New Zealand Institute for Plant &amp; Food Research Limited</a:t>
            </a:r>
          </a:p>
        </p:txBody>
      </p:sp>
      <p:sp>
        <p:nvSpPr>
          <p:cNvPr id="43013" name="Text Box 374"/>
          <p:cNvSpPr txBox="1">
            <a:spLocks noChangeArrowheads="1"/>
          </p:cNvSpPr>
          <p:nvPr/>
        </p:nvSpPr>
        <p:spPr bwMode="auto">
          <a:xfrm>
            <a:off x="2057400" y="4419601"/>
            <a:ext cx="3733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defRPr sz="20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16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1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1400">
                <a:solidFill>
                  <a:schemeClr val="tx1"/>
                </a:solidFill>
                <a:latin typeface="Arial" panose="020B0604020202020204" pitchFamily="34" charset="0"/>
                <a:ea typeface="ＭＳ Ｐゴシック" panose="020B0600070205080204" pitchFamily="34" charset="-128"/>
              </a:defRPr>
            </a:lvl9pPr>
          </a:lstStyle>
          <a:p>
            <a:pPr>
              <a:spcBef>
                <a:spcPct val="50000"/>
              </a:spcBef>
            </a:pPr>
            <a:r>
              <a:rPr lang="en-NZ" altLang="en-US" sz="1800">
                <a:solidFill>
                  <a:schemeClr val="bg1"/>
                </a:solidFill>
              </a:rPr>
              <a:t>www.plantandfood.com</a:t>
            </a:r>
            <a:endParaRPr lang="en-NZ" altLang="en-US" sz="2400">
              <a:solidFill>
                <a:schemeClr val="bg1"/>
              </a:solidFill>
            </a:endParaRPr>
          </a:p>
        </p:txBody>
      </p:sp>
      <p:sp>
        <p:nvSpPr>
          <p:cNvPr id="43014" name="Subtitle 2"/>
          <p:cNvSpPr>
            <a:spLocks noGrp="1"/>
          </p:cNvSpPr>
          <p:nvPr>
            <p:ph type="subTitle" idx="1"/>
          </p:nvPr>
        </p:nvSpPr>
        <p:spPr/>
        <p:txBody>
          <a:bodyPr/>
          <a:lstStyle/>
          <a:p>
            <a:r>
              <a:rPr lang="en-NZ" altLang="en-US" smtClean="0"/>
              <a:t>Thank you!</a:t>
            </a:r>
          </a:p>
        </p:txBody>
      </p:sp>
    </p:spTree>
    <p:extLst>
      <p:ext uri="{BB962C8B-B14F-4D97-AF65-F5344CB8AC3E}">
        <p14:creationId xmlns:p14="http://schemas.microsoft.com/office/powerpoint/2010/main" val="78699135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0" descr="WEBSITEheader.jpg"/>
          <p:cNvPicPr>
            <a:picLocks noChangeAspect="1" noChangeArrowheads="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val="0"/>
              </a:ext>
            </a:extLst>
          </a:blip>
          <a:srcRect b="23805"/>
          <a:stretch>
            <a:fillRect/>
          </a:stretch>
        </p:blipFill>
        <p:spPr bwMode="auto">
          <a:xfrm>
            <a:off x="5303838" y="0"/>
            <a:ext cx="53641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stretch>
            <a:fillRect/>
          </a:stretch>
        </p:blipFill>
        <p:spPr>
          <a:xfrm>
            <a:off x="1701800" y="1123951"/>
            <a:ext cx="8858250" cy="5510213"/>
          </a:xfrm>
          <a:prstGeom prst="rect">
            <a:avLst/>
          </a:prstGeom>
          <a:effectLst>
            <a:outerShdw blurRad="50800" dist="50800" dir="5400000" algn="ctr" rotWithShape="0">
              <a:srgbClr val="000000">
                <a:alpha val="0"/>
              </a:srgbClr>
            </a:outerShdw>
          </a:effectLst>
        </p:spPr>
      </p:pic>
      <p:sp>
        <p:nvSpPr>
          <p:cNvPr id="2050" name="Rectangle 2"/>
          <p:cNvSpPr>
            <a:spLocks noGrp="1" noChangeArrowheads="1"/>
          </p:cNvSpPr>
          <p:nvPr>
            <p:ph type="ctrTitle"/>
          </p:nvPr>
        </p:nvSpPr>
        <p:spPr>
          <a:xfrm>
            <a:off x="2279650" y="1700214"/>
            <a:ext cx="7772400" cy="2522537"/>
          </a:xfrm>
        </p:spPr>
        <p:txBody>
          <a:bodyPr>
            <a:normAutofit fontScale="90000"/>
          </a:bodyPr>
          <a:lstStyle/>
          <a:p>
            <a:pPr>
              <a:defRPr/>
            </a:pPr>
            <a:r>
              <a:rPr lang="en-AU" sz="4000" b="1" cap="all" dirty="0"/>
              <a:t>Soil Nutrient Management Project</a:t>
            </a:r>
            <a:r>
              <a:rPr lang="en-NZ" sz="4000" b="1" cap="all" dirty="0"/>
              <a:t/>
            </a:r>
            <a:br>
              <a:rPr lang="en-NZ" sz="4000" b="1" cap="all" dirty="0"/>
            </a:br>
            <a:r>
              <a:rPr lang="en-AU" sz="4000" b="1" cap="all" dirty="0"/>
              <a:t>May, 2017</a:t>
            </a:r>
            <a:br>
              <a:rPr lang="en-AU" sz="4000" b="1" cap="all" dirty="0"/>
            </a:br>
            <a:r>
              <a:rPr lang="en-AU" sz="4000" b="1" cap="all" dirty="0"/>
              <a:t/>
            </a:r>
            <a:br>
              <a:rPr lang="en-AU" sz="4000" b="1" cap="all" dirty="0"/>
            </a:br>
            <a:r>
              <a:rPr lang="en-AU" sz="4000" b="1" cap="all" dirty="0"/>
              <a:t>Jeremy Savage</a:t>
            </a:r>
            <a:br>
              <a:rPr lang="en-AU" sz="4000" b="1" cap="all" dirty="0"/>
            </a:br>
            <a:r>
              <a:rPr lang="en-AU" sz="4000" b="1" cap="all" dirty="0"/>
              <a:t>MacFarlane rural business</a:t>
            </a:r>
            <a:r>
              <a:rPr lang="en-NZ" sz="4000" b="1" cap="all" dirty="0"/>
              <a:t/>
            </a:r>
            <a:br>
              <a:rPr lang="en-NZ" sz="4000" b="1" cap="all" dirty="0"/>
            </a:br>
            <a:endParaRPr lang="en-US" altLang="en-US" sz="40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5122"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827838" y="0"/>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723900" y="1638301"/>
            <a:ext cx="8229600" cy="5649913"/>
          </a:xfrm>
        </p:spPr>
        <p:txBody>
          <a:bodyPr/>
          <a:lstStyle/>
          <a:p>
            <a:pPr marL="0" indent="0">
              <a:buNone/>
              <a:defRPr/>
            </a:pPr>
            <a:r>
              <a:rPr lang="en-NZ" sz="3200" b="1" dirty="0"/>
              <a:t>The Landscape, May 2017</a:t>
            </a:r>
            <a:r>
              <a:rPr lang="en-NZ" sz="3200" b="1" dirty="0" smtClean="0"/>
              <a:t>:</a:t>
            </a:r>
          </a:p>
          <a:p>
            <a:pPr>
              <a:spcAft>
                <a:spcPts val="500"/>
              </a:spcAft>
              <a:defRPr/>
            </a:pPr>
            <a:r>
              <a:rPr lang="en-NZ" b="1" dirty="0" smtClean="0"/>
              <a:t>Fonterra </a:t>
            </a:r>
            <a:r>
              <a:rPr lang="en-NZ" b="1" dirty="0"/>
              <a:t>announced a milk price forecast of $4.25/kgMS.</a:t>
            </a:r>
          </a:p>
          <a:p>
            <a:pPr>
              <a:spcAft>
                <a:spcPts val="500"/>
              </a:spcAft>
              <a:defRPr/>
            </a:pPr>
            <a:r>
              <a:rPr lang="en-NZ" b="1" dirty="0"/>
              <a:t>Focus on low cost production.</a:t>
            </a:r>
          </a:p>
          <a:p>
            <a:pPr>
              <a:spcAft>
                <a:spcPts val="500"/>
              </a:spcAft>
              <a:defRPr/>
            </a:pPr>
            <a:r>
              <a:rPr lang="en-NZ" b="1" dirty="0"/>
              <a:t>Opportunity to “cashflow” down turn by selling replacement heifers.</a:t>
            </a:r>
          </a:p>
          <a:p>
            <a:pPr>
              <a:spcAft>
                <a:spcPts val="500"/>
              </a:spcAft>
              <a:defRPr/>
            </a:pPr>
            <a:r>
              <a:rPr lang="en-NZ" b="1" dirty="0"/>
              <a:t>Low stocking rate, low costs structure.</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6146"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827838" y="0"/>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Content Placeholder 5"/>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a:xfrm>
            <a:off x="2509838" y="925514"/>
            <a:ext cx="7993062" cy="5329237"/>
          </a:xfrm>
          <a:solidFill>
            <a:srgbClr val="FBE5D6"/>
          </a:solid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7170"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827838" y="0"/>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Content Placeholder 1"/>
          <p:cNvGraphicFramePr>
            <a:graphicFrameLocks noGrp="1"/>
          </p:cNvGraphicFramePr>
          <p:nvPr>
            <p:ph idx="1"/>
            <p:extLst>
              <p:ext uri="{D42A27DB-BD31-4B8C-83A1-F6EECF244321}">
                <p14:modId xmlns:p14="http://schemas.microsoft.com/office/powerpoint/2010/main" val="1630321002"/>
              </p:ext>
            </p:extLst>
          </p:nvPr>
        </p:nvGraphicFramePr>
        <p:xfrm>
          <a:off x="1295399" y="230789"/>
          <a:ext cx="9086850" cy="6394833"/>
        </p:xfrm>
        <a:graphic>
          <a:graphicData uri="http://schemas.openxmlformats.org/drawingml/2006/table">
            <a:tbl>
              <a:tblPr>
                <a:tableStyleId>{5C22544A-7EE6-4342-B048-85BDC9FD1C3A}</a:tableStyleId>
              </a:tblPr>
              <a:tblGrid>
                <a:gridCol w="432288">
                  <a:extLst>
                    <a:ext uri="{9D8B030D-6E8A-4147-A177-3AD203B41FA5}">
                      <a16:colId xmlns="" xmlns:a16="http://schemas.microsoft.com/office/drawing/2014/main" val="3736714192"/>
                    </a:ext>
                  </a:extLst>
                </a:gridCol>
                <a:gridCol w="2872020">
                  <a:extLst>
                    <a:ext uri="{9D8B030D-6E8A-4147-A177-3AD203B41FA5}">
                      <a16:colId xmlns="" xmlns:a16="http://schemas.microsoft.com/office/drawing/2014/main" val="2586713334"/>
                    </a:ext>
                  </a:extLst>
                </a:gridCol>
                <a:gridCol w="1321726">
                  <a:extLst>
                    <a:ext uri="{9D8B030D-6E8A-4147-A177-3AD203B41FA5}">
                      <a16:colId xmlns="" xmlns:a16="http://schemas.microsoft.com/office/drawing/2014/main" val="3493982494"/>
                    </a:ext>
                  </a:extLst>
                </a:gridCol>
                <a:gridCol w="1073901">
                  <a:extLst>
                    <a:ext uri="{9D8B030D-6E8A-4147-A177-3AD203B41FA5}">
                      <a16:colId xmlns="" xmlns:a16="http://schemas.microsoft.com/office/drawing/2014/main" val="2297064138"/>
                    </a:ext>
                  </a:extLst>
                </a:gridCol>
                <a:gridCol w="165215">
                  <a:extLst>
                    <a:ext uri="{9D8B030D-6E8A-4147-A177-3AD203B41FA5}">
                      <a16:colId xmlns="" xmlns:a16="http://schemas.microsoft.com/office/drawing/2014/main" val="1567476106"/>
                    </a:ext>
                  </a:extLst>
                </a:gridCol>
                <a:gridCol w="82607">
                  <a:extLst>
                    <a:ext uri="{9D8B030D-6E8A-4147-A177-3AD203B41FA5}">
                      <a16:colId xmlns="" xmlns:a16="http://schemas.microsoft.com/office/drawing/2014/main" val="836111805"/>
                    </a:ext>
                  </a:extLst>
                </a:gridCol>
                <a:gridCol w="1404331">
                  <a:extLst>
                    <a:ext uri="{9D8B030D-6E8A-4147-A177-3AD203B41FA5}">
                      <a16:colId xmlns="" xmlns:a16="http://schemas.microsoft.com/office/drawing/2014/main" val="2163027435"/>
                    </a:ext>
                  </a:extLst>
                </a:gridCol>
                <a:gridCol w="1486939">
                  <a:extLst>
                    <a:ext uri="{9D8B030D-6E8A-4147-A177-3AD203B41FA5}">
                      <a16:colId xmlns="" xmlns:a16="http://schemas.microsoft.com/office/drawing/2014/main" val="1165907031"/>
                    </a:ext>
                  </a:extLst>
                </a:gridCol>
                <a:gridCol w="247823">
                  <a:extLst>
                    <a:ext uri="{9D8B030D-6E8A-4147-A177-3AD203B41FA5}">
                      <a16:colId xmlns="" xmlns:a16="http://schemas.microsoft.com/office/drawing/2014/main" val="900067659"/>
                    </a:ext>
                  </a:extLst>
                </a:gridCol>
              </a:tblGrid>
              <a:tr h="243511">
                <a:tc>
                  <a:txBody>
                    <a:bodyPr/>
                    <a:lstStyle/>
                    <a:p>
                      <a:pPr algn="l" fontAlgn="b"/>
                      <a:endParaRPr lang="en-NZ" sz="12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gridSpan="3">
                  <a:txBody>
                    <a:bodyPr/>
                    <a:lstStyle/>
                    <a:p>
                      <a:pPr algn="ctr" fontAlgn="b"/>
                      <a:r>
                        <a:rPr lang="en-NZ" sz="1600" b="1" u="none" strike="noStrike" dirty="0">
                          <a:effectLst/>
                        </a:rPr>
                        <a:t>Whakapono</a:t>
                      </a:r>
                      <a:endParaRPr lang="en-NZ" sz="1600" b="1" i="0" u="none" strike="noStrike" dirty="0">
                        <a:solidFill>
                          <a:srgbClr val="000000"/>
                        </a:solidFill>
                        <a:effectLst/>
                        <a:latin typeface="Calibri" panose="020F0502020204030204" pitchFamily="34" charset="0"/>
                      </a:endParaRPr>
                    </a:p>
                  </a:txBody>
                  <a:tcPr marL="7619" marR="7619" marT="7620" marB="45721" anchor="b"/>
                </a:tc>
                <a:tc hMerge="1">
                  <a:txBody>
                    <a:bodyPr/>
                    <a:lstStyle/>
                    <a:p>
                      <a:endParaRPr lang="en-NZ"/>
                    </a:p>
                  </a:txBody>
                  <a:tcPr/>
                </a:tc>
                <a:tc hMerge="1">
                  <a:txBody>
                    <a:bodyPr/>
                    <a:lstStyle/>
                    <a:p>
                      <a:endParaRPr lang="en-NZ"/>
                    </a:p>
                  </a:txBody>
                  <a:tcPr/>
                </a:tc>
                <a:tc>
                  <a:txBody>
                    <a:bodyPr/>
                    <a:lstStyle/>
                    <a:p>
                      <a:pPr algn="ctr" fontAlgn="b"/>
                      <a:endParaRPr lang="en-NZ" sz="1600" b="1" i="0" u="none" strike="noStrike">
                        <a:solidFill>
                          <a:srgbClr val="000000"/>
                        </a:solidFill>
                        <a:effectLst/>
                        <a:latin typeface="Calibri" panose="020F0502020204030204" pitchFamily="34" charset="0"/>
                      </a:endParaRPr>
                    </a:p>
                  </a:txBody>
                  <a:tcPr marL="7619" marR="7619" marT="7620" marB="45721" anchor="b"/>
                </a:tc>
                <a:tc gridSpan="3">
                  <a:txBody>
                    <a:bodyPr/>
                    <a:lstStyle/>
                    <a:p>
                      <a:pPr algn="ctr" fontAlgn="b"/>
                      <a:r>
                        <a:rPr lang="en-NZ" sz="1600" b="1" u="none" strike="noStrike" dirty="0" err="1">
                          <a:effectLst/>
                        </a:rPr>
                        <a:t>Waiora</a:t>
                      </a:r>
                      <a:endParaRPr lang="en-NZ" sz="1600" b="1"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hMerge="1">
                  <a:txBody>
                    <a:bodyPr/>
                    <a:lstStyle/>
                    <a:p>
                      <a:endParaRPr lang="en-NZ"/>
                    </a:p>
                  </a:txBody>
                  <a:tcPr/>
                </a:tc>
                <a:tc hMerge="1">
                  <a:txBody>
                    <a:bodyPr/>
                    <a:lstStyle/>
                    <a:p>
                      <a:endParaRPr lang="en-NZ"/>
                    </a:p>
                  </a:txBody>
                  <a:tcPr/>
                </a:tc>
                <a:extLst>
                  <a:ext uri="{0D108BD9-81ED-4DB2-BD59-A6C34878D82A}">
                    <a16:rowId xmlns="" xmlns:a16="http://schemas.microsoft.com/office/drawing/2014/main" val="52061825"/>
                  </a:ext>
                </a:extLst>
              </a:tr>
              <a:tr h="428244">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Season</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b="1" u="none" strike="noStrike">
                          <a:effectLst/>
                        </a:rPr>
                        <a:t>Act 2015/16</a:t>
                      </a:r>
                      <a:endParaRPr lang="en-NZ" sz="1600" b="1"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b="1" u="none" strike="noStrike" dirty="0">
                          <a:effectLst/>
                        </a:rPr>
                        <a:t>Rev 2016/17</a:t>
                      </a:r>
                      <a:endParaRPr lang="en-NZ" sz="1600" b="1" i="0" u="none" strike="noStrike" dirty="0">
                        <a:solidFill>
                          <a:srgbClr val="000000"/>
                        </a:solidFill>
                        <a:effectLst/>
                        <a:latin typeface="Calibri" panose="020F0502020204030204" pitchFamily="34" charset="0"/>
                      </a:endParaRPr>
                    </a:p>
                  </a:txBody>
                  <a:tcPr marL="7619" marR="7619" marT="7620" marB="45721" anchor="b"/>
                </a:tc>
                <a:tc>
                  <a:txBody>
                    <a:bodyPr/>
                    <a:lstStyle/>
                    <a:p>
                      <a:endParaRPr lang="en-NZ" sz="1600" b="1"/>
                    </a:p>
                  </a:txBody>
                  <a:tcPr marL="7619" marR="7619" marT="7620" marB="45721" anchor="b"/>
                </a:tc>
                <a:tc>
                  <a:txBody>
                    <a:bodyPr/>
                    <a:lstStyle/>
                    <a:p>
                      <a:pPr algn="r" fontAlgn="b"/>
                      <a:endParaRPr lang="en-NZ" sz="1600" b="1"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b="1" u="none" strike="noStrike" dirty="0">
                          <a:effectLst/>
                        </a:rPr>
                        <a:t>Act 2015/16</a:t>
                      </a:r>
                      <a:endParaRPr lang="en-NZ" sz="1600" b="1"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b="1" u="none" strike="noStrike" dirty="0">
                          <a:effectLst/>
                        </a:rPr>
                        <a:t>Rev 2016/17</a:t>
                      </a:r>
                      <a:endParaRPr lang="en-NZ" sz="1600" b="1"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406491758"/>
                  </a:ext>
                </a:extLst>
              </a:tr>
              <a:tr h="428244">
                <a:tc>
                  <a:txBody>
                    <a:bodyPr/>
                    <a:lstStyle/>
                    <a:p>
                      <a:pPr algn="l" fontAlgn="b"/>
                      <a:r>
                        <a:rPr lang="en-NZ" sz="1200" u="none" strike="noStrike" dirty="0">
                          <a:effectLst/>
                        </a:rPr>
                        <a:t>Farm</a:t>
                      </a:r>
                      <a:endParaRPr lang="en-NZ" sz="12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Effective Area</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155</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155</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dirty="0">
                          <a:effectLst/>
                        </a:rPr>
                        <a:t>210</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a:effectLst/>
                        </a:rPr>
                        <a:t>210</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2800162993"/>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Stocking Rate</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3.3</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3.1</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3.29</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dirty="0">
                          <a:effectLst/>
                        </a:rPr>
                        <a:t>3.03</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2962758175"/>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Nitrogen Use</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117</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84</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160</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dirty="0">
                          <a:effectLst/>
                        </a:rPr>
                        <a:t>124</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1309908847"/>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Peak Cows Milked</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506</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483</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dirty="0">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690</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a:effectLst/>
                        </a:rPr>
                        <a:t>636</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4100134983"/>
                  </a:ext>
                </a:extLst>
              </a:tr>
              <a:tr h="327669">
                <a:tc gridSpan="2">
                  <a:txBody>
                    <a:bodyPr/>
                    <a:lstStyle/>
                    <a:p>
                      <a:pPr algn="l" fontAlgn="b"/>
                      <a:r>
                        <a:rPr lang="en-NZ" sz="1600" u="none" strike="noStrike" dirty="0">
                          <a:effectLst/>
                        </a:rPr>
                        <a:t>Production</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hMerge="1">
                  <a:txBody>
                    <a:bodyPr/>
                    <a:lstStyle/>
                    <a:p>
                      <a:endParaRPr lang="en-NZ"/>
                    </a:p>
                  </a:txBody>
                  <a:tcPr/>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l"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1650748289"/>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Milk Solids total (To Fonterra)</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254,672</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232,430</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dirty="0">
                          <a:effectLst/>
                        </a:rPr>
                        <a:t>340,295</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a:effectLst/>
                        </a:rPr>
                        <a:t>298,737</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3370195492"/>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Milk Solids per ha</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1,643</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1,500</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dirty="0">
                          <a:effectLst/>
                        </a:rPr>
                        <a:t>1,620</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a:effectLst/>
                        </a:rPr>
                        <a:t>1,423</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3462778035"/>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Milk Solids per cow </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503</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481</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493</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dirty="0">
                          <a:effectLst/>
                        </a:rPr>
                        <a:t>470</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2596856790"/>
                  </a:ext>
                </a:extLst>
              </a:tr>
              <a:tr h="327669">
                <a:tc gridSpan="2">
                  <a:txBody>
                    <a:bodyPr/>
                    <a:lstStyle/>
                    <a:p>
                      <a:pPr algn="l" fontAlgn="b"/>
                      <a:r>
                        <a:rPr lang="en-NZ" sz="1600" u="none" strike="noStrike" dirty="0">
                          <a:effectLst/>
                        </a:rPr>
                        <a:t>Feeding</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hMerge="1">
                  <a:txBody>
                    <a:bodyPr/>
                    <a:lstStyle/>
                    <a:p>
                      <a:endParaRPr lang="en-NZ"/>
                    </a:p>
                  </a:txBody>
                  <a:tcPr/>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l"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3363950166"/>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Pasture Eaten per cow </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4166</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4043</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4048</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a:effectLst/>
                        </a:rPr>
                        <a:t>4061</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1273850829"/>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a:effectLst/>
                        </a:rPr>
                        <a:t>Supplements Eaten per cow </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764</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739</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683</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a:effectLst/>
                        </a:rPr>
                        <a:t>628</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2200269019"/>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Total Feed Eaten per cow </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4930</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4782</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4731</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a:effectLst/>
                        </a:rPr>
                        <a:t>4689</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152628067"/>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a:effectLst/>
                        </a:rPr>
                        <a:t>Pasture Eaten per ha</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dirty="0">
                          <a:effectLst/>
                        </a:rPr>
                        <a:t>13.6</a:t>
                      </a:r>
                      <a:endParaRPr lang="en-NZ" sz="1600" b="0" i="0" u="none" strike="noStrike" dirty="0">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12.6</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13.3</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a:effectLst/>
                        </a:rPr>
                        <a:t>12.3</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3069989342"/>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a:effectLst/>
                        </a:rPr>
                        <a:t>Feed Conv. Efficiency (on platform)</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dirty="0">
                          <a:effectLst/>
                        </a:rPr>
                        <a:t>9.8</a:t>
                      </a:r>
                      <a:endParaRPr lang="en-NZ" sz="1600" b="0" i="0" u="none" strike="noStrike" dirty="0">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dirty="0">
                          <a:effectLst/>
                        </a:rPr>
                        <a:t>9.9</a:t>
                      </a:r>
                      <a:endParaRPr lang="en-NZ" sz="1600" b="0" i="0" u="none" strike="noStrike" dirty="0">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dirty="0">
                          <a:effectLst/>
                        </a:rPr>
                        <a:t>9.6</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a:effectLst/>
                        </a:rPr>
                        <a:t>10.0</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3726637754"/>
                  </a:ext>
                </a:extLst>
              </a:tr>
              <a:tr h="327669">
                <a:tc>
                  <a:txBody>
                    <a:bodyPr/>
                    <a:lstStyle/>
                    <a:p>
                      <a:pPr algn="l" fontAlgn="b"/>
                      <a:endParaRPr lang="en-NZ" sz="12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a:effectLst/>
                        </a:rPr>
                        <a:t>Silage Harvested per Ha</a:t>
                      </a:r>
                      <a:endParaRPr lang="en-NZ" sz="1600" b="0" i="0" u="none" strike="noStrike">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a:effectLst/>
                        </a:rPr>
                        <a:t>173</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353</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l"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dirty="0">
                          <a:effectLst/>
                        </a:rPr>
                        <a:t>676</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l"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2310512551"/>
                  </a:ext>
                </a:extLst>
              </a:tr>
              <a:tr h="327669">
                <a:tc>
                  <a:txBody>
                    <a:bodyPr/>
                    <a:lstStyle/>
                    <a:p>
                      <a:pPr algn="l" fontAlgn="b"/>
                      <a:endParaRPr lang="en-NZ" sz="12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l" fontAlgn="b"/>
                      <a:r>
                        <a:rPr lang="en-NZ" sz="1600" u="none" strike="noStrike" dirty="0">
                          <a:effectLst/>
                        </a:rPr>
                        <a:t>Total Feed Utilised per Ha</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accent1"/>
                    </a:solidFill>
                  </a:tcPr>
                </a:tc>
                <a:tc>
                  <a:txBody>
                    <a:bodyPr/>
                    <a:lstStyle/>
                    <a:p>
                      <a:pPr algn="r" fontAlgn="b"/>
                      <a:r>
                        <a:rPr lang="en-NZ" sz="1600" u="none" strike="noStrike" dirty="0">
                          <a:effectLst/>
                        </a:rPr>
                        <a:t>13.8</a:t>
                      </a:r>
                      <a:endParaRPr lang="en-NZ" sz="1600" b="0" i="0" u="none" strike="noStrike" dirty="0">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a:effectLst/>
                        </a:rPr>
                        <a:t>13.0</a:t>
                      </a:r>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endParaRPr lang="en-NZ" sz="1600" dirty="0"/>
                    </a:p>
                  </a:txBody>
                  <a:tcPr marL="7619" marR="7619" marT="7620" marB="45721" anchor="b"/>
                </a:tc>
                <a:tc>
                  <a:txBody>
                    <a:bodyPr/>
                    <a:lstStyle/>
                    <a:p>
                      <a:pPr algn="l" fontAlgn="b"/>
                      <a:endParaRPr lang="en-NZ" sz="1600" b="0" i="0" u="none" strike="noStrike">
                        <a:solidFill>
                          <a:srgbClr val="000000"/>
                        </a:solidFill>
                        <a:effectLst/>
                        <a:latin typeface="Calibri" panose="020F0502020204030204" pitchFamily="34" charset="0"/>
                      </a:endParaRPr>
                    </a:p>
                  </a:txBody>
                  <a:tcPr marL="7619" marR="7619" marT="7620" marB="45721" anchor="b"/>
                </a:tc>
                <a:tc>
                  <a:txBody>
                    <a:bodyPr/>
                    <a:lstStyle/>
                    <a:p>
                      <a:pPr algn="r" fontAlgn="b"/>
                      <a:r>
                        <a:rPr lang="en-NZ" sz="1600" u="none" strike="noStrike" dirty="0">
                          <a:effectLst/>
                        </a:rPr>
                        <a:t>13.3</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r" fontAlgn="b"/>
                      <a:r>
                        <a:rPr lang="en-NZ" sz="1600" u="none" strike="noStrike" dirty="0">
                          <a:effectLst/>
                        </a:rPr>
                        <a:t>13.0</a:t>
                      </a:r>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tc>
                  <a:txBody>
                    <a:bodyPr/>
                    <a:lstStyle/>
                    <a:p>
                      <a:pPr algn="l" fontAlgn="b"/>
                      <a:endParaRPr lang="en-NZ" sz="1600" b="0" i="0" u="none" strike="noStrike" dirty="0">
                        <a:solidFill>
                          <a:srgbClr val="000000"/>
                        </a:solidFill>
                        <a:effectLst/>
                        <a:latin typeface="Calibri" panose="020F0502020204030204" pitchFamily="34" charset="0"/>
                      </a:endParaRPr>
                    </a:p>
                  </a:txBody>
                  <a:tcPr marL="7619" marR="7619" marT="7620" marB="45721" anchor="b">
                    <a:solidFill>
                      <a:schemeClr val="bg2">
                        <a:lumMod val="20000"/>
                        <a:lumOff val="80000"/>
                      </a:schemeClr>
                    </a:solidFill>
                  </a:tcPr>
                </a:tc>
                <a:extLst>
                  <a:ext uri="{0D108BD9-81ED-4DB2-BD59-A6C34878D82A}">
                    <a16:rowId xmlns="" xmlns:a16="http://schemas.microsoft.com/office/drawing/2014/main" val="1745270087"/>
                  </a:ext>
                </a:extLst>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8194"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980238" y="-793"/>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151063" y="277814"/>
            <a:ext cx="8229600" cy="2873375"/>
          </a:xfrm>
        </p:spPr>
      </p:pic>
      <p:pic>
        <p:nvPicPr>
          <p:cNvPr id="8196"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20900" y="3427414"/>
            <a:ext cx="8172450" cy="334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Box 9"/>
          <p:cNvSpPr txBox="1">
            <a:spLocks noChangeArrowheads="1"/>
          </p:cNvSpPr>
          <p:nvPr/>
        </p:nvSpPr>
        <p:spPr bwMode="auto">
          <a:xfrm>
            <a:off x="2151063" y="115889"/>
            <a:ext cx="3440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NZ" altLang="en-US"/>
              <a:t>Whakapono</a:t>
            </a:r>
          </a:p>
        </p:txBody>
      </p:sp>
      <p:sp>
        <p:nvSpPr>
          <p:cNvPr id="8198" name="TextBox 11"/>
          <p:cNvSpPr txBox="1">
            <a:spLocks noChangeArrowheads="1"/>
          </p:cNvSpPr>
          <p:nvPr/>
        </p:nvSpPr>
        <p:spPr bwMode="auto">
          <a:xfrm>
            <a:off x="2047876" y="3127375"/>
            <a:ext cx="3440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NZ" altLang="en-US"/>
              <a:t>Waiora</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9218"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869907" y="1587"/>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81100" y="819150"/>
            <a:ext cx="8934450" cy="5505450"/>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graphicFrame>
        <p:nvGraphicFramePr>
          <p:cNvPr id="5" name="Chart 4">
            <a:extLst>
              <a:ext uri="{FF2B5EF4-FFF2-40B4-BE49-F238E27FC236}">
                <a16:creationId xmlns:xdr="http://schemas.openxmlformats.org/drawingml/2006/spreadsheetDrawing" xmlns:a16="http://schemas.microsoft.com/office/drawing/2014/main" xmlns="" xmlns:lc="http://schemas.openxmlformats.org/drawingml/2006/lockedCanvas" id="{00000000-0008-0000-0C00-00000C000000}"/>
              </a:ext>
            </a:extLst>
          </p:cNvPr>
          <p:cNvGraphicFramePr>
            <a:graphicFrameLocks/>
          </p:cNvGraphicFramePr>
          <p:nvPr>
            <p:extLst>
              <p:ext uri="{D42A27DB-BD31-4B8C-83A1-F6EECF244321}">
                <p14:modId xmlns:p14="http://schemas.microsoft.com/office/powerpoint/2010/main" val="1635389370"/>
              </p:ext>
            </p:extLst>
          </p:nvPr>
        </p:nvGraphicFramePr>
        <p:xfrm>
          <a:off x="1010652" y="1069211"/>
          <a:ext cx="10371221" cy="504263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p:cNvSpPr>
            <a:spLocks noGrp="1"/>
          </p:cNvSpPr>
          <p:nvPr>
            <p:ph type="ctrTitle"/>
          </p:nvPr>
        </p:nvSpPr>
        <p:spPr>
          <a:xfrm>
            <a:off x="1392820" y="6507332"/>
            <a:ext cx="10799180" cy="350668"/>
          </a:xfrm>
          <a:solidFill>
            <a:schemeClr val="accent6">
              <a:lumMod val="50000"/>
            </a:schemeClr>
          </a:solidFill>
        </p:spPr>
        <p:txBody>
          <a:bodyPr>
            <a:noAutofit/>
          </a:bodyPr>
          <a:lstStyle/>
          <a:p>
            <a:pPr algn="r"/>
            <a:r>
              <a:rPr lang="en-NZ" sz="1800" b="1" dirty="0">
                <a:solidFill>
                  <a:srgbClr val="FBE5D6"/>
                </a:solidFill>
              </a:rPr>
              <a:t>Soil nutrient management in dairy farming systems</a:t>
            </a:r>
          </a:p>
        </p:txBody>
      </p:sp>
      <p:sp>
        <p:nvSpPr>
          <p:cNvPr id="10" name="TextBox 9"/>
          <p:cNvSpPr txBox="1"/>
          <p:nvPr/>
        </p:nvSpPr>
        <p:spPr>
          <a:xfrm>
            <a:off x="1591548" y="46769"/>
            <a:ext cx="8900933" cy="584775"/>
          </a:xfrm>
          <a:prstGeom prst="rect">
            <a:avLst/>
          </a:prstGeom>
          <a:noFill/>
        </p:spPr>
        <p:txBody>
          <a:bodyPr wrap="square" rtlCol="0">
            <a:spAutoFit/>
          </a:bodyPr>
          <a:lstStyle/>
          <a:p>
            <a:pPr algn="ctr"/>
            <a:r>
              <a:rPr lang="en-NZ" sz="3200" b="1" dirty="0"/>
              <a:t>Milk Solids/Cow – as of 10</a:t>
            </a:r>
            <a:r>
              <a:rPr lang="en-NZ" sz="3200" b="1" baseline="30000" dirty="0"/>
              <a:t>th</a:t>
            </a:r>
            <a:r>
              <a:rPr lang="en-NZ" sz="3200" b="1" dirty="0"/>
              <a:t> May</a:t>
            </a:r>
          </a:p>
        </p:txBody>
      </p:sp>
      <p:sp>
        <p:nvSpPr>
          <p:cNvPr id="2" name="TextBox 1"/>
          <p:cNvSpPr txBox="1"/>
          <p:nvPr/>
        </p:nvSpPr>
        <p:spPr>
          <a:xfrm>
            <a:off x="6893422" y="3347666"/>
            <a:ext cx="3861664" cy="1200329"/>
          </a:xfrm>
          <a:prstGeom prst="rect">
            <a:avLst/>
          </a:prstGeom>
          <a:noFill/>
        </p:spPr>
        <p:txBody>
          <a:bodyPr wrap="square" rtlCol="0">
            <a:spAutoFit/>
          </a:bodyPr>
          <a:lstStyle/>
          <a:p>
            <a:r>
              <a:rPr lang="en-NZ" sz="2400" dirty="0" err="1"/>
              <a:t>Waiora</a:t>
            </a:r>
            <a:endParaRPr lang="en-NZ" sz="2400" dirty="0"/>
          </a:p>
          <a:p>
            <a:r>
              <a:rPr lang="en-NZ" sz="2400" dirty="0" smtClean="0"/>
              <a:t>451 </a:t>
            </a:r>
            <a:r>
              <a:rPr lang="en-NZ" sz="2400" dirty="0" err="1" smtClean="0"/>
              <a:t>kgMS</a:t>
            </a:r>
            <a:r>
              <a:rPr lang="en-NZ" sz="2400" dirty="0" smtClean="0"/>
              <a:t>/cow </a:t>
            </a:r>
          </a:p>
          <a:p>
            <a:r>
              <a:rPr lang="en-NZ" sz="2400" dirty="0" smtClean="0"/>
              <a:t>(470 </a:t>
            </a:r>
            <a:r>
              <a:rPr lang="en-NZ" sz="2400" dirty="0" err="1" smtClean="0"/>
              <a:t>kgMS</a:t>
            </a:r>
            <a:r>
              <a:rPr lang="en-NZ" sz="2400" dirty="0" smtClean="0"/>
              <a:t>/cow – projected)</a:t>
            </a:r>
            <a:endParaRPr lang="en-NZ" sz="2400" dirty="0"/>
          </a:p>
        </p:txBody>
      </p:sp>
      <p:sp>
        <p:nvSpPr>
          <p:cNvPr id="6" name="TextBox 5"/>
          <p:cNvSpPr txBox="1"/>
          <p:nvPr/>
        </p:nvSpPr>
        <p:spPr>
          <a:xfrm>
            <a:off x="4470401" y="1317858"/>
            <a:ext cx="3744686" cy="1200329"/>
          </a:xfrm>
          <a:prstGeom prst="rect">
            <a:avLst/>
          </a:prstGeom>
          <a:noFill/>
        </p:spPr>
        <p:txBody>
          <a:bodyPr wrap="square" rtlCol="0">
            <a:spAutoFit/>
          </a:bodyPr>
          <a:lstStyle/>
          <a:p>
            <a:r>
              <a:rPr lang="en-NZ" sz="2400" dirty="0" err="1" smtClean="0"/>
              <a:t>Whakapono</a:t>
            </a:r>
            <a:endParaRPr lang="en-NZ" sz="2400" dirty="0"/>
          </a:p>
          <a:p>
            <a:r>
              <a:rPr lang="en-NZ" sz="2400" dirty="0" smtClean="0"/>
              <a:t>466 </a:t>
            </a:r>
            <a:r>
              <a:rPr lang="en-NZ" sz="2400" dirty="0" err="1" smtClean="0"/>
              <a:t>kgMS</a:t>
            </a:r>
            <a:r>
              <a:rPr lang="en-NZ" sz="2400" dirty="0" smtClean="0"/>
              <a:t>/cow (481kgMS/cow – projected)</a:t>
            </a:r>
            <a:endParaRPr lang="en-NZ" sz="2400" dirty="0"/>
          </a:p>
        </p:txBody>
      </p:sp>
    </p:spTree>
    <p:extLst>
      <p:ext uri="{BB962C8B-B14F-4D97-AF65-F5344CB8AC3E}">
        <p14:creationId xmlns:p14="http://schemas.microsoft.com/office/powerpoint/2010/main" val="9230937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10242"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827838" y="-73819"/>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97013" y="265833"/>
            <a:ext cx="8935200" cy="61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11266"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827838" y="0"/>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Content Placeholder 1"/>
          <p:cNvPicPr>
            <a:picLocks noGrp="1" noChangeAspect="1"/>
          </p:cNvPicPr>
          <p:nvPr>
            <p:ph idx="1"/>
          </p:nvPr>
        </p:nvPicPr>
        <p:blipFill>
          <a:blip r:embed="rId3">
            <a:extLst>
              <a:ext uri="{28A0092B-C50C-407E-A947-70E740481C1C}">
                <a14:useLocalDpi xmlns:a14="http://schemas.microsoft.com/office/drawing/2010/main" val="0"/>
              </a:ext>
            </a:extLst>
          </a:blip>
          <a:srcRect r="21072" b="21758"/>
          <a:stretch>
            <a:fillRect/>
          </a:stretch>
        </p:blipFill>
        <p:spPr>
          <a:xfrm>
            <a:off x="2351089" y="3314702"/>
            <a:ext cx="8066087" cy="3067050"/>
          </a:xfrm>
        </p:spPr>
      </p:pic>
      <p:pic>
        <p:nvPicPr>
          <p:cNvPr id="11268"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51089" y="525462"/>
            <a:ext cx="7600949" cy="278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12290"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827838" y="1587"/>
            <a:ext cx="5364162" cy="6856413"/>
          </a:xfrm>
          <a:prstGeom prst="rect">
            <a:avLst/>
          </a:prstGeom>
          <a:solidFill>
            <a:srgbClr val="FBE5D6"/>
          </a:solidFill>
          <a:ln>
            <a:noFill/>
          </a:ln>
          <a:extLst/>
        </p:spPr>
      </p:pic>
      <p:sp>
        <p:nvSpPr>
          <p:cNvPr id="4" name="Content Placeholder 3"/>
          <p:cNvSpPr>
            <a:spLocks noGrp="1"/>
          </p:cNvSpPr>
          <p:nvPr>
            <p:ph idx="1"/>
          </p:nvPr>
        </p:nvSpPr>
        <p:spPr>
          <a:xfrm>
            <a:off x="1104900" y="692151"/>
            <a:ext cx="9105900" cy="5434013"/>
          </a:xfrm>
        </p:spPr>
        <p:txBody>
          <a:bodyPr>
            <a:normAutofit/>
          </a:bodyPr>
          <a:lstStyle/>
          <a:p>
            <a:pPr marL="0" indent="0">
              <a:buNone/>
              <a:defRPr/>
            </a:pPr>
            <a:r>
              <a:rPr lang="en-NZ" b="1" dirty="0"/>
              <a:t>Observations 16/17</a:t>
            </a:r>
          </a:p>
          <a:p>
            <a:pPr>
              <a:defRPr/>
            </a:pPr>
            <a:r>
              <a:rPr lang="en-NZ" sz="2400" dirty="0"/>
              <a:t>Production back in both systems 13 </a:t>
            </a:r>
            <a:r>
              <a:rPr lang="en-NZ" sz="2400" dirty="0" err="1"/>
              <a:t>kgMS</a:t>
            </a:r>
            <a:r>
              <a:rPr lang="en-NZ" sz="2400" dirty="0"/>
              <a:t>/cow.</a:t>
            </a:r>
          </a:p>
          <a:p>
            <a:pPr>
              <a:defRPr/>
            </a:pPr>
            <a:r>
              <a:rPr lang="en-NZ" sz="2400" dirty="0"/>
              <a:t>The low stocking rate created greater demands on management.</a:t>
            </a:r>
          </a:p>
          <a:p>
            <a:pPr>
              <a:defRPr/>
            </a:pPr>
            <a:r>
              <a:rPr lang="en-NZ" sz="2400" dirty="0"/>
              <a:t>Compounded by a difficult season, nutritional challenge from pastures in November.  </a:t>
            </a:r>
          </a:p>
          <a:p>
            <a:pPr>
              <a:defRPr/>
            </a:pPr>
            <a:r>
              <a:rPr lang="en-NZ" sz="2400" dirty="0"/>
              <a:t>Wet, wet, wet April.</a:t>
            </a:r>
          </a:p>
          <a:p>
            <a:pPr>
              <a:defRPr/>
            </a:pPr>
            <a:r>
              <a:rPr lang="en-NZ" sz="2400" dirty="0"/>
              <a:t>Pasture quality was difficult to maintain with high growth rates, lower demand.</a:t>
            </a:r>
          </a:p>
          <a:p>
            <a:pPr>
              <a:defRPr/>
            </a:pPr>
            <a:r>
              <a:rPr lang="en-NZ" sz="2400" dirty="0"/>
              <a:t>Feed cover on conventional farm was too high in summer months.  This would have dropped the palatability of pastures and per cow production</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13314"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980238" y="0"/>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idx="1"/>
          </p:nvPr>
        </p:nvSpPr>
        <p:spPr>
          <a:xfrm>
            <a:off x="1981200" y="692151"/>
            <a:ext cx="8229600" cy="5434013"/>
          </a:xfrm>
        </p:spPr>
        <p:txBody>
          <a:bodyPr/>
          <a:lstStyle/>
          <a:p>
            <a:pPr marL="0" indent="0">
              <a:buNone/>
              <a:defRPr/>
            </a:pPr>
            <a:r>
              <a:rPr lang="en-NZ" sz="2400" b="1" dirty="0"/>
              <a:t>Comparison of farm Programs</a:t>
            </a:r>
          </a:p>
          <a:p>
            <a:pPr>
              <a:defRPr/>
            </a:pPr>
            <a:r>
              <a:rPr lang="en-NZ" dirty="0"/>
              <a:t>2 seasons of an advantage to </a:t>
            </a:r>
            <a:r>
              <a:rPr lang="en-NZ" dirty="0" err="1"/>
              <a:t>Wairora</a:t>
            </a:r>
            <a:r>
              <a:rPr lang="en-NZ" dirty="0"/>
              <a:t> of circa 23 </a:t>
            </a:r>
            <a:r>
              <a:rPr lang="en-NZ" dirty="0" err="1"/>
              <a:t>kgMS</a:t>
            </a:r>
            <a:r>
              <a:rPr lang="en-NZ" dirty="0"/>
              <a:t>/cow.</a:t>
            </a:r>
          </a:p>
          <a:p>
            <a:pPr>
              <a:defRPr/>
            </a:pPr>
            <a:r>
              <a:rPr lang="en-NZ" dirty="0"/>
              <a:t>Have had better tail end lactation curves</a:t>
            </a:r>
          </a:p>
          <a:p>
            <a:pPr>
              <a:defRPr/>
            </a:pPr>
            <a:r>
              <a:rPr lang="en-NZ" dirty="0"/>
              <a:t>Has been achieved by feeding more supplement per cow rather than growing and harvesting grass.</a:t>
            </a:r>
          </a:p>
          <a:p>
            <a:pPr>
              <a:defRPr/>
            </a:pPr>
            <a:r>
              <a:rPr lang="en-NZ" dirty="0"/>
              <a:t>Feed harvested (TDM/HA) is similar for both units.</a:t>
            </a:r>
          </a:p>
          <a:p>
            <a:pPr>
              <a:defRPr/>
            </a:pPr>
            <a:r>
              <a:rPr lang="en-NZ" dirty="0"/>
              <a:t>Management has struggled handling the nitrogen boosted grass on conventional program with the low stocking rates.</a:t>
            </a:r>
          </a:p>
          <a:p>
            <a:pPr>
              <a:defRPr/>
            </a:pPr>
            <a:endParaRPr lang="en-NZ" dirty="0"/>
          </a:p>
          <a:p>
            <a:pPr>
              <a:defRPr/>
            </a:pPr>
            <a:endParaRPr lang="en-NZ" sz="18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14338"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827838" y="1587"/>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Content Placeholder 5"/>
          <p:cNvGraphicFramePr>
            <a:graphicFrameLocks noGrp="1"/>
          </p:cNvGraphicFramePr>
          <p:nvPr>
            <p:ph idx="1"/>
            <p:extLst>
              <p:ext uri="{D42A27DB-BD31-4B8C-83A1-F6EECF244321}">
                <p14:modId xmlns:p14="http://schemas.microsoft.com/office/powerpoint/2010/main" val="3735676845"/>
              </p:ext>
            </p:extLst>
          </p:nvPr>
        </p:nvGraphicFramePr>
        <p:xfrm>
          <a:off x="1028700" y="1412875"/>
          <a:ext cx="8523289" cy="4968874"/>
        </p:xfrm>
        <a:graphic>
          <a:graphicData uri="http://schemas.openxmlformats.org/drawingml/2006/table">
            <a:tbl>
              <a:tblPr>
                <a:tableStyleId>{5C22544A-7EE6-4342-B048-85BDC9FD1C3A}</a:tableStyleId>
              </a:tblPr>
              <a:tblGrid>
                <a:gridCol w="2490402">
                  <a:extLst>
                    <a:ext uri="{9D8B030D-6E8A-4147-A177-3AD203B41FA5}">
                      <a16:colId xmlns="" xmlns:a16="http://schemas.microsoft.com/office/drawing/2014/main" val="1089869235"/>
                    </a:ext>
                  </a:extLst>
                </a:gridCol>
                <a:gridCol w="1540313">
                  <a:extLst>
                    <a:ext uri="{9D8B030D-6E8A-4147-A177-3AD203B41FA5}">
                      <a16:colId xmlns="" xmlns:a16="http://schemas.microsoft.com/office/drawing/2014/main" val="3583778520"/>
                    </a:ext>
                  </a:extLst>
                </a:gridCol>
                <a:gridCol w="2246287">
                  <a:extLst>
                    <a:ext uri="{9D8B030D-6E8A-4147-A177-3AD203B41FA5}">
                      <a16:colId xmlns="" xmlns:a16="http://schemas.microsoft.com/office/drawing/2014/main" val="1651720476"/>
                    </a:ext>
                  </a:extLst>
                </a:gridCol>
                <a:gridCol w="2246287">
                  <a:extLst>
                    <a:ext uri="{9D8B030D-6E8A-4147-A177-3AD203B41FA5}">
                      <a16:colId xmlns="" xmlns:a16="http://schemas.microsoft.com/office/drawing/2014/main" val="2112394038"/>
                    </a:ext>
                  </a:extLst>
                </a:gridCol>
              </a:tblGrid>
              <a:tr h="740972">
                <a:tc gridSpan="2">
                  <a:txBody>
                    <a:bodyPr/>
                    <a:lstStyle/>
                    <a:p>
                      <a:pPr algn="l" fontAlgn="b"/>
                      <a:r>
                        <a:rPr lang="en-NZ" sz="2400" b="1" u="none" strike="noStrike" dirty="0">
                          <a:effectLst/>
                        </a:rPr>
                        <a:t>Key Physical Comparisons:</a:t>
                      </a:r>
                      <a:endParaRPr lang="en-NZ" sz="2400" b="1" i="0" u="none" strike="noStrike" dirty="0">
                        <a:solidFill>
                          <a:srgbClr val="000000"/>
                        </a:solidFill>
                        <a:effectLst/>
                        <a:latin typeface="Calibri" panose="020F0502020204030204" pitchFamily="34" charset="0"/>
                      </a:endParaRPr>
                    </a:p>
                  </a:txBody>
                  <a:tcPr marL="7620" marR="7620" marT="7620" marB="45719" anchor="b"/>
                </a:tc>
                <a:tc hMerge="1">
                  <a:txBody>
                    <a:bodyPr/>
                    <a:lstStyle/>
                    <a:p>
                      <a:pPr algn="l" fontAlgn="b"/>
                      <a:endParaRPr lang="en-NZ" sz="1500" b="1" i="0" u="none" strike="noStrike" dirty="0">
                        <a:solidFill>
                          <a:srgbClr val="000000"/>
                        </a:solidFill>
                        <a:effectLst/>
                        <a:latin typeface="Calibri" panose="020F0502020204030204" pitchFamily="34" charset="0"/>
                      </a:endParaRPr>
                    </a:p>
                  </a:txBody>
                  <a:tcPr marL="7620" marR="7620" marT="7620" anchor="b"/>
                </a:tc>
                <a:tc>
                  <a:txBody>
                    <a:bodyPr/>
                    <a:lstStyle/>
                    <a:p>
                      <a:pPr algn="r" fontAlgn="b"/>
                      <a:r>
                        <a:rPr lang="en-NZ" sz="2400" b="1" u="none" strike="noStrike" dirty="0" err="1">
                          <a:effectLst/>
                        </a:rPr>
                        <a:t>waiora</a:t>
                      </a:r>
                      <a:r>
                        <a:rPr lang="en-NZ" sz="2400" b="1" u="none" strike="noStrike" dirty="0">
                          <a:effectLst/>
                        </a:rPr>
                        <a:t> conv</a:t>
                      </a:r>
                      <a:endParaRPr lang="en-NZ" sz="2400" b="1" i="0" u="none" strike="noStrike" dirty="0">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b="1" u="none" strike="noStrike" dirty="0" err="1">
                          <a:effectLst/>
                        </a:rPr>
                        <a:t>Whakapono</a:t>
                      </a:r>
                      <a:endParaRPr lang="en-NZ" sz="2400" b="1" i="0" u="none" strike="noStrike" dirty="0">
                        <a:solidFill>
                          <a:srgbClr val="000000"/>
                        </a:solidFill>
                        <a:effectLst/>
                        <a:latin typeface="Calibri" panose="020F0502020204030204" pitchFamily="34" charset="0"/>
                      </a:endParaRPr>
                    </a:p>
                  </a:txBody>
                  <a:tcPr marL="7620" marR="7620" marT="7620" marB="45719" anchor="b"/>
                </a:tc>
                <a:extLst>
                  <a:ext uri="{0D108BD9-81ED-4DB2-BD59-A6C34878D82A}">
                    <a16:rowId xmlns="" xmlns:a16="http://schemas.microsoft.com/office/drawing/2014/main" val="2402061890"/>
                  </a:ext>
                </a:extLst>
              </a:tr>
              <a:tr h="421338">
                <a:tc gridSpan="2">
                  <a:txBody>
                    <a:bodyPr/>
                    <a:lstStyle/>
                    <a:p>
                      <a:pPr algn="l" fontAlgn="b"/>
                      <a:r>
                        <a:rPr lang="en-NZ" sz="2400" u="none" strike="noStrike" dirty="0">
                          <a:effectLst/>
                        </a:rPr>
                        <a:t>Production per (kgMS/Ha)</a:t>
                      </a:r>
                      <a:endParaRPr lang="en-NZ" sz="2400" b="0" i="0" u="none" strike="noStrike" dirty="0">
                        <a:solidFill>
                          <a:srgbClr val="000000"/>
                        </a:solidFill>
                        <a:effectLst/>
                        <a:latin typeface="Calibri" panose="020F0502020204030204" pitchFamily="34" charset="0"/>
                      </a:endParaRPr>
                    </a:p>
                  </a:txBody>
                  <a:tcPr marL="7620" marR="7620" marT="7620" marB="45719" anchor="b"/>
                </a:tc>
                <a:tc hMerge="1">
                  <a:txBody>
                    <a:bodyPr/>
                    <a:lstStyle/>
                    <a:p>
                      <a:endParaRPr lang="en-NZ"/>
                    </a:p>
                  </a:txBody>
                  <a:tcPr/>
                </a:tc>
                <a:tc>
                  <a:txBody>
                    <a:bodyPr/>
                    <a:lstStyle/>
                    <a:p>
                      <a:pPr algn="r" fontAlgn="b"/>
                      <a:r>
                        <a:rPr lang="en-NZ" sz="2400" u="none" strike="noStrike">
                          <a:effectLst/>
                        </a:rPr>
                        <a:t>1423</a:t>
                      </a:r>
                      <a:endParaRPr lang="en-NZ" sz="2400" b="0" i="0" u="none" strike="noStrike">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dirty="0">
                          <a:effectLst/>
                        </a:rPr>
                        <a:t>1500</a:t>
                      </a:r>
                      <a:endParaRPr lang="en-NZ" sz="2400" b="0" i="0" u="none" strike="noStrike" dirty="0">
                        <a:solidFill>
                          <a:srgbClr val="000000"/>
                        </a:solidFill>
                        <a:effectLst/>
                        <a:latin typeface="Calibri" panose="020F0502020204030204" pitchFamily="34" charset="0"/>
                      </a:endParaRPr>
                    </a:p>
                  </a:txBody>
                  <a:tcPr marL="7620" marR="7620" marT="7620" marB="45719" anchor="b"/>
                </a:tc>
                <a:extLst>
                  <a:ext uri="{0D108BD9-81ED-4DB2-BD59-A6C34878D82A}">
                    <a16:rowId xmlns="" xmlns:a16="http://schemas.microsoft.com/office/drawing/2014/main" val="4123198929"/>
                  </a:ext>
                </a:extLst>
              </a:tr>
              <a:tr h="740972">
                <a:tc>
                  <a:txBody>
                    <a:bodyPr/>
                    <a:lstStyle/>
                    <a:p>
                      <a:pPr algn="l" fontAlgn="b"/>
                      <a:r>
                        <a:rPr lang="en-NZ" sz="2400" u="none" strike="noStrike" dirty="0">
                          <a:effectLst/>
                        </a:rPr>
                        <a:t>Deaths &amp; Losses</a:t>
                      </a:r>
                      <a:endParaRPr lang="en-NZ" sz="2400" b="0" i="0" u="none" strike="noStrike" dirty="0">
                        <a:solidFill>
                          <a:srgbClr val="000000"/>
                        </a:solidFill>
                        <a:effectLst/>
                        <a:latin typeface="Calibri" panose="020F0502020204030204" pitchFamily="34" charset="0"/>
                      </a:endParaRPr>
                    </a:p>
                  </a:txBody>
                  <a:tcPr marL="7620" marR="7620" marT="7620" marB="45719" anchor="b"/>
                </a:tc>
                <a:tc>
                  <a:txBody>
                    <a:bodyPr/>
                    <a:lstStyle/>
                    <a:p>
                      <a:pPr algn="l" fontAlgn="b"/>
                      <a:endParaRPr lang="en-NZ" sz="2400" b="0" i="0" u="none" strike="noStrike" dirty="0">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a:effectLst/>
                        </a:rPr>
                        <a:t>3%</a:t>
                      </a:r>
                      <a:endParaRPr lang="en-NZ" sz="2400" b="0" i="0" u="none" strike="noStrike">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a:effectLst/>
                        </a:rPr>
                        <a:t>1.40%</a:t>
                      </a:r>
                      <a:endParaRPr lang="en-NZ" sz="2400" b="0" i="0" u="none" strike="noStrike">
                        <a:solidFill>
                          <a:srgbClr val="000000"/>
                        </a:solidFill>
                        <a:effectLst/>
                        <a:latin typeface="Calibri" panose="020F0502020204030204" pitchFamily="34" charset="0"/>
                      </a:endParaRPr>
                    </a:p>
                  </a:txBody>
                  <a:tcPr marL="7620" marR="7620" marT="7620" marB="45719" anchor="b"/>
                </a:tc>
                <a:extLst>
                  <a:ext uri="{0D108BD9-81ED-4DB2-BD59-A6C34878D82A}">
                    <a16:rowId xmlns="" xmlns:a16="http://schemas.microsoft.com/office/drawing/2014/main" val="1598178027"/>
                  </a:ext>
                </a:extLst>
              </a:tr>
              <a:tr h="421338">
                <a:tc>
                  <a:txBody>
                    <a:bodyPr/>
                    <a:lstStyle/>
                    <a:p>
                      <a:pPr algn="l" fontAlgn="b"/>
                      <a:r>
                        <a:rPr lang="en-NZ" sz="2400" u="none" strike="noStrike" dirty="0">
                          <a:effectLst/>
                        </a:rPr>
                        <a:t>Times Topped</a:t>
                      </a:r>
                      <a:endParaRPr lang="en-NZ" sz="2400" b="0" i="0" u="none" strike="noStrike" dirty="0">
                        <a:solidFill>
                          <a:srgbClr val="000000"/>
                        </a:solidFill>
                        <a:effectLst/>
                        <a:latin typeface="Calibri" panose="020F0502020204030204" pitchFamily="34" charset="0"/>
                      </a:endParaRPr>
                    </a:p>
                  </a:txBody>
                  <a:tcPr marL="7620" marR="7620" marT="7620" marB="45719" anchor="b"/>
                </a:tc>
                <a:tc>
                  <a:txBody>
                    <a:bodyPr/>
                    <a:lstStyle/>
                    <a:p>
                      <a:pPr algn="l" fontAlgn="b"/>
                      <a:endParaRPr lang="en-NZ" sz="2400" b="0" i="0" u="none" strike="noStrike" dirty="0">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a:effectLst/>
                        </a:rPr>
                        <a:t>73%</a:t>
                      </a:r>
                      <a:endParaRPr lang="en-NZ" sz="2400" b="0" i="0" u="none" strike="noStrike">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a:effectLst/>
                        </a:rPr>
                        <a:t>45%</a:t>
                      </a:r>
                      <a:endParaRPr lang="en-NZ" sz="2400" b="0" i="0" u="none" strike="noStrike">
                        <a:solidFill>
                          <a:srgbClr val="000000"/>
                        </a:solidFill>
                        <a:effectLst/>
                        <a:latin typeface="Calibri" panose="020F0502020204030204" pitchFamily="34" charset="0"/>
                      </a:endParaRPr>
                    </a:p>
                  </a:txBody>
                  <a:tcPr marL="7620" marR="7620" marT="7620" marB="45719" anchor="b"/>
                </a:tc>
                <a:extLst>
                  <a:ext uri="{0D108BD9-81ED-4DB2-BD59-A6C34878D82A}">
                    <a16:rowId xmlns="" xmlns:a16="http://schemas.microsoft.com/office/drawing/2014/main" val="2027372064"/>
                  </a:ext>
                </a:extLst>
              </a:tr>
              <a:tr h="740972">
                <a:tc>
                  <a:txBody>
                    <a:bodyPr/>
                    <a:lstStyle/>
                    <a:p>
                      <a:pPr algn="l" fontAlgn="b"/>
                      <a:r>
                        <a:rPr lang="en-NZ" sz="2400" u="none" strike="noStrike">
                          <a:effectLst/>
                        </a:rPr>
                        <a:t>Metabolic Cases</a:t>
                      </a:r>
                      <a:endParaRPr lang="en-NZ" sz="2400" b="0" i="0" u="none" strike="noStrike">
                        <a:solidFill>
                          <a:srgbClr val="000000"/>
                        </a:solidFill>
                        <a:effectLst/>
                        <a:latin typeface="Calibri" panose="020F0502020204030204" pitchFamily="34" charset="0"/>
                      </a:endParaRPr>
                    </a:p>
                  </a:txBody>
                  <a:tcPr marL="7620" marR="7620" marT="7620" marB="45719" anchor="b"/>
                </a:tc>
                <a:tc>
                  <a:txBody>
                    <a:bodyPr/>
                    <a:lstStyle/>
                    <a:p>
                      <a:pPr algn="l" fontAlgn="b"/>
                      <a:endParaRPr lang="en-NZ" sz="2400" b="0" i="0" u="none" strike="noStrike" dirty="0">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a:effectLst/>
                        </a:rPr>
                        <a:t> 54 </a:t>
                      </a:r>
                      <a:endParaRPr lang="en-NZ" sz="2400" b="0" i="0" u="none" strike="noStrike">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a:effectLst/>
                        </a:rPr>
                        <a:t> 26 </a:t>
                      </a:r>
                      <a:endParaRPr lang="en-NZ" sz="2400" b="0" i="0" u="none" strike="noStrike">
                        <a:solidFill>
                          <a:srgbClr val="000000"/>
                        </a:solidFill>
                        <a:effectLst/>
                        <a:latin typeface="Calibri" panose="020F0502020204030204" pitchFamily="34" charset="0"/>
                      </a:endParaRPr>
                    </a:p>
                  </a:txBody>
                  <a:tcPr marL="7620" marR="7620" marT="7620" marB="45719" anchor="b"/>
                </a:tc>
                <a:extLst>
                  <a:ext uri="{0D108BD9-81ED-4DB2-BD59-A6C34878D82A}">
                    <a16:rowId xmlns="" xmlns:a16="http://schemas.microsoft.com/office/drawing/2014/main" val="4128398828"/>
                  </a:ext>
                </a:extLst>
              </a:tr>
              <a:tr h="421338">
                <a:tc>
                  <a:txBody>
                    <a:bodyPr/>
                    <a:lstStyle/>
                    <a:p>
                      <a:pPr algn="l" fontAlgn="b"/>
                      <a:r>
                        <a:rPr lang="en-NZ" sz="2400" u="none" strike="noStrike" dirty="0" smtClean="0">
                          <a:effectLst/>
                        </a:rPr>
                        <a:t>Metabolic </a:t>
                      </a:r>
                      <a:r>
                        <a:rPr lang="en-NZ" sz="2400" u="none" strike="noStrike" dirty="0">
                          <a:effectLst/>
                        </a:rPr>
                        <a:t>%</a:t>
                      </a:r>
                      <a:endParaRPr lang="en-NZ" sz="2400" b="0" i="0" u="none" strike="noStrike" dirty="0">
                        <a:solidFill>
                          <a:srgbClr val="000000"/>
                        </a:solidFill>
                        <a:effectLst/>
                        <a:latin typeface="Calibri" panose="020F0502020204030204" pitchFamily="34" charset="0"/>
                      </a:endParaRPr>
                    </a:p>
                  </a:txBody>
                  <a:tcPr marL="7620" marR="7620" marT="7620" marB="45719" anchor="b"/>
                </a:tc>
                <a:tc>
                  <a:txBody>
                    <a:bodyPr/>
                    <a:lstStyle/>
                    <a:p>
                      <a:pPr algn="l" fontAlgn="b"/>
                      <a:endParaRPr lang="en-NZ" sz="2400" b="0" i="0" u="none" strike="noStrike" dirty="0">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dirty="0">
                          <a:effectLst/>
                        </a:rPr>
                        <a:t>8%</a:t>
                      </a:r>
                      <a:endParaRPr lang="en-NZ" sz="2400" b="0" i="0" u="none" strike="noStrike" dirty="0">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a:effectLst/>
                        </a:rPr>
                        <a:t>5%</a:t>
                      </a:r>
                      <a:endParaRPr lang="en-NZ" sz="2400" b="0" i="0" u="none" strike="noStrike">
                        <a:solidFill>
                          <a:srgbClr val="000000"/>
                        </a:solidFill>
                        <a:effectLst/>
                        <a:latin typeface="Calibri" panose="020F0502020204030204" pitchFamily="34" charset="0"/>
                      </a:endParaRPr>
                    </a:p>
                  </a:txBody>
                  <a:tcPr marL="7620" marR="7620" marT="7620" marB="45719" anchor="b"/>
                </a:tc>
                <a:extLst>
                  <a:ext uri="{0D108BD9-81ED-4DB2-BD59-A6C34878D82A}">
                    <a16:rowId xmlns="" xmlns:a16="http://schemas.microsoft.com/office/drawing/2014/main" val="1286954402"/>
                  </a:ext>
                </a:extLst>
              </a:tr>
              <a:tr h="740972">
                <a:tc>
                  <a:txBody>
                    <a:bodyPr/>
                    <a:lstStyle/>
                    <a:p>
                      <a:pPr algn="l" fontAlgn="b"/>
                      <a:r>
                        <a:rPr lang="en-NZ" sz="2400" u="none" strike="noStrike">
                          <a:effectLst/>
                        </a:rPr>
                        <a:t>Silage Made (T DM)</a:t>
                      </a:r>
                      <a:endParaRPr lang="en-NZ" sz="2400" b="0" i="0" u="none" strike="noStrike">
                        <a:solidFill>
                          <a:srgbClr val="000000"/>
                        </a:solidFill>
                        <a:effectLst/>
                        <a:latin typeface="Calibri" panose="020F0502020204030204" pitchFamily="34" charset="0"/>
                      </a:endParaRPr>
                    </a:p>
                  </a:txBody>
                  <a:tcPr marL="7620" marR="7620" marT="7620" marB="45719" anchor="b"/>
                </a:tc>
                <a:tc>
                  <a:txBody>
                    <a:bodyPr/>
                    <a:lstStyle/>
                    <a:p>
                      <a:pPr algn="l" fontAlgn="b"/>
                      <a:endParaRPr lang="en-NZ" sz="2400" b="0" i="0" u="none" strike="noStrike">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dirty="0">
                          <a:effectLst/>
                        </a:rPr>
                        <a:t> 161 </a:t>
                      </a:r>
                      <a:endParaRPr lang="en-NZ" sz="2400" b="0" i="0" u="none" strike="noStrike" dirty="0">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dirty="0">
                          <a:effectLst/>
                        </a:rPr>
                        <a:t> 56 </a:t>
                      </a:r>
                      <a:endParaRPr lang="en-NZ" sz="2400" b="0" i="0" u="none" strike="noStrike" dirty="0">
                        <a:solidFill>
                          <a:srgbClr val="000000"/>
                        </a:solidFill>
                        <a:effectLst/>
                        <a:latin typeface="Calibri" panose="020F0502020204030204" pitchFamily="34" charset="0"/>
                      </a:endParaRPr>
                    </a:p>
                  </a:txBody>
                  <a:tcPr marL="7620" marR="7620" marT="7620" marB="45719" anchor="b"/>
                </a:tc>
                <a:extLst>
                  <a:ext uri="{0D108BD9-81ED-4DB2-BD59-A6C34878D82A}">
                    <a16:rowId xmlns="" xmlns:a16="http://schemas.microsoft.com/office/drawing/2014/main" val="1711056159"/>
                  </a:ext>
                </a:extLst>
              </a:tr>
              <a:tr h="740972">
                <a:tc gridSpan="2">
                  <a:txBody>
                    <a:bodyPr/>
                    <a:lstStyle/>
                    <a:p>
                      <a:pPr algn="l" fontAlgn="b"/>
                      <a:r>
                        <a:rPr lang="en-NZ" sz="2400" u="none" strike="noStrike">
                          <a:effectLst/>
                        </a:rPr>
                        <a:t>Supplement Use (kgDM/cow)</a:t>
                      </a:r>
                      <a:endParaRPr lang="en-NZ" sz="2400" b="0" i="0" u="none" strike="noStrike">
                        <a:solidFill>
                          <a:srgbClr val="000000"/>
                        </a:solidFill>
                        <a:effectLst/>
                        <a:latin typeface="Calibri" panose="020F0502020204030204" pitchFamily="34" charset="0"/>
                      </a:endParaRPr>
                    </a:p>
                  </a:txBody>
                  <a:tcPr marL="7620" marR="7620" marT="7620" marB="45719" anchor="b"/>
                </a:tc>
                <a:tc hMerge="1">
                  <a:txBody>
                    <a:bodyPr/>
                    <a:lstStyle/>
                    <a:p>
                      <a:endParaRPr lang="en-NZ"/>
                    </a:p>
                  </a:txBody>
                  <a:tcPr/>
                </a:tc>
                <a:tc>
                  <a:txBody>
                    <a:bodyPr/>
                    <a:lstStyle/>
                    <a:p>
                      <a:pPr algn="r" fontAlgn="b"/>
                      <a:r>
                        <a:rPr lang="en-NZ" sz="2400" u="none" strike="noStrike">
                          <a:effectLst/>
                        </a:rPr>
                        <a:t>628</a:t>
                      </a:r>
                      <a:endParaRPr lang="en-NZ" sz="2400" b="0" i="0" u="none" strike="noStrike">
                        <a:solidFill>
                          <a:srgbClr val="000000"/>
                        </a:solidFill>
                        <a:effectLst/>
                        <a:latin typeface="Calibri" panose="020F0502020204030204" pitchFamily="34" charset="0"/>
                      </a:endParaRPr>
                    </a:p>
                  </a:txBody>
                  <a:tcPr marL="7620" marR="7620" marT="7620" marB="45719" anchor="b"/>
                </a:tc>
                <a:tc>
                  <a:txBody>
                    <a:bodyPr/>
                    <a:lstStyle/>
                    <a:p>
                      <a:pPr algn="r" fontAlgn="b"/>
                      <a:r>
                        <a:rPr lang="en-NZ" sz="2400" u="none" strike="noStrike" dirty="0">
                          <a:effectLst/>
                        </a:rPr>
                        <a:t>739</a:t>
                      </a:r>
                      <a:endParaRPr lang="en-NZ" sz="2400" b="0" i="0" u="none" strike="noStrike" dirty="0">
                        <a:solidFill>
                          <a:srgbClr val="000000"/>
                        </a:solidFill>
                        <a:effectLst/>
                        <a:latin typeface="Calibri" panose="020F0502020204030204" pitchFamily="34" charset="0"/>
                      </a:endParaRPr>
                    </a:p>
                  </a:txBody>
                  <a:tcPr marL="7620" marR="7620" marT="7620" marB="45719" anchor="b"/>
                </a:tc>
                <a:extLst>
                  <a:ext uri="{0D108BD9-81ED-4DB2-BD59-A6C34878D82A}">
                    <a16:rowId xmlns="" xmlns:a16="http://schemas.microsoft.com/office/drawing/2014/main" val="2449863945"/>
                  </a:ext>
                </a:extLst>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15362" name="Picture 0" descr="WEBSITEheader.jpg"/>
          <p:cNvPicPr>
            <a:picLocks noChangeAspect="1" noChangeArrowheads="1"/>
          </p:cNvPicPr>
          <p:nvPr/>
        </p:nvPicPr>
        <p:blipFill>
          <a:blip r:embed="rId3">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827838" y="1587"/>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Content Placeholder 2"/>
          <p:cNvGraphicFramePr>
            <a:graphicFrameLocks noGrp="1"/>
          </p:cNvGraphicFramePr>
          <p:nvPr>
            <p:ph idx="1"/>
            <p:extLst>
              <p:ext uri="{D42A27DB-BD31-4B8C-83A1-F6EECF244321}">
                <p14:modId xmlns:p14="http://schemas.microsoft.com/office/powerpoint/2010/main" val="1280116914"/>
              </p:ext>
            </p:extLst>
          </p:nvPr>
        </p:nvGraphicFramePr>
        <p:xfrm>
          <a:off x="798453" y="549795"/>
          <a:ext cx="9886434" cy="5678562"/>
        </p:xfrm>
        <a:graphic>
          <a:graphicData uri="http://schemas.openxmlformats.org/drawingml/2006/table">
            <a:tbl>
              <a:tblPr>
                <a:tableStyleId>{5C22544A-7EE6-4342-B048-85BDC9FD1C3A}</a:tableStyleId>
              </a:tblPr>
              <a:tblGrid>
                <a:gridCol w="641624"/>
                <a:gridCol w="2304425"/>
                <a:gridCol w="650661"/>
                <a:gridCol w="650661"/>
                <a:gridCol w="650661"/>
                <a:gridCol w="1614603"/>
                <a:gridCol w="963942"/>
                <a:gridCol w="1554358"/>
                <a:gridCol w="855499"/>
              </a:tblGrid>
              <a:tr h="325529">
                <a:tc gridSpan="3">
                  <a:txBody>
                    <a:bodyPr/>
                    <a:lstStyle/>
                    <a:p>
                      <a:pPr algn="l" rtl="0" fontAlgn="b"/>
                      <a:r>
                        <a:rPr lang="en-NZ" sz="1800" b="1" u="none" strike="noStrike" dirty="0">
                          <a:effectLst/>
                        </a:rPr>
                        <a:t>Gross Marginal Analysis:</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hMerge="1">
                  <a:txBody>
                    <a:bodyPr/>
                    <a:lstStyle/>
                    <a:p>
                      <a:endParaRPr lang="en-NZ"/>
                    </a:p>
                  </a:txBody>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b="1" u="none" strike="noStrike">
                          <a:effectLst/>
                        </a:rPr>
                        <a:t>Waiora conv</a:t>
                      </a:r>
                      <a:endParaRPr lang="en-NZ" sz="1800" b="1"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b="1" u="none" strike="noStrike" dirty="0">
                          <a:effectLst/>
                        </a:rPr>
                        <a:t>Whakapono</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r>
              <a:tr h="325529">
                <a:tc gridSpan="3">
                  <a:txBody>
                    <a:bodyPr/>
                    <a:lstStyle/>
                    <a:p>
                      <a:pPr algn="l" rtl="0" fontAlgn="b"/>
                      <a:r>
                        <a:rPr lang="en-NZ" sz="1800" b="1" u="none" strike="noStrike" dirty="0">
                          <a:effectLst/>
                        </a:rPr>
                        <a:t>Milk Income</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hMerge="1">
                  <a:txBody>
                    <a:bodyPr/>
                    <a:lstStyle/>
                    <a:p>
                      <a:endParaRPr lang="en-NZ"/>
                    </a:p>
                  </a:txBody>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u="none" strike="noStrike" dirty="0" smtClean="0">
                          <a:effectLst/>
                        </a:rPr>
                        <a:t>1,792,422</a:t>
                      </a:r>
                      <a:endParaRPr lang="en-NZ" sz="1800" b="0"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u="none" strike="noStrike" dirty="0">
                          <a:effectLst/>
                        </a:rPr>
                        <a:t> </a:t>
                      </a:r>
                      <a:endParaRPr lang="en-NZ" sz="1700" b="0"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u="none" strike="noStrike" dirty="0" smtClean="0">
                          <a:effectLst/>
                        </a:rPr>
                        <a:t>1,394,580</a:t>
                      </a:r>
                      <a:endParaRPr lang="en-NZ" sz="1800" b="0"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r>
              <a:tr h="352656">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3">
                  <a:txBody>
                    <a:bodyPr/>
                    <a:lstStyle/>
                    <a:p>
                      <a:pPr algn="l" rtl="0" fontAlgn="b"/>
                      <a:r>
                        <a:rPr lang="de-DE" sz="1800" u="none" strike="noStrike">
                          <a:effectLst/>
                        </a:rPr>
                        <a:t>Silage on Hand @ $.28 / T DM</a:t>
                      </a:r>
                      <a:endParaRPr lang="de-DE"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hMerge="1">
                  <a:txBody>
                    <a:bodyPr/>
                    <a:lstStyle/>
                    <a:p>
                      <a:endParaRPr lang="en-NZ"/>
                    </a:p>
                  </a:txBody>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u="none" strike="noStrike">
                          <a:effectLst/>
                        </a:rPr>
                        <a:t>4,200</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u="none" strike="noStrike">
                          <a:effectLst/>
                        </a:rPr>
                        <a:t>560</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r>
              <a:tr h="325529">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4">
                  <a:txBody>
                    <a:bodyPr/>
                    <a:lstStyle/>
                    <a:p>
                      <a:pPr algn="l" rtl="0" fontAlgn="b"/>
                      <a:r>
                        <a:rPr lang="en-NZ" sz="1800" u="none" strike="noStrike">
                          <a:effectLst/>
                        </a:rPr>
                        <a:t>Capital Livestock (Deaths) @ $1600/hd</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hMerge="1">
                  <a:txBody>
                    <a:bodyPr/>
                    <a:lstStyle/>
                    <a:p>
                      <a:endParaRPr lang="en-NZ"/>
                    </a:p>
                  </a:txBody>
                  <a:tcPr/>
                </a:tc>
                <a:tc hMerge="1">
                  <a:txBody>
                    <a:bodyPr/>
                    <a:lstStyle/>
                    <a:p>
                      <a:endParaRPr lang="en-NZ"/>
                    </a:p>
                  </a:txBody>
                  <a:tcPr/>
                </a:tc>
                <a:tc>
                  <a:txBody>
                    <a:bodyPr/>
                    <a:lstStyle/>
                    <a:p>
                      <a:pPr algn="ctr" rtl="0" fontAlgn="b"/>
                      <a:r>
                        <a:rPr lang="en-NZ" sz="1800" u="none" strike="noStrike" dirty="0" smtClean="0">
                          <a:effectLst/>
                        </a:rPr>
                        <a:t>30,528</a:t>
                      </a:r>
                      <a:endParaRPr lang="en-NZ" sz="1800" b="0"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u="none" strike="noStrike" dirty="0" smtClean="0">
                          <a:effectLst/>
                        </a:rPr>
                        <a:t>10,819.2</a:t>
                      </a:r>
                      <a:endParaRPr lang="en-NZ" sz="1800" b="0"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r>
              <a:tr h="325529">
                <a:tc>
                  <a:txBody>
                    <a:bodyPr/>
                    <a:lstStyle/>
                    <a:p>
                      <a:pPr algn="l" fontAlgn="b"/>
                      <a:r>
                        <a:rPr lang="en-NZ" sz="1700" b="1" u="none" strike="noStrike" dirty="0">
                          <a:effectLst/>
                        </a:rPr>
                        <a:t> </a:t>
                      </a:r>
                      <a:endParaRPr lang="en-NZ" sz="1700" b="1"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gridSpan="2">
                  <a:txBody>
                    <a:bodyPr/>
                    <a:lstStyle/>
                    <a:p>
                      <a:pPr algn="l" rtl="0" fontAlgn="b"/>
                      <a:r>
                        <a:rPr lang="en-NZ" sz="1800" b="1" u="none" strike="noStrike" dirty="0">
                          <a:effectLst/>
                        </a:rPr>
                        <a:t>Total Revenue</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b="1" u="none" strike="noStrike">
                          <a:effectLst/>
                        </a:rPr>
                        <a:t>1,827,150</a:t>
                      </a:r>
                      <a:endParaRPr lang="en-NZ" sz="1800" b="1"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b="1" u="none" strike="noStrike">
                          <a:effectLst/>
                        </a:rPr>
                        <a:t>1,405,959</a:t>
                      </a:r>
                      <a:endParaRPr lang="en-NZ" sz="1800" b="1"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r>
              <a:tr h="325529">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2">
                  <a:txBody>
                    <a:bodyPr/>
                    <a:lstStyle/>
                    <a:p>
                      <a:pPr algn="l" fontAlgn="b"/>
                      <a:r>
                        <a:rPr lang="en-NZ" sz="1700" b="1" u="none" strike="noStrike" dirty="0">
                          <a:effectLst/>
                        </a:rPr>
                        <a:t> </a:t>
                      </a:r>
                      <a:endParaRPr lang="en-NZ" sz="1700" b="1"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hMerge="1">
                  <a:txBody>
                    <a:bodyPr/>
                    <a:lstStyle/>
                    <a:p>
                      <a:endParaRPr lang="en-NZ"/>
                    </a:p>
                  </a:txBody>
                  <a:tcPr/>
                </a:tc>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700" b="1" u="none" strike="noStrike" dirty="0">
                          <a:effectLst/>
                        </a:rPr>
                        <a:t> </a:t>
                      </a:r>
                      <a:endParaRPr lang="en-NZ" sz="1700" b="1"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r" rtl="0" fontAlgn="b"/>
                      <a:r>
                        <a:rPr lang="en-NZ" sz="1800" b="1" u="none" strike="noStrike" dirty="0">
                          <a:effectLst/>
                        </a:rPr>
                        <a:t>8,701</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ctr" fontAlgn="b"/>
                      <a:r>
                        <a:rPr lang="en-NZ" sz="1700" b="1" u="none" strike="noStrike" dirty="0">
                          <a:effectLst/>
                        </a:rPr>
                        <a:t> </a:t>
                      </a:r>
                      <a:endParaRPr lang="en-NZ" sz="1700" b="1"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r" rtl="0" fontAlgn="b"/>
                      <a:r>
                        <a:rPr lang="en-NZ" sz="1800" b="1" u="none" strike="noStrike" dirty="0">
                          <a:effectLst/>
                        </a:rPr>
                        <a:t>9,071</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r>
              <a:tr h="325529">
                <a:tc gridSpan="3">
                  <a:txBody>
                    <a:bodyPr/>
                    <a:lstStyle/>
                    <a:p>
                      <a:pPr algn="l" rtl="0" fontAlgn="b"/>
                      <a:r>
                        <a:rPr lang="en-NZ" sz="1800" b="1" u="none" strike="noStrike" dirty="0">
                          <a:effectLst/>
                        </a:rPr>
                        <a:t>Expenses</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hMerge="1">
                  <a:txBody>
                    <a:bodyPr/>
                    <a:lstStyle/>
                    <a:p>
                      <a:endParaRPr lang="en-NZ"/>
                    </a:p>
                  </a:txBody>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fontAlgn="b"/>
                      <a:r>
                        <a:rPr lang="en-NZ" sz="1700" u="none" strike="noStrike" dirty="0">
                          <a:effectLst/>
                        </a:rPr>
                        <a:t> </a:t>
                      </a:r>
                      <a:endParaRPr lang="en-NZ" sz="1700" b="0"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r>
              <a:tr h="325529">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2">
                  <a:txBody>
                    <a:bodyPr/>
                    <a:lstStyle/>
                    <a:p>
                      <a:pPr algn="l" rtl="0" fontAlgn="b"/>
                      <a:r>
                        <a:rPr lang="en-NZ" sz="1800" u="none" strike="noStrike">
                          <a:effectLst/>
                        </a:rPr>
                        <a:t>Conservation(@ $120 / t)</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u="none" strike="noStrike">
                          <a:effectLst/>
                        </a:rPr>
                        <a:t>19,328</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92</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ctr" rtl="0" fontAlgn="b"/>
                      <a:r>
                        <a:rPr lang="en-NZ" sz="1800" u="none" strike="noStrike">
                          <a:effectLst/>
                        </a:rPr>
                        <a:t>6,752</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44</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r>
              <a:tr h="298401">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2">
                  <a:txBody>
                    <a:bodyPr/>
                    <a:lstStyle/>
                    <a:p>
                      <a:pPr algn="l" rtl="0" fontAlgn="b"/>
                      <a:r>
                        <a:rPr lang="en-NZ" sz="1800" u="none" strike="noStrike">
                          <a:effectLst/>
                        </a:rPr>
                        <a:t>Purchased Feeds</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u="none" strike="noStrike">
                          <a:effectLst/>
                        </a:rPr>
                        <a:t>112,920</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538</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ctr" rtl="0" fontAlgn="b"/>
                      <a:r>
                        <a:rPr lang="en-NZ" sz="1800" u="none" strike="noStrike">
                          <a:effectLst/>
                        </a:rPr>
                        <a:t>116,817</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754</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r>
              <a:tr h="343614">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2">
                  <a:txBody>
                    <a:bodyPr/>
                    <a:lstStyle/>
                    <a:p>
                      <a:pPr algn="l" rtl="0" fontAlgn="b"/>
                      <a:r>
                        <a:rPr lang="en-NZ" sz="1800" u="none" strike="noStrike">
                          <a:effectLst/>
                        </a:rPr>
                        <a:t>Fertiliser (excl spreading)</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u="none" strike="noStrike">
                          <a:effectLst/>
                        </a:rPr>
                        <a:t>85,738</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408</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ctr" rtl="0" fontAlgn="b"/>
                      <a:r>
                        <a:rPr lang="en-NZ" sz="1800" u="none" strike="noStrike">
                          <a:effectLst/>
                        </a:rPr>
                        <a:t>93,310</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602</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r>
              <a:tr h="298401">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2">
                  <a:txBody>
                    <a:bodyPr/>
                    <a:lstStyle/>
                    <a:p>
                      <a:pPr algn="l" rtl="0" fontAlgn="b"/>
                      <a:r>
                        <a:rPr lang="en-NZ" sz="1800" u="none" strike="noStrike">
                          <a:effectLst/>
                        </a:rPr>
                        <a:t>Topping @$75/ha</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a:txBody>
                    <a:bodyPr/>
                    <a:lstStyle/>
                    <a:p>
                      <a:pPr algn="r" rtl="0" fontAlgn="b"/>
                      <a:r>
                        <a:rPr lang="en-NZ" sz="1800" u="none" strike="noStrike">
                          <a:effectLst/>
                        </a:rPr>
                        <a:t> </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rtl="0" fontAlgn="b"/>
                      <a:r>
                        <a:rPr lang="en-NZ" sz="1800" u="none" strike="noStrike">
                          <a:effectLst/>
                        </a:rPr>
                        <a:t> </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ctr" rtl="0" fontAlgn="b"/>
                      <a:r>
                        <a:rPr lang="en-NZ" sz="1800" u="none" strike="noStrike">
                          <a:effectLst/>
                        </a:rPr>
                        <a:t>11,498</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55</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ctr" rtl="0" fontAlgn="b"/>
                      <a:r>
                        <a:rPr lang="en-NZ" sz="1800" u="none" strike="noStrike">
                          <a:effectLst/>
                        </a:rPr>
                        <a:t>5,231</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34</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r>
              <a:tr h="325529">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3">
                  <a:txBody>
                    <a:bodyPr/>
                    <a:lstStyle/>
                    <a:p>
                      <a:pPr algn="l" rtl="0" fontAlgn="b"/>
                      <a:r>
                        <a:rPr lang="en-NZ" sz="1800" u="none" strike="noStrike">
                          <a:effectLst/>
                        </a:rPr>
                        <a:t>Animal Health&amp; Breeding</a:t>
                      </a:r>
                      <a:endParaRPr lang="en-NZ" sz="1800" b="1" i="0" u="none" strike="noStrike">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hMerge="1">
                  <a:txBody>
                    <a:bodyPr/>
                    <a:lstStyle/>
                    <a:p>
                      <a:endParaRPr lang="en-NZ"/>
                    </a:p>
                  </a:txBody>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r>
              <a:tr h="298401">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4">
                  <a:txBody>
                    <a:bodyPr/>
                    <a:lstStyle/>
                    <a:p>
                      <a:pPr algn="l" rtl="0" fontAlgn="b"/>
                      <a:r>
                        <a:rPr lang="en-NZ" sz="1800" u="none" strike="noStrike">
                          <a:effectLst/>
                        </a:rPr>
                        <a:t>Downer Cow Treatment @ $104.75/hd</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hMerge="1">
                  <a:txBody>
                    <a:bodyPr/>
                    <a:lstStyle/>
                    <a:p>
                      <a:endParaRPr lang="en-NZ"/>
                    </a:p>
                  </a:txBody>
                  <a:tcPr/>
                </a:tc>
                <a:tc hMerge="1">
                  <a:txBody>
                    <a:bodyPr/>
                    <a:lstStyle/>
                    <a:p>
                      <a:endParaRPr lang="en-NZ"/>
                    </a:p>
                  </a:txBody>
                  <a:tcPr/>
                </a:tc>
                <a:tc>
                  <a:txBody>
                    <a:bodyPr/>
                    <a:lstStyle/>
                    <a:p>
                      <a:pPr algn="ctr" rtl="0" fontAlgn="b"/>
                      <a:r>
                        <a:rPr lang="en-NZ" sz="1800" u="none" strike="noStrike">
                          <a:effectLst/>
                        </a:rPr>
                        <a:t>5,657</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27</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ctr" rtl="0" fontAlgn="b"/>
                      <a:r>
                        <a:rPr lang="en-NZ" sz="1800" u="none" strike="noStrike">
                          <a:effectLst/>
                        </a:rPr>
                        <a:t>2,724</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18</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r>
              <a:tr h="298401">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3">
                  <a:txBody>
                    <a:bodyPr/>
                    <a:lstStyle/>
                    <a:p>
                      <a:pPr algn="l" rtl="0" fontAlgn="b"/>
                      <a:r>
                        <a:rPr lang="en-NZ" sz="1800" u="none" strike="noStrike">
                          <a:effectLst/>
                        </a:rPr>
                        <a:t>Dusting for Metabolics</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hMerge="1">
                  <a:txBody>
                    <a:bodyPr/>
                    <a:lstStyle/>
                    <a:p>
                      <a:endParaRPr lang="en-NZ"/>
                    </a:p>
                  </a:txBody>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u="none" strike="noStrike">
                          <a:effectLst/>
                        </a:rPr>
                        <a:t>2,460</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12</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ctr" rtl="0" fontAlgn="b"/>
                      <a:r>
                        <a:rPr lang="en-NZ" sz="1800" u="none" strike="noStrike">
                          <a:effectLst/>
                        </a:rPr>
                        <a:t>0</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r" rtl="0" fontAlgn="b"/>
                      <a:r>
                        <a:rPr lang="en-NZ" sz="1800" u="none" strike="noStrike">
                          <a:effectLst/>
                        </a:rPr>
                        <a:t>0</a:t>
                      </a:r>
                      <a:endParaRPr lang="en-NZ" sz="1800" b="0" i="0" u="none" strike="noStrike">
                        <a:solidFill>
                          <a:srgbClr val="000000"/>
                        </a:solidFill>
                        <a:effectLst/>
                        <a:latin typeface="Calibri" panose="020F0502020204030204" pitchFamily="34" charset="0"/>
                      </a:endParaRPr>
                    </a:p>
                  </a:txBody>
                  <a:tcPr marL="9042" marR="9042" marT="9042" marB="0" anchor="b">
                    <a:solidFill>
                      <a:srgbClr val="FBE5D6"/>
                    </a:solidFill>
                  </a:tcPr>
                </a:tc>
              </a:tr>
              <a:tr h="80549">
                <a:tc>
                  <a:txBody>
                    <a:bodyPr/>
                    <a:lstStyle/>
                    <a:p>
                      <a:pPr algn="l" fontAlgn="b"/>
                      <a:r>
                        <a:rPr lang="en-NZ" sz="1700" u="none" strike="noStrike" dirty="0">
                          <a:effectLst/>
                        </a:rPr>
                        <a:t> </a:t>
                      </a:r>
                      <a:endParaRPr lang="en-NZ" sz="1700" b="0"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2">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hMerge="1">
                  <a:txBody>
                    <a:bodyPr/>
                    <a:lstStyle/>
                    <a:p>
                      <a:endParaRPr lang="en-NZ"/>
                    </a:p>
                  </a:txBody>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r>
              <a:tr h="114129">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gridSpan="3">
                  <a:txBody>
                    <a:bodyPr/>
                    <a:lstStyle/>
                    <a:p>
                      <a:pPr algn="l" rtl="0" fontAlgn="b"/>
                      <a:r>
                        <a:rPr lang="en-NZ" sz="1800" b="1" u="none" strike="noStrike" dirty="0">
                          <a:effectLst/>
                        </a:rPr>
                        <a:t>Total Variable Expenses</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hMerge="1">
                  <a:txBody>
                    <a:bodyPr/>
                    <a:lstStyle/>
                    <a:p>
                      <a:endParaRPr lang="en-NZ"/>
                    </a:p>
                  </a:txBody>
                  <a:tcPr/>
                </a:tc>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b="1" u="none" strike="noStrike">
                          <a:effectLst/>
                        </a:rPr>
                        <a:t>237,600</a:t>
                      </a:r>
                      <a:endParaRPr lang="en-NZ" sz="1800" b="1"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800" b="1" u="none" strike="noStrike">
                          <a:effectLst/>
                        </a:rPr>
                        <a:t>224,834</a:t>
                      </a:r>
                      <a:endParaRPr lang="en-NZ" sz="1800" b="1"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r>
              <a:tr h="325529">
                <a:tc>
                  <a:txBody>
                    <a:bodyPr/>
                    <a:lstStyle/>
                    <a:p>
                      <a:pPr algn="l" fontAlgn="b"/>
                      <a:r>
                        <a:rPr lang="en-NZ" sz="1700" u="none" strike="noStrike">
                          <a:effectLst/>
                        </a:rPr>
                        <a:t> </a:t>
                      </a:r>
                      <a:endParaRPr lang="en-NZ" sz="1700" b="0"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l" fontAlgn="b"/>
                      <a:r>
                        <a:rPr lang="en-NZ" sz="1700" b="1" u="none" strike="noStrike" dirty="0">
                          <a:effectLst/>
                        </a:rPr>
                        <a:t> </a:t>
                      </a:r>
                      <a:endParaRPr lang="en-NZ" sz="1700" b="1"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gridSpan="2">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hMerge="1">
                  <a:txBody>
                    <a:bodyPr/>
                    <a:lstStyle/>
                    <a:p>
                      <a:endParaRPr lang="en-NZ"/>
                    </a:p>
                  </a:txBody>
                  <a:tcPr/>
                </a:tc>
                <a:tc>
                  <a:txBody>
                    <a:bodyPr/>
                    <a:lstStyle/>
                    <a:p>
                      <a:pPr algn="l"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700" b="1" u="none" strike="noStrike">
                          <a:effectLst/>
                        </a:rPr>
                        <a:t> </a:t>
                      </a:r>
                      <a:endParaRPr lang="en-NZ" sz="1700" b="1" i="0" u="none" strike="noStrike">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r" rtl="0" fontAlgn="b"/>
                      <a:r>
                        <a:rPr lang="en-NZ" sz="1800" b="1" u="none" strike="noStrike">
                          <a:effectLst/>
                        </a:rPr>
                        <a:t>1,131</a:t>
                      </a:r>
                      <a:endParaRPr lang="en-NZ" sz="1800" b="1" i="0" u="none" strike="noStrike">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ctr" fontAlgn="b"/>
                      <a:r>
                        <a:rPr lang="en-NZ" sz="1700" b="1" u="none" strike="noStrike" dirty="0">
                          <a:effectLst/>
                        </a:rPr>
                        <a:t> </a:t>
                      </a:r>
                      <a:endParaRPr lang="en-NZ" sz="1700" b="1"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r" rtl="0" fontAlgn="b"/>
                      <a:r>
                        <a:rPr lang="en-NZ" sz="1800" b="1" u="none" strike="noStrike" dirty="0">
                          <a:effectLst/>
                        </a:rPr>
                        <a:t>1,451</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r>
              <a:tr h="307443">
                <a:tc gridSpan="2">
                  <a:txBody>
                    <a:bodyPr/>
                    <a:lstStyle/>
                    <a:p>
                      <a:pPr algn="l" rtl="0" fontAlgn="b"/>
                      <a:r>
                        <a:rPr lang="en-NZ" sz="1800" b="1" u="none" strike="noStrike" dirty="0">
                          <a:effectLst/>
                        </a:rPr>
                        <a:t>Gross Margin per ha</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hMerge="1">
                  <a:txBody>
                    <a:bodyPr/>
                    <a:lstStyle/>
                    <a:p>
                      <a:endParaRPr lang="en-NZ"/>
                    </a:p>
                  </a:txBody>
                  <a:tcPr/>
                </a:tc>
                <a:tc gridSpan="2">
                  <a:txBody>
                    <a:bodyPr/>
                    <a:lstStyle/>
                    <a:p>
                      <a:pPr algn="l" fontAlgn="b"/>
                      <a:r>
                        <a:rPr lang="en-NZ" sz="1700" b="1" u="none" strike="noStrike" dirty="0">
                          <a:effectLst/>
                        </a:rPr>
                        <a:t> </a:t>
                      </a:r>
                      <a:endParaRPr lang="en-NZ" sz="1700" b="1"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hMerge="1">
                  <a:txBody>
                    <a:bodyPr/>
                    <a:lstStyle/>
                    <a:p>
                      <a:endParaRPr lang="en-NZ"/>
                    </a:p>
                  </a:txBody>
                  <a:tcPr/>
                </a:tc>
                <a:tc>
                  <a:txBody>
                    <a:bodyPr/>
                    <a:lstStyle/>
                    <a:p>
                      <a:pPr algn="l" fontAlgn="b"/>
                      <a:r>
                        <a:rPr lang="en-NZ" sz="1700" b="1" u="none" strike="noStrike" dirty="0">
                          <a:effectLst/>
                        </a:rPr>
                        <a:t> </a:t>
                      </a:r>
                      <a:endParaRPr lang="en-NZ" sz="1700" b="1"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ctr" rtl="0" fontAlgn="b"/>
                      <a:r>
                        <a:rPr lang="en-NZ" sz="1700" b="1" u="none" strike="noStrike" dirty="0">
                          <a:effectLst/>
                        </a:rPr>
                        <a:t> </a:t>
                      </a:r>
                      <a:endParaRPr lang="en-NZ" sz="1700" b="1"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r" rtl="0" fontAlgn="b"/>
                      <a:r>
                        <a:rPr lang="en-NZ" sz="1800" b="1" u="none" strike="noStrike" dirty="0">
                          <a:effectLst/>
                        </a:rPr>
                        <a:t>7,569</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c>
                  <a:txBody>
                    <a:bodyPr/>
                    <a:lstStyle/>
                    <a:p>
                      <a:pPr algn="ctr" fontAlgn="b"/>
                      <a:r>
                        <a:rPr lang="en-NZ" sz="1700" b="1" u="none" strike="noStrike" dirty="0">
                          <a:effectLst/>
                        </a:rPr>
                        <a:t> </a:t>
                      </a:r>
                      <a:endParaRPr lang="en-NZ" sz="1700" b="1" i="0" u="none" strike="noStrike" dirty="0">
                        <a:solidFill>
                          <a:srgbClr val="000000"/>
                        </a:solidFill>
                        <a:effectLst/>
                        <a:latin typeface="Arial" panose="020B0604020202020204" pitchFamily="34" charset="0"/>
                      </a:endParaRPr>
                    </a:p>
                  </a:txBody>
                  <a:tcPr marL="9042" marR="9042" marT="9042" marB="0" anchor="b">
                    <a:solidFill>
                      <a:srgbClr val="FBE5D6"/>
                    </a:solidFill>
                  </a:tcPr>
                </a:tc>
                <a:tc>
                  <a:txBody>
                    <a:bodyPr/>
                    <a:lstStyle/>
                    <a:p>
                      <a:pPr algn="r" rtl="0" fontAlgn="b"/>
                      <a:r>
                        <a:rPr lang="en-NZ" sz="1800" b="1" u="none" strike="noStrike" dirty="0">
                          <a:effectLst/>
                        </a:rPr>
                        <a:t>7,620</a:t>
                      </a:r>
                      <a:endParaRPr lang="en-NZ" sz="1800" b="1" i="0" u="none" strike="noStrike" dirty="0">
                        <a:solidFill>
                          <a:srgbClr val="000000"/>
                        </a:solidFill>
                        <a:effectLst/>
                        <a:latin typeface="Calibri" panose="020F0502020204030204" pitchFamily="34" charset="0"/>
                      </a:endParaRPr>
                    </a:p>
                  </a:txBody>
                  <a:tcPr marL="9042" marR="9042" marT="9042" marB="0" anchor="b">
                    <a:solidFill>
                      <a:srgbClr val="FBE5D6"/>
                    </a:solidFill>
                  </a:tcP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pic>
        <p:nvPicPr>
          <p:cNvPr id="16386" name="Picture 0" descr="WEBSITEheader.jpg"/>
          <p:cNvPicPr>
            <a:picLocks noChangeAspect="1" noChangeArrowheads="1"/>
          </p:cNvPicPr>
          <p:nvPr/>
        </p:nvPicPr>
        <p:blipFill>
          <a:blip r:embed="rId2">
            <a:clrChange>
              <a:clrFrom>
                <a:srgbClr val="FDFDFD"/>
              </a:clrFrom>
              <a:clrTo>
                <a:srgbClr val="FDFDFD">
                  <a:alpha val="0"/>
                </a:srgbClr>
              </a:clrTo>
            </a:clrChange>
            <a:lum bright="20000"/>
            <a:extLst>
              <a:ext uri="{28A0092B-C50C-407E-A947-70E740481C1C}">
                <a14:useLocalDpi xmlns:a14="http://schemas.microsoft.com/office/drawing/2010/main" val="0"/>
              </a:ext>
            </a:extLst>
          </a:blip>
          <a:srcRect b="23814"/>
          <a:stretch>
            <a:fillRect/>
          </a:stretch>
        </p:blipFill>
        <p:spPr bwMode="auto">
          <a:xfrm>
            <a:off x="6827838" y="0"/>
            <a:ext cx="5364162"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p:cNvSpPr>
            <a:spLocks noGrp="1"/>
          </p:cNvSpPr>
          <p:nvPr>
            <p:ph idx="1"/>
          </p:nvPr>
        </p:nvSpPr>
        <p:spPr>
          <a:xfrm>
            <a:off x="2292350" y="1165224"/>
            <a:ext cx="8229600" cy="4525963"/>
          </a:xfrm>
        </p:spPr>
        <p:txBody>
          <a:bodyPr/>
          <a:lstStyle/>
          <a:p>
            <a:pPr marL="0" indent="0">
              <a:spcAft>
                <a:spcPts val="1000"/>
              </a:spcAft>
              <a:buNone/>
              <a:defRPr/>
            </a:pPr>
            <a:r>
              <a:rPr lang="en-NZ" sz="3200" b="1" dirty="0"/>
              <a:t>Opportunities 17/18</a:t>
            </a:r>
          </a:p>
          <a:p>
            <a:pPr>
              <a:spcAft>
                <a:spcPts val="1000"/>
              </a:spcAft>
              <a:defRPr/>
            </a:pPr>
            <a:r>
              <a:rPr lang="en-NZ" b="1" dirty="0"/>
              <a:t>Lift the stocking rate.</a:t>
            </a:r>
          </a:p>
          <a:p>
            <a:pPr>
              <a:spcAft>
                <a:spcPts val="1000"/>
              </a:spcAft>
              <a:defRPr/>
            </a:pPr>
            <a:r>
              <a:rPr lang="en-NZ" b="1" dirty="0"/>
              <a:t>Lift the per cow production back to previous levels.</a:t>
            </a:r>
          </a:p>
          <a:p>
            <a:pPr>
              <a:spcAft>
                <a:spcPts val="1000"/>
              </a:spcAft>
              <a:defRPr/>
            </a:pPr>
            <a:r>
              <a:rPr lang="en-NZ" b="1" dirty="0"/>
              <a:t>Easier pasture management</a:t>
            </a:r>
          </a:p>
          <a:p>
            <a:pPr>
              <a:spcAft>
                <a:spcPts val="1000"/>
              </a:spcAft>
              <a:defRPr/>
            </a:pPr>
            <a:r>
              <a:rPr lang="en-NZ" b="1" dirty="0"/>
              <a:t>Positive business.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graphicFrame>
        <p:nvGraphicFramePr>
          <p:cNvPr id="4" name="Content Placeholder 1"/>
          <p:cNvGraphicFramePr>
            <a:graphicFrameLocks noGrp="1"/>
          </p:cNvGraphicFramePr>
          <p:nvPr>
            <p:ph idx="1"/>
            <p:extLst>
              <p:ext uri="{D42A27DB-BD31-4B8C-83A1-F6EECF244321}">
                <p14:modId xmlns:p14="http://schemas.microsoft.com/office/powerpoint/2010/main" val="3124651199"/>
              </p:ext>
            </p:extLst>
          </p:nvPr>
        </p:nvGraphicFramePr>
        <p:xfrm>
          <a:off x="571499" y="137250"/>
          <a:ext cx="11037892" cy="6609272"/>
        </p:xfrm>
        <a:graphic>
          <a:graphicData uri="http://schemas.openxmlformats.org/drawingml/2006/table">
            <a:tbl>
              <a:tblPr>
                <a:tableStyleId>{5C22544A-7EE6-4342-B048-85BDC9FD1C3A}</a:tableStyleId>
              </a:tblPr>
              <a:tblGrid>
                <a:gridCol w="465819">
                  <a:extLst>
                    <a:ext uri="{9D8B030D-6E8A-4147-A177-3AD203B41FA5}">
                      <a16:colId xmlns="" xmlns:a16="http://schemas.microsoft.com/office/drawing/2014/main" val="3736714192"/>
                    </a:ext>
                  </a:extLst>
                </a:gridCol>
                <a:gridCol w="3094789">
                  <a:extLst>
                    <a:ext uri="{9D8B030D-6E8A-4147-A177-3AD203B41FA5}">
                      <a16:colId xmlns="" xmlns:a16="http://schemas.microsoft.com/office/drawing/2014/main" val="2586713334"/>
                    </a:ext>
                  </a:extLst>
                </a:gridCol>
                <a:gridCol w="1246214">
                  <a:extLst>
                    <a:ext uri="{9D8B030D-6E8A-4147-A177-3AD203B41FA5}">
                      <a16:colId xmlns="" xmlns:a16="http://schemas.microsoft.com/office/drawing/2014/main" val="3493982494"/>
                    </a:ext>
                  </a:extLst>
                </a:gridCol>
                <a:gridCol w="1246214">
                  <a:extLst>
                    <a:ext uri="{9D8B030D-6E8A-4147-A177-3AD203B41FA5}">
                      <a16:colId xmlns="" xmlns:a16="http://schemas.microsoft.com/office/drawing/2014/main" val="2297064138"/>
                    </a:ext>
                  </a:extLst>
                </a:gridCol>
                <a:gridCol w="1213746">
                  <a:extLst>
                    <a:ext uri="{9D8B030D-6E8A-4147-A177-3AD203B41FA5}">
                      <a16:colId xmlns="" xmlns:a16="http://schemas.microsoft.com/office/drawing/2014/main" val="1567476106"/>
                    </a:ext>
                  </a:extLst>
                </a:gridCol>
                <a:gridCol w="162026">
                  <a:extLst>
                    <a:ext uri="{9D8B030D-6E8A-4147-A177-3AD203B41FA5}">
                      <a16:colId xmlns="" xmlns:a16="http://schemas.microsoft.com/office/drawing/2014/main" val="836111805"/>
                    </a:ext>
                  </a:extLst>
                </a:gridCol>
                <a:gridCol w="1203028">
                  <a:extLst>
                    <a:ext uri="{9D8B030D-6E8A-4147-A177-3AD203B41FA5}">
                      <a16:colId xmlns="" xmlns:a16="http://schemas.microsoft.com/office/drawing/2014/main" val="2163027435"/>
                    </a:ext>
                  </a:extLst>
                </a:gridCol>
                <a:gridCol w="1203028">
                  <a:extLst>
                    <a:ext uri="{9D8B030D-6E8A-4147-A177-3AD203B41FA5}">
                      <a16:colId xmlns="" xmlns:a16="http://schemas.microsoft.com/office/drawing/2014/main" val="1165907031"/>
                    </a:ext>
                  </a:extLst>
                </a:gridCol>
                <a:gridCol w="1203028">
                  <a:extLst>
                    <a:ext uri="{9D8B030D-6E8A-4147-A177-3AD203B41FA5}">
                      <a16:colId xmlns="" xmlns:a16="http://schemas.microsoft.com/office/drawing/2014/main" val="900067659"/>
                    </a:ext>
                  </a:extLst>
                </a:gridCol>
              </a:tblGrid>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gridSpan="3">
                  <a:txBody>
                    <a:bodyPr/>
                    <a:lstStyle/>
                    <a:p>
                      <a:pPr algn="ctr" fontAlgn="b"/>
                      <a:r>
                        <a:rPr lang="en-NZ" sz="1800" b="1" u="none" strike="noStrike" dirty="0" err="1">
                          <a:effectLst/>
                        </a:rPr>
                        <a:t>Whakapono</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hMerge="1">
                  <a:txBody>
                    <a:bodyPr/>
                    <a:lstStyle/>
                    <a:p>
                      <a:endParaRPr lang="en-NZ"/>
                    </a:p>
                  </a:txBody>
                  <a:tcPr/>
                </a:tc>
                <a:tc hMerge="1">
                  <a:txBody>
                    <a:bodyPr/>
                    <a:lstStyle/>
                    <a:p>
                      <a:endParaRPr lang="en-NZ"/>
                    </a:p>
                  </a:txBody>
                  <a:tcPr/>
                </a:tc>
                <a:tc>
                  <a:txBody>
                    <a:bodyPr/>
                    <a:lstStyle/>
                    <a:p>
                      <a:pPr algn="ctr"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gridSpan="3">
                  <a:txBody>
                    <a:bodyPr/>
                    <a:lstStyle/>
                    <a:p>
                      <a:pPr algn="ctr" fontAlgn="b"/>
                      <a:r>
                        <a:rPr lang="en-NZ" sz="1800" b="1" u="none" strike="noStrike" dirty="0" err="1">
                          <a:effectLst/>
                        </a:rPr>
                        <a:t>Waiora</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hMerge="1">
                  <a:txBody>
                    <a:bodyPr/>
                    <a:lstStyle/>
                    <a:p>
                      <a:endParaRPr lang="en-NZ"/>
                    </a:p>
                  </a:txBody>
                  <a:tcPr/>
                </a:tc>
                <a:tc hMerge="1">
                  <a:txBody>
                    <a:bodyPr/>
                    <a:lstStyle/>
                    <a:p>
                      <a:endParaRPr lang="en-NZ"/>
                    </a:p>
                  </a:txBody>
                  <a:tcPr/>
                </a:tc>
                <a:extLst>
                  <a:ext uri="{0D108BD9-81ED-4DB2-BD59-A6C34878D82A}">
                    <a16:rowId xmlns="" xmlns:a16="http://schemas.microsoft.com/office/drawing/2014/main" val="52061825"/>
                  </a:ext>
                </a:extLst>
              </a:tr>
              <a:tr h="490497">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Season</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Act 2015/16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dirty="0">
                          <a:effectLst/>
                        </a:rPr>
                        <a:t>Rev 2016/17</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Fore 2017/18</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Act 2015/16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Rev 2016/17</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Fore 2017/18</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406491758"/>
                  </a:ext>
                </a:extLst>
              </a:tr>
              <a:tr h="490497">
                <a:tc>
                  <a:txBody>
                    <a:bodyPr/>
                    <a:lstStyle/>
                    <a:p>
                      <a:pPr algn="l" fontAlgn="b"/>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dirty="0">
                          <a:effectLst/>
                        </a:rPr>
                        <a:t>Effective Area</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155</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155</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155</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210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210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210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2800162993"/>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Stocking Rate</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3.3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3.1</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3.3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3.29</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3.03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3.29</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2962758175"/>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Nitrogen Use</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117</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84</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100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160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124</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160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1309908847"/>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Peak Cows Milked</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506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483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512</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690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636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690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4100134983"/>
                  </a:ext>
                </a:extLst>
              </a:tr>
              <a:tr h="278909">
                <a:tc gridSpan="2">
                  <a:txBody>
                    <a:bodyPr/>
                    <a:lstStyle/>
                    <a:p>
                      <a:pPr algn="l" fontAlgn="b"/>
                      <a:r>
                        <a:rPr lang="en-NZ" sz="1800" b="1" u="none" strike="noStrike">
                          <a:effectLst/>
                        </a:rPr>
                        <a:t>Production</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hMerge="1">
                  <a:txBody>
                    <a:bodyPr/>
                    <a:lstStyle/>
                    <a:p>
                      <a:endParaRPr lang="en-NZ"/>
                    </a:p>
                  </a:txBody>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1650748289"/>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Milk Solids total (To Fonterra)</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254,672</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232,430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252,000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dirty="0">
                          <a:effectLst/>
                        </a:rPr>
                        <a:t>340,295</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298,737</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345,000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3370195492"/>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Milk Solids per ha</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1,643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1,500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1,626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dirty="0">
                          <a:effectLst/>
                        </a:rPr>
                        <a:t>1,620</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1,423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1,643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3462778035"/>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Milk Solids per cow </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503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481</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492</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493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dirty="0">
                          <a:effectLst/>
                        </a:rPr>
                        <a:t>470</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500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2596856790"/>
                  </a:ext>
                </a:extLst>
              </a:tr>
              <a:tr h="278909">
                <a:tc gridSpan="2">
                  <a:txBody>
                    <a:bodyPr/>
                    <a:lstStyle/>
                    <a:p>
                      <a:pPr algn="l" fontAlgn="b"/>
                      <a:r>
                        <a:rPr lang="en-NZ" sz="1800" b="1" u="none" strike="noStrike">
                          <a:effectLst/>
                        </a:rPr>
                        <a:t>Feeding</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hMerge="1">
                  <a:txBody>
                    <a:bodyPr/>
                    <a:lstStyle/>
                    <a:p>
                      <a:endParaRPr lang="en-NZ"/>
                    </a:p>
                  </a:txBody>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3363950166"/>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Pasture Eaten per cow </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4166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4043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4087</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4048</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4061</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4048</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1273850829"/>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Supplements Eaten per cow </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764</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739</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750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683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628</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750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2200269019"/>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Total Feed Eaten per cow </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4930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4782</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4837</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4731</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4689</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4798</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152628067"/>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Pasture Eaten per ha</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13.6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12.6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13.5</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13.3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12.3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13.3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3069989342"/>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Feed Conv. Efficiency (on platform)</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9.8</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9.9</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9.8</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9.6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10.0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9.6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3726637754"/>
                  </a:ext>
                </a:extLst>
              </a:tr>
              <a:tr h="278909">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a:effectLst/>
                        </a:rPr>
                        <a:t>Silage Harvested per Ha</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173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353</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676</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2310512551"/>
                  </a:ext>
                </a:extLst>
              </a:tr>
              <a:tr h="278909">
                <a:tc>
                  <a:txBody>
                    <a:bodyPr/>
                    <a:lstStyle/>
                    <a:p>
                      <a:pPr algn="l" fontAlgn="b"/>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r>
                        <a:rPr lang="en-NZ" sz="1800" b="1" u="none" strike="noStrike" dirty="0">
                          <a:effectLst/>
                        </a:rPr>
                        <a:t>Total Feed Utilised per Ha</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dirty="0">
                          <a:effectLst/>
                        </a:rPr>
                        <a:t>13.8</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a:effectLst/>
                        </a:rPr>
                        <a:t>13.0</a:t>
                      </a:r>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dirty="0">
                          <a:effectLst/>
                        </a:rPr>
                        <a:t>13.3</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r" fontAlgn="b"/>
                      <a:r>
                        <a:rPr lang="en-NZ" sz="1800" b="1" u="none" strike="noStrike" dirty="0">
                          <a:effectLst/>
                        </a:rPr>
                        <a:t>13.0</a:t>
                      </a:r>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tc>
                  <a:txBody>
                    <a:bodyPr/>
                    <a:lstStyle/>
                    <a:p>
                      <a:pPr algn="l" fontAlgn="b"/>
                      <a:endParaRPr lang="en-NZ" sz="1800" b="1" i="0" u="none" strike="noStrike" dirty="0">
                        <a:solidFill>
                          <a:srgbClr val="000000"/>
                        </a:solidFill>
                        <a:effectLst/>
                        <a:latin typeface="Calibri" panose="020F0502020204030204" pitchFamily="34" charset="0"/>
                      </a:endParaRPr>
                    </a:p>
                  </a:txBody>
                  <a:tcPr marL="7620" marR="7620" marT="7619" marB="45716" anchor="b">
                    <a:solidFill>
                      <a:srgbClr val="FBE5D6"/>
                    </a:solidFill>
                  </a:tcPr>
                </a:tc>
                <a:extLst>
                  <a:ext uri="{0D108BD9-81ED-4DB2-BD59-A6C34878D82A}">
                    <a16:rowId xmlns="" xmlns:a16="http://schemas.microsoft.com/office/drawing/2014/main" val="1745270087"/>
                  </a:ext>
                </a:extLst>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BE5D6"/>
        </a:solidFill>
        <a:effectLst/>
      </p:bgPr>
    </p:bg>
    <p:spTree>
      <p:nvGrpSpPr>
        <p:cNvPr id="1" name=""/>
        <p:cNvGrpSpPr/>
        <p:nvPr/>
      </p:nvGrpSpPr>
      <p:grpSpPr>
        <a:xfrm>
          <a:off x="0" y="0"/>
          <a:ext cx="0" cy="0"/>
          <a:chOff x="0" y="0"/>
          <a:chExt cx="0" cy="0"/>
        </a:xfrm>
      </p:grpSpPr>
      <p:sp>
        <p:nvSpPr>
          <p:cNvPr id="45058" name="Content Placeholder 2"/>
          <p:cNvSpPr>
            <a:spLocks noGrp="1"/>
          </p:cNvSpPr>
          <p:nvPr>
            <p:ph idx="1"/>
          </p:nvPr>
        </p:nvSpPr>
        <p:spPr/>
        <p:txBody>
          <a:bodyPr/>
          <a:lstStyle/>
          <a:p>
            <a:pPr>
              <a:buFontTx/>
              <a:buChar char="•"/>
            </a:pPr>
            <a:endParaRPr lang="en-NZ" altLang="en-US" smtClean="0"/>
          </a:p>
          <a:p>
            <a:pPr>
              <a:buFontTx/>
              <a:buChar char="•"/>
            </a:pPr>
            <a:endParaRPr lang="en-NZ" altLang="en-US" smtClean="0"/>
          </a:p>
          <a:p>
            <a:pPr>
              <a:buFontTx/>
              <a:buChar char="•"/>
            </a:pPr>
            <a:endParaRPr lang="en-NZ" altLang="en-US" smtClean="0"/>
          </a:p>
        </p:txBody>
      </p:sp>
      <p:pic>
        <p:nvPicPr>
          <p:cNvPr id="4505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860425"/>
            <a:ext cx="9144000" cy="513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392820" y="6552570"/>
            <a:ext cx="10799180" cy="305430"/>
          </a:xfrm>
          <a:solidFill>
            <a:schemeClr val="accent6">
              <a:lumMod val="50000"/>
            </a:schemeClr>
          </a:solidFill>
        </p:spPr>
        <p:txBody>
          <a:bodyPr>
            <a:noAutofit/>
          </a:bodyPr>
          <a:lstStyle/>
          <a:p>
            <a:pPr algn="r"/>
            <a:r>
              <a:rPr lang="en-NZ" sz="1800" b="1" dirty="0">
                <a:solidFill>
                  <a:srgbClr val="FBE5D6"/>
                </a:solidFill>
              </a:rPr>
              <a:t>Soil nutrient management in dairy farming systems</a:t>
            </a:r>
          </a:p>
        </p:txBody>
      </p:sp>
      <p:sp>
        <p:nvSpPr>
          <p:cNvPr id="10" name="TextBox 9"/>
          <p:cNvSpPr txBox="1"/>
          <p:nvPr/>
        </p:nvSpPr>
        <p:spPr>
          <a:xfrm>
            <a:off x="694904" y="605711"/>
            <a:ext cx="8900933" cy="720000"/>
          </a:xfrm>
          <a:prstGeom prst="rect">
            <a:avLst/>
          </a:prstGeom>
          <a:noFill/>
        </p:spPr>
        <p:txBody>
          <a:bodyPr wrap="square" rtlCol="0">
            <a:spAutoFit/>
          </a:bodyPr>
          <a:lstStyle/>
          <a:p>
            <a:endParaRPr lang="en-NZ" dirty="0"/>
          </a:p>
        </p:txBody>
      </p:sp>
      <p:sp>
        <p:nvSpPr>
          <p:cNvPr id="11" name="TextBox 10"/>
          <p:cNvSpPr txBox="1"/>
          <p:nvPr/>
        </p:nvSpPr>
        <p:spPr>
          <a:xfrm>
            <a:off x="1176582" y="371604"/>
            <a:ext cx="8900933" cy="954107"/>
          </a:xfrm>
          <a:prstGeom prst="rect">
            <a:avLst/>
          </a:prstGeom>
          <a:noFill/>
          <a:ln>
            <a:noFill/>
          </a:ln>
        </p:spPr>
        <p:txBody>
          <a:bodyPr wrap="square" rtlCol="0">
            <a:spAutoFit/>
          </a:bodyPr>
          <a:lstStyle/>
          <a:p>
            <a:pPr algn="ctr"/>
            <a:r>
              <a:rPr lang="en-NZ" sz="2800" b="1" dirty="0">
                <a:latin typeface="Arial" panose="020B0604020202020204" pitchFamily="34" charset="0"/>
                <a:cs typeface="Arial" panose="020B0604020202020204" pitchFamily="34" charset="0"/>
              </a:rPr>
              <a:t>Water Inputs</a:t>
            </a:r>
          </a:p>
          <a:p>
            <a:pPr algn="ctr"/>
            <a:r>
              <a:rPr lang="en-NZ" sz="2800" b="1" dirty="0">
                <a:latin typeface="Arial" panose="020B0604020202020204" pitchFamily="34" charset="0"/>
                <a:cs typeface="Arial" panose="020B0604020202020204" pitchFamily="34" charset="0"/>
              </a:rPr>
              <a:t>over the last 3 seasons</a:t>
            </a:r>
          </a:p>
        </p:txBody>
      </p:sp>
      <p:graphicFrame>
        <p:nvGraphicFramePr>
          <p:cNvPr id="2" name="Table 1"/>
          <p:cNvGraphicFramePr>
            <a:graphicFrameLocks noGrp="1"/>
          </p:cNvGraphicFramePr>
          <p:nvPr>
            <p:extLst>
              <p:ext uri="{D42A27DB-BD31-4B8C-83A1-F6EECF244321}">
                <p14:modId xmlns:p14="http://schemas.microsoft.com/office/powerpoint/2010/main" val="1695973347"/>
              </p:ext>
            </p:extLst>
          </p:nvPr>
        </p:nvGraphicFramePr>
        <p:xfrm>
          <a:off x="1949515" y="1794115"/>
          <a:ext cx="8128000" cy="1483360"/>
        </p:xfrm>
        <a:graphic>
          <a:graphicData uri="http://schemas.openxmlformats.org/drawingml/2006/table">
            <a:tbl>
              <a:tblPr firstRow="1" bandRow="1">
                <a:tableStyleId>{5C22544A-7EE6-4342-B048-85BDC9FD1C3A}</a:tableStyleId>
              </a:tblPr>
              <a:tblGrid>
                <a:gridCol w="2032000">
                  <a:extLst>
                    <a:ext uri="{9D8B030D-6E8A-4147-A177-3AD203B41FA5}">
                      <a16:colId xmlns="" xmlns:a16="http://schemas.microsoft.com/office/drawing/2014/main" val="1393340399"/>
                    </a:ext>
                  </a:extLst>
                </a:gridCol>
                <a:gridCol w="2032000">
                  <a:extLst>
                    <a:ext uri="{9D8B030D-6E8A-4147-A177-3AD203B41FA5}">
                      <a16:colId xmlns="" xmlns:a16="http://schemas.microsoft.com/office/drawing/2014/main" val="3489582821"/>
                    </a:ext>
                  </a:extLst>
                </a:gridCol>
                <a:gridCol w="2032000">
                  <a:extLst>
                    <a:ext uri="{9D8B030D-6E8A-4147-A177-3AD203B41FA5}">
                      <a16:colId xmlns="" xmlns:a16="http://schemas.microsoft.com/office/drawing/2014/main" val="3562097029"/>
                    </a:ext>
                  </a:extLst>
                </a:gridCol>
                <a:gridCol w="2032000">
                  <a:extLst>
                    <a:ext uri="{9D8B030D-6E8A-4147-A177-3AD203B41FA5}">
                      <a16:colId xmlns="" xmlns:a16="http://schemas.microsoft.com/office/drawing/2014/main" val="2013963054"/>
                    </a:ext>
                  </a:extLst>
                </a:gridCol>
              </a:tblGrid>
              <a:tr h="370840">
                <a:tc>
                  <a:txBody>
                    <a:bodyPr/>
                    <a:lstStyle/>
                    <a:p>
                      <a:pPr algn="ctr"/>
                      <a:r>
                        <a:rPr lang="en-NZ" dirty="0" err="1">
                          <a:solidFill>
                            <a:schemeClr val="tx1"/>
                          </a:solidFill>
                        </a:rPr>
                        <a:t>Whakapono</a:t>
                      </a:r>
                      <a:endParaRPr lang="en-NZ" dirty="0">
                        <a:solidFill>
                          <a:schemeClr val="tx1"/>
                        </a:solidFill>
                      </a:endParaRPr>
                    </a:p>
                  </a:txBody>
                  <a:tcPr>
                    <a:solidFill>
                      <a:srgbClr val="FBE5D6"/>
                    </a:solidFill>
                  </a:tcPr>
                </a:tc>
                <a:tc>
                  <a:txBody>
                    <a:bodyPr/>
                    <a:lstStyle/>
                    <a:p>
                      <a:pPr algn="ctr"/>
                      <a:r>
                        <a:rPr lang="en-NZ" dirty="0">
                          <a:solidFill>
                            <a:schemeClr val="tx1"/>
                          </a:solidFill>
                        </a:rPr>
                        <a:t>14/15</a:t>
                      </a:r>
                    </a:p>
                  </a:txBody>
                  <a:tcPr>
                    <a:solidFill>
                      <a:srgbClr val="FBE5D6"/>
                    </a:solidFill>
                  </a:tcPr>
                </a:tc>
                <a:tc>
                  <a:txBody>
                    <a:bodyPr/>
                    <a:lstStyle/>
                    <a:p>
                      <a:pPr algn="ctr"/>
                      <a:r>
                        <a:rPr lang="en-NZ" dirty="0">
                          <a:solidFill>
                            <a:schemeClr val="tx1"/>
                          </a:solidFill>
                        </a:rPr>
                        <a:t>15/16</a:t>
                      </a:r>
                    </a:p>
                  </a:txBody>
                  <a:tcPr>
                    <a:solidFill>
                      <a:srgbClr val="FBE5D6"/>
                    </a:solidFill>
                  </a:tcPr>
                </a:tc>
                <a:tc>
                  <a:txBody>
                    <a:bodyPr/>
                    <a:lstStyle/>
                    <a:p>
                      <a:pPr algn="ctr"/>
                      <a:r>
                        <a:rPr lang="en-NZ" dirty="0">
                          <a:solidFill>
                            <a:schemeClr val="tx1"/>
                          </a:solidFill>
                        </a:rPr>
                        <a:t>16/17</a:t>
                      </a:r>
                    </a:p>
                  </a:txBody>
                  <a:tcPr>
                    <a:solidFill>
                      <a:srgbClr val="FBE5D6"/>
                    </a:solidFill>
                  </a:tcPr>
                </a:tc>
                <a:extLst>
                  <a:ext uri="{0D108BD9-81ED-4DB2-BD59-A6C34878D82A}">
                    <a16:rowId xmlns="" xmlns:a16="http://schemas.microsoft.com/office/drawing/2014/main" val="2148529694"/>
                  </a:ext>
                </a:extLst>
              </a:tr>
              <a:tr h="370840">
                <a:tc>
                  <a:txBody>
                    <a:bodyPr/>
                    <a:lstStyle/>
                    <a:p>
                      <a:pPr algn="ctr"/>
                      <a:r>
                        <a:rPr lang="en-NZ" dirty="0">
                          <a:solidFill>
                            <a:schemeClr val="tx1"/>
                          </a:solidFill>
                        </a:rPr>
                        <a:t>Rainfall</a:t>
                      </a:r>
                    </a:p>
                  </a:txBody>
                  <a:tcPr>
                    <a:solidFill>
                      <a:srgbClr val="FBE5D6"/>
                    </a:solidFill>
                  </a:tcPr>
                </a:tc>
                <a:tc>
                  <a:txBody>
                    <a:bodyPr/>
                    <a:lstStyle/>
                    <a:p>
                      <a:pPr algn="ctr"/>
                      <a:r>
                        <a:rPr lang="en-NZ" dirty="0">
                          <a:solidFill>
                            <a:schemeClr val="tx1"/>
                          </a:solidFill>
                        </a:rPr>
                        <a:t>388 (from 24 Aug)</a:t>
                      </a:r>
                    </a:p>
                  </a:txBody>
                  <a:tcPr>
                    <a:solidFill>
                      <a:srgbClr val="FBE5D6"/>
                    </a:solidFill>
                  </a:tcPr>
                </a:tc>
                <a:tc>
                  <a:txBody>
                    <a:bodyPr/>
                    <a:lstStyle/>
                    <a:p>
                      <a:pPr algn="ctr"/>
                      <a:r>
                        <a:rPr lang="en-NZ" dirty="0">
                          <a:solidFill>
                            <a:schemeClr val="tx1"/>
                          </a:solidFill>
                        </a:rPr>
                        <a:t>625</a:t>
                      </a:r>
                    </a:p>
                  </a:txBody>
                  <a:tcPr>
                    <a:solidFill>
                      <a:srgbClr val="FBE5D6"/>
                    </a:solidFill>
                  </a:tcPr>
                </a:tc>
                <a:tc>
                  <a:txBody>
                    <a:bodyPr/>
                    <a:lstStyle/>
                    <a:p>
                      <a:pPr algn="ctr"/>
                      <a:r>
                        <a:rPr lang="en-NZ" dirty="0">
                          <a:solidFill>
                            <a:schemeClr val="tx1"/>
                          </a:solidFill>
                        </a:rPr>
                        <a:t>891</a:t>
                      </a:r>
                    </a:p>
                  </a:txBody>
                  <a:tcPr>
                    <a:solidFill>
                      <a:srgbClr val="FBE5D6"/>
                    </a:solidFill>
                  </a:tcPr>
                </a:tc>
                <a:extLst>
                  <a:ext uri="{0D108BD9-81ED-4DB2-BD59-A6C34878D82A}">
                    <a16:rowId xmlns="" xmlns:a16="http://schemas.microsoft.com/office/drawing/2014/main" val="2906774753"/>
                  </a:ext>
                </a:extLst>
              </a:tr>
              <a:tr h="370840">
                <a:tc>
                  <a:txBody>
                    <a:bodyPr/>
                    <a:lstStyle/>
                    <a:p>
                      <a:pPr algn="ctr"/>
                      <a:r>
                        <a:rPr lang="en-NZ" dirty="0">
                          <a:solidFill>
                            <a:schemeClr val="tx1"/>
                          </a:solidFill>
                        </a:rPr>
                        <a:t>Irrigation</a:t>
                      </a:r>
                    </a:p>
                  </a:txBody>
                  <a:tcPr>
                    <a:solidFill>
                      <a:srgbClr val="FBE5D6"/>
                    </a:solidFill>
                  </a:tcPr>
                </a:tc>
                <a:tc>
                  <a:txBody>
                    <a:bodyPr/>
                    <a:lstStyle/>
                    <a:p>
                      <a:pPr algn="ctr"/>
                      <a:endParaRPr lang="en-NZ" dirty="0">
                        <a:solidFill>
                          <a:schemeClr val="tx1"/>
                        </a:solidFill>
                      </a:endParaRPr>
                    </a:p>
                  </a:txBody>
                  <a:tcPr>
                    <a:solidFill>
                      <a:srgbClr val="FBE5D6"/>
                    </a:solidFill>
                  </a:tcPr>
                </a:tc>
                <a:tc>
                  <a:txBody>
                    <a:bodyPr/>
                    <a:lstStyle/>
                    <a:p>
                      <a:pPr algn="ctr"/>
                      <a:r>
                        <a:rPr lang="en-NZ" dirty="0">
                          <a:solidFill>
                            <a:schemeClr val="tx1"/>
                          </a:solidFill>
                        </a:rPr>
                        <a:t>537</a:t>
                      </a:r>
                    </a:p>
                  </a:txBody>
                  <a:tcPr>
                    <a:solidFill>
                      <a:srgbClr val="FBE5D6"/>
                    </a:solidFill>
                  </a:tcPr>
                </a:tc>
                <a:tc>
                  <a:txBody>
                    <a:bodyPr/>
                    <a:lstStyle/>
                    <a:p>
                      <a:pPr algn="ctr"/>
                      <a:r>
                        <a:rPr lang="en-NZ" dirty="0">
                          <a:solidFill>
                            <a:schemeClr val="tx1"/>
                          </a:solidFill>
                        </a:rPr>
                        <a:t>262</a:t>
                      </a:r>
                    </a:p>
                  </a:txBody>
                  <a:tcPr>
                    <a:solidFill>
                      <a:srgbClr val="FBE5D6"/>
                    </a:solidFill>
                  </a:tcPr>
                </a:tc>
                <a:extLst>
                  <a:ext uri="{0D108BD9-81ED-4DB2-BD59-A6C34878D82A}">
                    <a16:rowId xmlns="" xmlns:a16="http://schemas.microsoft.com/office/drawing/2014/main" val="393067836"/>
                  </a:ext>
                </a:extLst>
              </a:tr>
              <a:tr h="370840">
                <a:tc>
                  <a:txBody>
                    <a:bodyPr/>
                    <a:lstStyle/>
                    <a:p>
                      <a:pPr algn="ctr"/>
                      <a:r>
                        <a:rPr lang="en-NZ" dirty="0">
                          <a:solidFill>
                            <a:schemeClr val="tx1"/>
                          </a:solidFill>
                        </a:rPr>
                        <a:t>Total Water Inputs</a:t>
                      </a:r>
                    </a:p>
                  </a:txBody>
                  <a:tcPr>
                    <a:solidFill>
                      <a:srgbClr val="FBE5D6"/>
                    </a:solidFill>
                  </a:tcPr>
                </a:tc>
                <a:tc>
                  <a:txBody>
                    <a:bodyPr/>
                    <a:lstStyle/>
                    <a:p>
                      <a:pPr algn="ctr"/>
                      <a:endParaRPr lang="en-NZ" dirty="0">
                        <a:solidFill>
                          <a:schemeClr val="tx1"/>
                        </a:solidFill>
                      </a:endParaRPr>
                    </a:p>
                  </a:txBody>
                  <a:tcPr>
                    <a:solidFill>
                      <a:srgbClr val="FBE5D6"/>
                    </a:solidFill>
                  </a:tcPr>
                </a:tc>
                <a:tc>
                  <a:txBody>
                    <a:bodyPr/>
                    <a:lstStyle/>
                    <a:p>
                      <a:pPr algn="ctr"/>
                      <a:r>
                        <a:rPr lang="en-NZ" dirty="0">
                          <a:solidFill>
                            <a:schemeClr val="tx1"/>
                          </a:solidFill>
                        </a:rPr>
                        <a:t>1162</a:t>
                      </a:r>
                    </a:p>
                  </a:txBody>
                  <a:tcPr>
                    <a:solidFill>
                      <a:srgbClr val="FBE5D6"/>
                    </a:solidFill>
                  </a:tcPr>
                </a:tc>
                <a:tc>
                  <a:txBody>
                    <a:bodyPr/>
                    <a:lstStyle/>
                    <a:p>
                      <a:pPr algn="ctr"/>
                      <a:r>
                        <a:rPr lang="en-NZ" dirty="0">
                          <a:solidFill>
                            <a:schemeClr val="tx1"/>
                          </a:solidFill>
                        </a:rPr>
                        <a:t>1153</a:t>
                      </a:r>
                    </a:p>
                  </a:txBody>
                  <a:tcPr>
                    <a:solidFill>
                      <a:srgbClr val="FBE5D6"/>
                    </a:solidFill>
                  </a:tcPr>
                </a:tc>
                <a:extLst>
                  <a:ext uri="{0D108BD9-81ED-4DB2-BD59-A6C34878D82A}">
                    <a16:rowId xmlns="" xmlns:a16="http://schemas.microsoft.com/office/drawing/2014/main" val="728414514"/>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926996658"/>
              </p:ext>
            </p:extLst>
          </p:nvPr>
        </p:nvGraphicFramePr>
        <p:xfrm>
          <a:off x="1949515" y="3859126"/>
          <a:ext cx="8128000" cy="1483360"/>
        </p:xfrm>
        <a:graphic>
          <a:graphicData uri="http://schemas.openxmlformats.org/drawingml/2006/table">
            <a:tbl>
              <a:tblPr firstRow="1" bandRow="1">
                <a:tableStyleId>{5C22544A-7EE6-4342-B048-85BDC9FD1C3A}</a:tableStyleId>
              </a:tblPr>
              <a:tblGrid>
                <a:gridCol w="2032000">
                  <a:extLst>
                    <a:ext uri="{9D8B030D-6E8A-4147-A177-3AD203B41FA5}">
                      <a16:colId xmlns="" xmlns:a16="http://schemas.microsoft.com/office/drawing/2014/main" val="1117412588"/>
                    </a:ext>
                  </a:extLst>
                </a:gridCol>
                <a:gridCol w="2032000">
                  <a:extLst>
                    <a:ext uri="{9D8B030D-6E8A-4147-A177-3AD203B41FA5}">
                      <a16:colId xmlns="" xmlns:a16="http://schemas.microsoft.com/office/drawing/2014/main" val="2252129769"/>
                    </a:ext>
                  </a:extLst>
                </a:gridCol>
                <a:gridCol w="2032000">
                  <a:extLst>
                    <a:ext uri="{9D8B030D-6E8A-4147-A177-3AD203B41FA5}">
                      <a16:colId xmlns="" xmlns:a16="http://schemas.microsoft.com/office/drawing/2014/main" val="3252613697"/>
                    </a:ext>
                  </a:extLst>
                </a:gridCol>
                <a:gridCol w="2032000">
                  <a:extLst>
                    <a:ext uri="{9D8B030D-6E8A-4147-A177-3AD203B41FA5}">
                      <a16:colId xmlns="" xmlns:a16="http://schemas.microsoft.com/office/drawing/2014/main" val="2486786444"/>
                    </a:ext>
                  </a:extLst>
                </a:gridCol>
              </a:tblGrid>
              <a:tr h="370840">
                <a:tc>
                  <a:txBody>
                    <a:bodyPr/>
                    <a:lstStyle/>
                    <a:p>
                      <a:pPr algn="ctr"/>
                      <a:r>
                        <a:rPr lang="en-NZ" dirty="0" err="1">
                          <a:solidFill>
                            <a:schemeClr val="tx1"/>
                          </a:solidFill>
                        </a:rPr>
                        <a:t>Waiora</a:t>
                      </a:r>
                      <a:endParaRPr lang="en-NZ" dirty="0">
                        <a:solidFill>
                          <a:schemeClr val="tx1"/>
                        </a:solidFill>
                      </a:endParaRPr>
                    </a:p>
                  </a:txBody>
                  <a:tcPr>
                    <a:solidFill>
                      <a:srgbClr val="FBE5D6"/>
                    </a:solidFill>
                  </a:tcPr>
                </a:tc>
                <a:tc>
                  <a:txBody>
                    <a:bodyPr/>
                    <a:lstStyle/>
                    <a:p>
                      <a:pPr algn="ctr"/>
                      <a:r>
                        <a:rPr lang="en-NZ" dirty="0">
                          <a:solidFill>
                            <a:schemeClr val="tx1"/>
                          </a:solidFill>
                        </a:rPr>
                        <a:t>14/15</a:t>
                      </a:r>
                    </a:p>
                  </a:txBody>
                  <a:tcPr>
                    <a:solidFill>
                      <a:srgbClr val="FBE5D6"/>
                    </a:solidFill>
                  </a:tcPr>
                </a:tc>
                <a:tc>
                  <a:txBody>
                    <a:bodyPr/>
                    <a:lstStyle/>
                    <a:p>
                      <a:pPr algn="ctr"/>
                      <a:r>
                        <a:rPr lang="en-NZ" dirty="0">
                          <a:solidFill>
                            <a:schemeClr val="tx1"/>
                          </a:solidFill>
                        </a:rPr>
                        <a:t>15/16</a:t>
                      </a:r>
                    </a:p>
                  </a:txBody>
                  <a:tcPr>
                    <a:solidFill>
                      <a:srgbClr val="FBE5D6"/>
                    </a:solidFill>
                  </a:tcPr>
                </a:tc>
                <a:tc>
                  <a:txBody>
                    <a:bodyPr/>
                    <a:lstStyle/>
                    <a:p>
                      <a:pPr algn="ctr"/>
                      <a:r>
                        <a:rPr lang="en-NZ" dirty="0">
                          <a:solidFill>
                            <a:schemeClr val="tx1"/>
                          </a:solidFill>
                        </a:rPr>
                        <a:t>16/17</a:t>
                      </a:r>
                    </a:p>
                  </a:txBody>
                  <a:tcPr>
                    <a:solidFill>
                      <a:srgbClr val="FBE5D6"/>
                    </a:solidFill>
                  </a:tcPr>
                </a:tc>
                <a:extLst>
                  <a:ext uri="{0D108BD9-81ED-4DB2-BD59-A6C34878D82A}">
                    <a16:rowId xmlns="" xmlns:a16="http://schemas.microsoft.com/office/drawing/2014/main" val="2388479454"/>
                  </a:ext>
                </a:extLst>
              </a:tr>
              <a:tr h="370840">
                <a:tc>
                  <a:txBody>
                    <a:bodyPr/>
                    <a:lstStyle/>
                    <a:p>
                      <a:pPr algn="ctr"/>
                      <a:r>
                        <a:rPr lang="en-NZ" dirty="0">
                          <a:solidFill>
                            <a:schemeClr val="tx1"/>
                          </a:solidFill>
                        </a:rPr>
                        <a:t>Rainfall</a:t>
                      </a:r>
                    </a:p>
                  </a:txBody>
                  <a:tcPr>
                    <a:solidFill>
                      <a:srgbClr val="FBE5D6"/>
                    </a:solidFill>
                  </a:tcPr>
                </a:tc>
                <a:tc>
                  <a:txBody>
                    <a:bodyPr/>
                    <a:lstStyle/>
                    <a:p>
                      <a:pPr algn="ctr"/>
                      <a:r>
                        <a:rPr lang="en-NZ" dirty="0">
                          <a:solidFill>
                            <a:schemeClr val="tx1"/>
                          </a:solidFill>
                        </a:rPr>
                        <a:t>388 (from 24 Aug)</a:t>
                      </a:r>
                    </a:p>
                  </a:txBody>
                  <a:tcPr>
                    <a:solidFill>
                      <a:srgbClr val="FBE5D6"/>
                    </a:solidFill>
                  </a:tcPr>
                </a:tc>
                <a:tc>
                  <a:txBody>
                    <a:bodyPr/>
                    <a:lstStyle/>
                    <a:p>
                      <a:pPr algn="ctr"/>
                      <a:r>
                        <a:rPr lang="en-NZ" dirty="0">
                          <a:solidFill>
                            <a:schemeClr val="tx1"/>
                          </a:solidFill>
                        </a:rPr>
                        <a:t>625</a:t>
                      </a:r>
                    </a:p>
                  </a:txBody>
                  <a:tcPr>
                    <a:solidFill>
                      <a:srgbClr val="FBE5D6"/>
                    </a:solidFill>
                  </a:tcPr>
                </a:tc>
                <a:tc>
                  <a:txBody>
                    <a:bodyPr/>
                    <a:lstStyle/>
                    <a:p>
                      <a:pPr algn="ctr"/>
                      <a:r>
                        <a:rPr lang="en-NZ" dirty="0">
                          <a:solidFill>
                            <a:schemeClr val="tx1"/>
                          </a:solidFill>
                        </a:rPr>
                        <a:t>891</a:t>
                      </a:r>
                    </a:p>
                  </a:txBody>
                  <a:tcPr>
                    <a:solidFill>
                      <a:srgbClr val="FBE5D6"/>
                    </a:solidFill>
                  </a:tcPr>
                </a:tc>
                <a:extLst>
                  <a:ext uri="{0D108BD9-81ED-4DB2-BD59-A6C34878D82A}">
                    <a16:rowId xmlns="" xmlns:a16="http://schemas.microsoft.com/office/drawing/2014/main" val="2655747074"/>
                  </a:ext>
                </a:extLst>
              </a:tr>
              <a:tr h="370840">
                <a:tc>
                  <a:txBody>
                    <a:bodyPr/>
                    <a:lstStyle/>
                    <a:p>
                      <a:pPr algn="ctr"/>
                      <a:r>
                        <a:rPr lang="en-NZ" dirty="0">
                          <a:solidFill>
                            <a:schemeClr val="tx1"/>
                          </a:solidFill>
                        </a:rPr>
                        <a:t>Irrigation</a:t>
                      </a:r>
                    </a:p>
                  </a:txBody>
                  <a:tcPr>
                    <a:solidFill>
                      <a:srgbClr val="FBE5D6"/>
                    </a:solidFill>
                  </a:tcPr>
                </a:tc>
                <a:tc>
                  <a:txBody>
                    <a:bodyPr/>
                    <a:lstStyle/>
                    <a:p>
                      <a:pPr algn="ctr"/>
                      <a:endParaRPr lang="en-NZ" dirty="0">
                        <a:solidFill>
                          <a:schemeClr val="tx1"/>
                        </a:solidFill>
                      </a:endParaRPr>
                    </a:p>
                  </a:txBody>
                  <a:tcPr>
                    <a:solidFill>
                      <a:srgbClr val="FBE5D6"/>
                    </a:solidFill>
                  </a:tcPr>
                </a:tc>
                <a:tc>
                  <a:txBody>
                    <a:bodyPr/>
                    <a:lstStyle/>
                    <a:p>
                      <a:pPr algn="ctr"/>
                      <a:r>
                        <a:rPr lang="en-NZ" dirty="0">
                          <a:solidFill>
                            <a:schemeClr val="tx1"/>
                          </a:solidFill>
                        </a:rPr>
                        <a:t>573</a:t>
                      </a:r>
                    </a:p>
                  </a:txBody>
                  <a:tcPr>
                    <a:solidFill>
                      <a:srgbClr val="FBE5D6"/>
                    </a:solidFill>
                  </a:tcPr>
                </a:tc>
                <a:tc>
                  <a:txBody>
                    <a:bodyPr/>
                    <a:lstStyle/>
                    <a:p>
                      <a:pPr algn="ctr"/>
                      <a:r>
                        <a:rPr lang="en-NZ" dirty="0">
                          <a:solidFill>
                            <a:schemeClr val="tx1"/>
                          </a:solidFill>
                        </a:rPr>
                        <a:t>275</a:t>
                      </a:r>
                    </a:p>
                  </a:txBody>
                  <a:tcPr>
                    <a:solidFill>
                      <a:srgbClr val="FBE5D6"/>
                    </a:solidFill>
                  </a:tcPr>
                </a:tc>
                <a:extLst>
                  <a:ext uri="{0D108BD9-81ED-4DB2-BD59-A6C34878D82A}">
                    <a16:rowId xmlns="" xmlns:a16="http://schemas.microsoft.com/office/drawing/2014/main" val="3790710243"/>
                  </a:ext>
                </a:extLst>
              </a:tr>
              <a:tr h="370840">
                <a:tc>
                  <a:txBody>
                    <a:bodyPr/>
                    <a:lstStyle/>
                    <a:p>
                      <a:pPr algn="ctr"/>
                      <a:r>
                        <a:rPr lang="en-NZ" dirty="0">
                          <a:solidFill>
                            <a:schemeClr val="tx1"/>
                          </a:solidFill>
                        </a:rPr>
                        <a:t>Total Water Inputs</a:t>
                      </a:r>
                    </a:p>
                  </a:txBody>
                  <a:tcPr>
                    <a:solidFill>
                      <a:srgbClr val="FBE5D6"/>
                    </a:solidFill>
                  </a:tcPr>
                </a:tc>
                <a:tc>
                  <a:txBody>
                    <a:bodyPr/>
                    <a:lstStyle/>
                    <a:p>
                      <a:pPr algn="ctr"/>
                      <a:endParaRPr lang="en-NZ" dirty="0">
                        <a:solidFill>
                          <a:schemeClr val="tx1"/>
                        </a:solidFill>
                      </a:endParaRPr>
                    </a:p>
                  </a:txBody>
                  <a:tcPr>
                    <a:solidFill>
                      <a:srgbClr val="FBE5D6"/>
                    </a:solidFill>
                  </a:tcPr>
                </a:tc>
                <a:tc>
                  <a:txBody>
                    <a:bodyPr/>
                    <a:lstStyle/>
                    <a:p>
                      <a:pPr algn="ctr"/>
                      <a:r>
                        <a:rPr lang="en-NZ" dirty="0">
                          <a:solidFill>
                            <a:schemeClr val="tx1"/>
                          </a:solidFill>
                        </a:rPr>
                        <a:t>1198</a:t>
                      </a:r>
                    </a:p>
                  </a:txBody>
                  <a:tcPr>
                    <a:solidFill>
                      <a:srgbClr val="FBE5D6"/>
                    </a:solidFill>
                  </a:tcPr>
                </a:tc>
                <a:tc>
                  <a:txBody>
                    <a:bodyPr/>
                    <a:lstStyle/>
                    <a:p>
                      <a:pPr algn="ctr"/>
                      <a:r>
                        <a:rPr lang="en-NZ" dirty="0">
                          <a:solidFill>
                            <a:schemeClr val="tx1"/>
                          </a:solidFill>
                        </a:rPr>
                        <a:t>1166</a:t>
                      </a:r>
                    </a:p>
                  </a:txBody>
                  <a:tcPr>
                    <a:solidFill>
                      <a:srgbClr val="FBE5D6"/>
                    </a:solidFill>
                  </a:tcPr>
                </a:tc>
                <a:extLst>
                  <a:ext uri="{0D108BD9-81ED-4DB2-BD59-A6C34878D82A}">
                    <a16:rowId xmlns="" xmlns:a16="http://schemas.microsoft.com/office/drawing/2014/main" val="2153599941"/>
                  </a:ext>
                </a:extLst>
              </a:tr>
            </a:tbl>
          </a:graphicData>
        </a:graphic>
      </p:graphicFrame>
    </p:spTree>
    <p:extLst>
      <p:ext uri="{BB962C8B-B14F-4D97-AF65-F5344CB8AC3E}">
        <p14:creationId xmlns:p14="http://schemas.microsoft.com/office/powerpoint/2010/main" val="2048534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053883" y="6568751"/>
            <a:ext cx="10138117" cy="289249"/>
          </a:xfrm>
          <a:solidFill>
            <a:schemeClr val="accent6">
              <a:lumMod val="50000"/>
            </a:schemeClr>
          </a:solidFill>
        </p:spPr>
        <p:txBody>
          <a:bodyPr>
            <a:noAutofit/>
          </a:bodyPr>
          <a:lstStyle/>
          <a:p>
            <a:pPr algn="r"/>
            <a:r>
              <a:rPr lang="en-NZ" sz="1600" b="1" dirty="0">
                <a:solidFill>
                  <a:srgbClr val="FBE5D6"/>
                </a:solidFill>
              </a:rPr>
              <a:t>Soil nutrient management in dairy farming systems</a:t>
            </a:r>
          </a:p>
        </p:txBody>
      </p:sp>
      <p:sp>
        <p:nvSpPr>
          <p:cNvPr id="10" name="TextBox 9"/>
          <p:cNvSpPr txBox="1"/>
          <p:nvPr/>
        </p:nvSpPr>
        <p:spPr>
          <a:xfrm>
            <a:off x="1870561" y="364246"/>
            <a:ext cx="8900933" cy="584775"/>
          </a:xfrm>
          <a:prstGeom prst="rect">
            <a:avLst/>
          </a:prstGeom>
          <a:noFill/>
        </p:spPr>
        <p:txBody>
          <a:bodyPr wrap="square" rtlCol="0">
            <a:spAutoFit/>
          </a:bodyPr>
          <a:lstStyle/>
          <a:p>
            <a:pPr algn="ctr"/>
            <a:r>
              <a:rPr lang="en-NZ" sz="3200" b="1" dirty="0" err="1" smtClean="0"/>
              <a:t>Whakapono</a:t>
            </a:r>
            <a:r>
              <a:rPr lang="en-NZ" sz="3200" b="1" dirty="0" smtClean="0"/>
              <a:t> Soil Temperature</a:t>
            </a:r>
            <a:endParaRPr lang="en-NZ" sz="3200" b="1" dirty="0"/>
          </a:p>
        </p:txBody>
      </p:sp>
      <p:graphicFrame>
        <p:nvGraphicFramePr>
          <p:cNvPr id="6" name="Chart 5">
            <a:extLst>
              <a:ext uri="{FF2B5EF4-FFF2-40B4-BE49-F238E27FC236}">
                <a16:creationId xmlns:xdr="http://schemas.openxmlformats.org/drawingml/2006/spreadsheetDrawing" xmlns:a16="http://schemas.microsoft.com/office/drawing/2014/main" xmlns="" xmlns:lc="http://schemas.openxmlformats.org/drawingml/2006/lockedCanvas" id="{00000000-0008-0000-0C00-000012000000}"/>
              </a:ext>
            </a:extLst>
          </p:cNvPr>
          <p:cNvGraphicFramePr>
            <a:graphicFrameLocks/>
          </p:cNvGraphicFramePr>
          <p:nvPr>
            <p:extLst>
              <p:ext uri="{D42A27DB-BD31-4B8C-83A1-F6EECF244321}">
                <p14:modId xmlns:p14="http://schemas.microsoft.com/office/powerpoint/2010/main" val="994329405"/>
              </p:ext>
            </p:extLst>
          </p:nvPr>
        </p:nvGraphicFramePr>
        <p:xfrm>
          <a:off x="812800" y="1059858"/>
          <a:ext cx="10736752" cy="528721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30287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bg>
      <p:bgPr>
        <a:solidFill>
          <a:srgbClr val="FBFBDC"/>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2053883" y="6568751"/>
            <a:ext cx="10138117" cy="289249"/>
          </a:xfrm>
          <a:solidFill>
            <a:schemeClr val="accent6">
              <a:lumMod val="50000"/>
            </a:schemeClr>
          </a:solidFill>
        </p:spPr>
        <p:txBody>
          <a:bodyPr>
            <a:noAutofit/>
          </a:bodyPr>
          <a:lstStyle/>
          <a:p>
            <a:pPr algn="r"/>
            <a:r>
              <a:rPr lang="en-NZ" sz="1600" b="1" dirty="0">
                <a:solidFill>
                  <a:srgbClr val="FBE5D6"/>
                </a:solidFill>
              </a:rPr>
              <a:t>Soil nutrient management in dairy farming systems</a:t>
            </a:r>
          </a:p>
        </p:txBody>
      </p:sp>
      <p:sp>
        <p:nvSpPr>
          <p:cNvPr id="10" name="TextBox 9"/>
          <p:cNvSpPr txBox="1"/>
          <p:nvPr/>
        </p:nvSpPr>
        <p:spPr>
          <a:xfrm>
            <a:off x="1493189" y="524962"/>
            <a:ext cx="8900933" cy="584775"/>
          </a:xfrm>
          <a:prstGeom prst="rect">
            <a:avLst/>
          </a:prstGeom>
          <a:noFill/>
        </p:spPr>
        <p:txBody>
          <a:bodyPr wrap="square" rtlCol="0">
            <a:spAutoFit/>
          </a:bodyPr>
          <a:lstStyle/>
          <a:p>
            <a:pPr algn="ctr"/>
            <a:r>
              <a:rPr lang="en-NZ" sz="3200" b="1" dirty="0" err="1" smtClean="0"/>
              <a:t>Waiora</a:t>
            </a:r>
            <a:r>
              <a:rPr lang="en-NZ" sz="3200" b="1" dirty="0" smtClean="0"/>
              <a:t> Soil Temperature</a:t>
            </a:r>
            <a:endParaRPr lang="en-NZ" sz="3200" b="1" dirty="0"/>
          </a:p>
        </p:txBody>
      </p:sp>
      <p:graphicFrame>
        <p:nvGraphicFramePr>
          <p:cNvPr id="5" name="Chart 4">
            <a:extLst>
              <a:ext uri="{FF2B5EF4-FFF2-40B4-BE49-F238E27FC236}">
                <a16:creationId xmlns:xdr="http://schemas.openxmlformats.org/drawingml/2006/spreadsheetDrawing" xmlns:a16="http://schemas.microsoft.com/office/drawing/2014/main" xmlns="" xmlns:lc="http://schemas.openxmlformats.org/drawingml/2006/lockedCanvas" id="{00000000-0008-0000-0C00-000012000000}"/>
              </a:ext>
            </a:extLst>
          </p:cNvPr>
          <p:cNvGraphicFramePr>
            <a:graphicFrameLocks/>
          </p:cNvGraphicFramePr>
          <p:nvPr>
            <p:extLst>
              <p:ext uri="{D42A27DB-BD31-4B8C-83A1-F6EECF244321}">
                <p14:modId xmlns:p14="http://schemas.microsoft.com/office/powerpoint/2010/main" val="3213384298"/>
              </p:ext>
            </p:extLst>
          </p:nvPr>
        </p:nvGraphicFramePr>
        <p:xfrm>
          <a:off x="899886" y="1306287"/>
          <a:ext cx="9832281" cy="49623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4162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5041</TotalTime>
  <Words>4585</Words>
  <Application>Microsoft Office PowerPoint</Application>
  <PresentationFormat>Widescreen</PresentationFormat>
  <Paragraphs>1852</Paragraphs>
  <Slides>68</Slides>
  <Notes>55</Notes>
  <HiddenSlides>6</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68</vt:i4>
      </vt:variant>
    </vt:vector>
  </HeadingPairs>
  <TitlesOfParts>
    <vt:vector size="75" baseType="lpstr">
      <vt:lpstr>ＭＳ Ｐゴシック</vt:lpstr>
      <vt:lpstr>Arial</vt:lpstr>
      <vt:lpstr>Calibri</vt:lpstr>
      <vt:lpstr>Calibri Light</vt:lpstr>
      <vt:lpstr>Times New Roman</vt:lpstr>
      <vt:lpstr>Office Theme</vt:lpstr>
      <vt:lpstr>SPW 12.0 Graph</vt:lpstr>
      <vt:lpstr>PowerPoint Presentation</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PowerPoint Presentation</vt:lpstr>
      <vt:lpstr>Soil nutrient management in dairy farming systems</vt:lpstr>
      <vt:lpstr>Soil nutrient management in dairy farming systems</vt:lpstr>
      <vt:lpstr>Clover content – 3 seasons</vt:lpstr>
      <vt:lpstr>Effect of farm system on clover content</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Soil nutrient management in dairy farming systems</vt:lpstr>
      <vt:lpstr>PowerPoint Presentation</vt:lpstr>
      <vt:lpstr>Soil</vt:lpstr>
      <vt:lpstr>Functions of organic matter in the soil</vt:lpstr>
      <vt:lpstr>SOM</vt:lpstr>
      <vt:lpstr>The comparison</vt:lpstr>
      <vt:lpstr>Methods</vt:lpstr>
      <vt:lpstr>Limitations</vt:lpstr>
      <vt:lpstr>Soil measurements</vt:lpstr>
      <vt:lpstr>Physical measurements:  </vt:lpstr>
      <vt:lpstr>Chemical and biological measurements</vt:lpstr>
      <vt:lpstr>Results: baseline fertility</vt:lpstr>
      <vt:lpstr>Results</vt:lpstr>
      <vt:lpstr>Magnesium</vt:lpstr>
      <vt:lpstr>Sulphur</vt:lpstr>
      <vt:lpstr>Physical measurements</vt:lpstr>
      <vt:lpstr>Biological measurements</vt:lpstr>
      <vt:lpstr>Pasture composition</vt:lpstr>
      <vt:lpstr>Pasture composition</vt:lpstr>
      <vt:lpstr>Conclusions</vt:lpstr>
      <vt:lpstr>PowerPoint Presentation</vt:lpstr>
      <vt:lpstr>Soil Nutrient Management Project May, 2017  Jeremy Savage MacFarlane rural business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Lincoln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Greer, Glen</dc:creator>
  <cp:lastModifiedBy>Petrowski, Rosie</cp:lastModifiedBy>
  <cp:revision>244</cp:revision>
  <dcterms:created xsi:type="dcterms:W3CDTF">2014-11-25T00:52:17Z</dcterms:created>
  <dcterms:modified xsi:type="dcterms:W3CDTF">2017-07-27T01:29:10Z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-379984947</vt:i4>
  </property>
  <property fmtid="{D5CDD505-2E9C-101B-9397-08002B2CF9AE}" pid="4" name="_EmailSubject">
    <vt:lpwstr>Soil nutrient management project material for website</vt:lpwstr>
  </property>
  <property fmtid="{D5CDD505-2E9C-101B-9397-08002B2CF9AE}" pid="5" name="_AuthorEmail">
    <vt:lpwstr>Glen.Greer@lincoln.ac.nz</vt:lpwstr>
  </property>
  <property fmtid="{D5CDD505-2E9C-101B-9397-08002B2CF9AE}" pid="6" name="_AuthorEmailDisplayName">
    <vt:lpwstr>Greer, Glen</vt:lpwstr>
  </property>
</Properties>
</file>