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1.xml" ContentType="application/vnd.openxmlformats-officedocument.drawingml.chartshape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24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25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10" r:id="rId2"/>
    <p:sldId id="324" r:id="rId3"/>
    <p:sldId id="325" r:id="rId4"/>
    <p:sldId id="263" r:id="rId5"/>
    <p:sldId id="265" r:id="rId6"/>
    <p:sldId id="321" r:id="rId7"/>
    <p:sldId id="331" r:id="rId8"/>
    <p:sldId id="279" r:id="rId9"/>
    <p:sldId id="333" r:id="rId10"/>
    <p:sldId id="315" r:id="rId11"/>
    <p:sldId id="261" r:id="rId12"/>
    <p:sldId id="311" r:id="rId13"/>
    <p:sldId id="281" r:id="rId14"/>
    <p:sldId id="330" r:id="rId15"/>
    <p:sldId id="320" r:id="rId16"/>
    <p:sldId id="299" r:id="rId17"/>
    <p:sldId id="283" r:id="rId18"/>
    <p:sldId id="322" r:id="rId19"/>
    <p:sldId id="336" r:id="rId20"/>
    <p:sldId id="335" r:id="rId21"/>
    <p:sldId id="282" r:id="rId22"/>
    <p:sldId id="327" r:id="rId23"/>
    <p:sldId id="316" r:id="rId24"/>
    <p:sldId id="317" r:id="rId25"/>
    <p:sldId id="337" r:id="rId26"/>
    <p:sldId id="329" r:id="rId27"/>
    <p:sldId id="328" r:id="rId28"/>
    <p:sldId id="338" r:id="rId29"/>
    <p:sldId id="288" r:id="rId30"/>
    <p:sldId id="289" r:id="rId31"/>
    <p:sldId id="290" r:id="rId32"/>
    <p:sldId id="334" r:id="rId33"/>
    <p:sldId id="30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DC"/>
    <a:srgbClr val="FBE5D6"/>
    <a:srgbClr val="ECD4B0"/>
    <a:srgbClr val="F7C7A7"/>
    <a:srgbClr val="FFF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9" autoAdjust="0"/>
    <p:restoredTop sz="88860" autoAdjust="0"/>
  </p:normalViewPr>
  <p:slideViewPr>
    <p:cSldViewPr snapToGrid="0">
      <p:cViewPr varScale="1">
        <p:scale>
          <a:sx n="79" d="100"/>
          <a:sy n="79" d="100"/>
        </p:scale>
        <p:origin x="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79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0-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1-5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1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1-5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1-5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1-5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1-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1-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1-5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1-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0-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0-5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0-5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b58764479d5246/Dairy%20Condition%20Monitoring/Clients/Project%20-%20Backtrack%20Dairies/Backtrack%20File%202016-2017%20Season%2011-5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440233350174378E-2"/>
          <c:y val="8.7272635770396262E-2"/>
          <c:w val="0.87942314537247279"/>
          <c:h val="0.83415717202895745"/>
        </c:manualLayout>
      </c:layout>
      <c:lineChart>
        <c:grouping val="standard"/>
        <c:varyColors val="0"/>
        <c:ser>
          <c:idx val="0"/>
          <c:order val="0"/>
          <c:tx>
            <c:v>Whakapono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10-5.xlsx]Waiora Summary'!$C$5:$N$5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10-5.xlsx]Whakapono Summary'!$C$66:$N$66</c:f>
              <c:numCache>
                <c:formatCode>0</c:formatCode>
                <c:ptCount val="12"/>
                <c:pt idx="0">
                  <c:v>15.167096774193551</c:v>
                </c:pt>
                <c:pt idx="1">
                  <c:v>15.167096774193551</c:v>
                </c:pt>
                <c:pt idx="2">
                  <c:v>60.128387096774205</c:v>
                </c:pt>
                <c:pt idx="3">
                  <c:v>209.70064516129031</c:v>
                </c:pt>
                <c:pt idx="4">
                  <c:v>402.27451612903224</c:v>
                </c:pt>
                <c:pt idx="5">
                  <c:v>588.52935483870965</c:v>
                </c:pt>
                <c:pt idx="6">
                  <c:v>779.15741935483868</c:v>
                </c:pt>
                <c:pt idx="7">
                  <c:v>960.28870967741932</c:v>
                </c:pt>
                <c:pt idx="8">
                  <c:v>1123.7893548387096</c:v>
                </c:pt>
                <c:pt idx="9">
                  <c:v>1285.1412903225805</c:v>
                </c:pt>
                <c:pt idx="10">
                  <c:v>1412.6806451612902</c:v>
                </c:pt>
                <c:pt idx="11">
                  <c:v>1444.9761290322579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FC0-42C0-9B83-E48A7A54C36A}"/>
            </c:ext>
          </c:extLst>
        </c:ser>
        <c:ser>
          <c:idx val="1"/>
          <c:order val="1"/>
          <c:tx>
            <c:v>Waiora</c:v>
          </c:tx>
          <c:spPr>
            <a:ln w="539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10-5.xlsx]Waiora Summary'!$C$5:$N$5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10-5.xlsx]Waiora Summary'!$C$66:$N$66</c:f>
              <c:numCache>
                <c:formatCode>0</c:formatCode>
                <c:ptCount val="12"/>
                <c:pt idx="0">
                  <c:v>18.921904761904763</c:v>
                </c:pt>
                <c:pt idx="1">
                  <c:v>18.921904761904763</c:v>
                </c:pt>
                <c:pt idx="2">
                  <c:v>67.098571428571432</c:v>
                </c:pt>
                <c:pt idx="3">
                  <c:v>203.40571428571431</c:v>
                </c:pt>
                <c:pt idx="4">
                  <c:v>388.01761904761906</c:v>
                </c:pt>
                <c:pt idx="5">
                  <c:v>567.11428571428564</c:v>
                </c:pt>
                <c:pt idx="6">
                  <c:v>748.58190476190464</c:v>
                </c:pt>
                <c:pt idx="7">
                  <c:v>919.69166666666649</c:v>
                </c:pt>
                <c:pt idx="8">
                  <c:v>1062.2104761904761</c:v>
                </c:pt>
                <c:pt idx="9">
                  <c:v>1205.7404761904761</c:v>
                </c:pt>
                <c:pt idx="10">
                  <c:v>1330.1061904761905</c:v>
                </c:pt>
                <c:pt idx="11">
                  <c:v>1359.8195238095238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FC0-42C0-9B83-E48A7A54C3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5685736"/>
        <c:axId val="205686128"/>
      </c:lineChart>
      <c:catAx>
        <c:axId val="205685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686128"/>
        <c:crosses val="autoZero"/>
        <c:auto val="1"/>
        <c:lblAlgn val="ctr"/>
        <c:lblOffset val="100"/>
        <c:noMultiLvlLbl val="0"/>
      </c:catAx>
      <c:valAx>
        <c:axId val="20568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685736"/>
        <c:crosses val="autoZero"/>
        <c:crossBetween val="between"/>
        <c:min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7.4822327714244186E-2"/>
          <c:y val="4.4614820937563388E-2"/>
          <c:w val="0.23864073280127171"/>
          <c:h val="0.210477147213454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196595071415873E-2"/>
          <c:y val="7.1802952971702028E-2"/>
          <c:w val="0.86679863295183601"/>
          <c:h val="0.82079760094191312"/>
        </c:manualLayout>
      </c:layout>
      <c:barChart>
        <c:barDir val="col"/>
        <c:grouping val="clustered"/>
        <c:varyColors val="0"/>
        <c:ser>
          <c:idx val="0"/>
          <c:order val="0"/>
          <c:tx>
            <c:v>Whakapono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11-5.xlsx]Whakapono'!$CL$434:$CL$445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">
                  <c:v>25.387096774193552</c:v>
                </c:pt>
                <c:pt idx="6" formatCode="0">
                  <c:v>16.967741935483872</c:v>
                </c:pt>
                <c:pt idx="7" formatCode="0">
                  <c:v>20.49677419354839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B9D-4339-9EF5-23A5CAFEBDBE}"/>
            </c:ext>
          </c:extLst>
        </c:ser>
        <c:ser>
          <c:idx val="1"/>
          <c:order val="1"/>
          <c:tx>
            <c:v>Waiora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11-5.xlsx]Waiora'!$CL$434:$CL$445</c:f>
              <c:numCache>
                <c:formatCode>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7.7214285714285706</c:v>
                </c:pt>
                <c:pt idx="5">
                  <c:v>67.035714285714278</c:v>
                </c:pt>
                <c:pt idx="6">
                  <c:v>25.43333333333333</c:v>
                </c:pt>
                <c:pt idx="7">
                  <c:v>14.088095238095239</c:v>
                </c:pt>
                <c:pt idx="8">
                  <c:v>1.9523809523809523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B9D-4339-9EF5-23A5CAFEB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784032"/>
        <c:axId val="206784424"/>
      </c:barChart>
      <c:catAx>
        <c:axId val="206784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4424"/>
        <c:crosses val="autoZero"/>
        <c:auto val="1"/>
        <c:lblAlgn val="ctr"/>
        <c:lblOffset val="100"/>
        <c:noMultiLvlLbl val="0"/>
      </c:catAx>
      <c:valAx>
        <c:axId val="206784424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of Farm</a:t>
                </a:r>
              </a:p>
            </c:rich>
          </c:tx>
          <c:layout>
            <c:manualLayout>
              <c:xMode val="edge"/>
              <c:yMode val="edge"/>
              <c:x val="7.1321322024005523E-3"/>
              <c:y val="0.410989170283728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598804272764919"/>
          <c:y val="0.10571312537347415"/>
          <c:w val="0.14566812548488128"/>
          <c:h val="0.114954138011584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629988559122414E-2"/>
          <c:y val="0.12824883860170364"/>
          <c:w val="0.88713264688067828"/>
          <c:h val="0.73277965481170204"/>
        </c:manualLayout>
      </c:layout>
      <c:lineChart>
        <c:grouping val="standard"/>
        <c:varyColors val="0"/>
        <c:ser>
          <c:idx val="0"/>
          <c:order val="0"/>
          <c:tx>
            <c:v>Whakapono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11-5.xlsx]Whakapono'!$BQ$434:$BQ$445</c:f>
              <c:numCache>
                <c:formatCode>0.0</c:formatCode>
                <c:ptCount val="12"/>
                <c:pt idx="0">
                  <c:v>0</c:v>
                </c:pt>
                <c:pt idx="1">
                  <c:v>0.41407867494824019</c:v>
                </c:pt>
                <c:pt idx="2">
                  <c:v>1.0351966873706004</c:v>
                </c:pt>
                <c:pt idx="3">
                  <c:v>1.2422360248447206</c:v>
                </c:pt>
                <c:pt idx="4">
                  <c:v>1.8633540372670807</c:v>
                </c:pt>
                <c:pt idx="5">
                  <c:v>3.1055900621118013</c:v>
                </c:pt>
                <c:pt idx="6">
                  <c:v>4.5548654244306421</c:v>
                </c:pt>
                <c:pt idx="7">
                  <c:v>5.1759834368530022</c:v>
                </c:pt>
                <c:pt idx="8">
                  <c:v>6.8322981366459627</c:v>
                </c:pt>
                <c:pt idx="9">
                  <c:v>11.387163561076605</c:v>
                </c:pt>
                <c:pt idx="10">
                  <c:v>13.871635610766045</c:v>
                </c:pt>
                <c:pt idx="11">
                  <c:v>14.492753623188406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14C-41FB-917A-9AB63CFF50B6}"/>
            </c:ext>
          </c:extLst>
        </c:ser>
        <c:ser>
          <c:idx val="1"/>
          <c:order val="1"/>
          <c:tx>
            <c:v>Waiora</c:v>
          </c:tx>
          <c:spPr>
            <a:ln w="571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11-5.xlsx]Waiora'!$BQ$434:$BQ$445</c:f>
              <c:numCache>
                <c:formatCode>0</c:formatCode>
                <c:ptCount val="12"/>
                <c:pt idx="0">
                  <c:v>0</c:v>
                </c:pt>
                <c:pt idx="1">
                  <c:v>0.94339622641509435</c:v>
                </c:pt>
                <c:pt idx="2">
                  <c:v>1.5723270440251573</c:v>
                </c:pt>
                <c:pt idx="3">
                  <c:v>2.6729559748427674</c:v>
                </c:pt>
                <c:pt idx="4">
                  <c:v>3.459119496855346</c:v>
                </c:pt>
                <c:pt idx="5">
                  <c:v>6.1320754716981138</c:v>
                </c:pt>
                <c:pt idx="6">
                  <c:v>6.4465408805031457</c:v>
                </c:pt>
                <c:pt idx="7">
                  <c:v>7.8616352201257875</c:v>
                </c:pt>
                <c:pt idx="8">
                  <c:v>8.9622641509433976</c:v>
                </c:pt>
                <c:pt idx="9">
                  <c:v>11.477987421383649</c:v>
                </c:pt>
                <c:pt idx="10">
                  <c:v>15.09433962264151</c:v>
                </c:pt>
                <c:pt idx="11">
                  <c:v>15.566037735849056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14C-41FB-917A-9AB63CFF50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6785208"/>
        <c:axId val="206785600"/>
      </c:lineChart>
      <c:catAx>
        <c:axId val="206785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5600"/>
        <c:crosses val="autoZero"/>
        <c:auto val="1"/>
        <c:lblAlgn val="ctr"/>
        <c:lblOffset val="100"/>
        <c:noMultiLvlLbl val="1"/>
      </c:catAx>
      <c:valAx>
        <c:axId val="206785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of herd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5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724111839244725"/>
          <c:y val="0.71301220341949212"/>
          <c:w val="0.16294918904367722"/>
          <c:h val="9.8781194358547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629988559122414E-2"/>
          <c:y val="0.12824883860170364"/>
          <c:w val="0.88713264688067828"/>
          <c:h val="0.73277965481170204"/>
        </c:manualLayout>
      </c:layout>
      <c:lineChart>
        <c:grouping val="standard"/>
        <c:varyColors val="0"/>
        <c:ser>
          <c:idx val="0"/>
          <c:order val="0"/>
          <c:tx>
            <c:v>Whakapono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11-5.xlsx]Whakapono'!$BN$434:$BN$445</c:f>
              <c:numCache>
                <c:formatCode>0.0</c:formatCode>
                <c:ptCount val="12"/>
                <c:pt idx="0">
                  <c:v>0</c:v>
                </c:pt>
                <c:pt idx="1">
                  <c:v>0.41407867494824019</c:v>
                </c:pt>
                <c:pt idx="2">
                  <c:v>3.5196687370600417</c:v>
                </c:pt>
                <c:pt idx="3">
                  <c:v>6.0041407867494829</c:v>
                </c:pt>
                <c:pt idx="4">
                  <c:v>7.2463768115942031</c:v>
                </c:pt>
                <c:pt idx="5">
                  <c:v>7.8674948240165632</c:v>
                </c:pt>
                <c:pt idx="6">
                  <c:v>8.0745341614906838</c:v>
                </c:pt>
                <c:pt idx="7">
                  <c:v>8.2815734989648035</c:v>
                </c:pt>
                <c:pt idx="8">
                  <c:v>9.1097308488612843</c:v>
                </c:pt>
                <c:pt idx="9">
                  <c:v>9.5238095238095237</c:v>
                </c:pt>
                <c:pt idx="10">
                  <c:v>9.7308488612836435</c:v>
                </c:pt>
                <c:pt idx="11">
                  <c:v>9.9378881987577632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8FC-46CB-A5D2-2AE15209699C}"/>
            </c:ext>
          </c:extLst>
        </c:ser>
        <c:ser>
          <c:idx val="1"/>
          <c:order val="1"/>
          <c:tx>
            <c:v>Waiora</c:v>
          </c:tx>
          <c:spPr>
            <a:ln w="571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11-5.xlsx]Waiora'!$BN$434:$BN$445</c:f>
              <c:numCache>
                <c:formatCode>0</c:formatCode>
                <c:ptCount val="12"/>
                <c:pt idx="0">
                  <c:v>0</c:v>
                </c:pt>
                <c:pt idx="1">
                  <c:v>0.15723270440251574</c:v>
                </c:pt>
                <c:pt idx="2">
                  <c:v>3.9308176100628933</c:v>
                </c:pt>
                <c:pt idx="3">
                  <c:v>6.6037735849056602</c:v>
                </c:pt>
                <c:pt idx="4">
                  <c:v>8.3333333333333339</c:v>
                </c:pt>
                <c:pt idx="5">
                  <c:v>8.9622641509433976</c:v>
                </c:pt>
                <c:pt idx="6">
                  <c:v>9.119496855345913</c:v>
                </c:pt>
                <c:pt idx="7">
                  <c:v>10.377358490566039</c:v>
                </c:pt>
                <c:pt idx="8">
                  <c:v>10.534591194968554</c:v>
                </c:pt>
                <c:pt idx="9">
                  <c:v>11.635220125786164</c:v>
                </c:pt>
                <c:pt idx="10">
                  <c:v>11.79245283018868</c:v>
                </c:pt>
                <c:pt idx="11">
                  <c:v>11.79245283018868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8FC-46CB-A5D2-2AE1520969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6786384"/>
        <c:axId val="206786776"/>
      </c:lineChart>
      <c:catAx>
        <c:axId val="206786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6776"/>
        <c:crosses val="autoZero"/>
        <c:auto val="1"/>
        <c:lblAlgn val="ctr"/>
        <c:lblOffset val="100"/>
        <c:noMultiLvlLbl val="1"/>
      </c:catAx>
      <c:valAx>
        <c:axId val="206786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of herd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6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1253785832300241"/>
          <c:y val="0.12264362012861209"/>
          <c:w val="0.16294918904367722"/>
          <c:h val="9.8781194358547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629988559122414E-2"/>
          <c:y val="0.12824883860170364"/>
          <c:w val="0.88713264688067828"/>
          <c:h val="0.73277965481170204"/>
        </c:manualLayout>
      </c:layout>
      <c:barChart>
        <c:barDir val="col"/>
        <c:grouping val="clustered"/>
        <c:varyColors val="0"/>
        <c:ser>
          <c:idx val="2"/>
          <c:order val="0"/>
          <c:tx>
            <c:v>Whakapono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11-5.xlsx]Whakapono'!$P$434:$P$445</c:f>
              <c:numCache>
                <c:formatCode>0</c:formatCode>
                <c:ptCount val="12"/>
                <c:pt idx="0">
                  <c:v>273.2</c:v>
                </c:pt>
                <c:pt idx="1">
                  <c:v>0</c:v>
                </c:pt>
                <c:pt idx="2">
                  <c:v>235.5</c:v>
                </c:pt>
                <c:pt idx="3">
                  <c:v>197.875</c:v>
                </c:pt>
                <c:pt idx="4">
                  <c:v>173.33333333333334</c:v>
                </c:pt>
                <c:pt idx="5">
                  <c:v>140.26666666666668</c:v>
                </c:pt>
                <c:pt idx="6">
                  <c:v>139.57142857142858</c:v>
                </c:pt>
                <c:pt idx="7">
                  <c:v>140.5</c:v>
                </c:pt>
                <c:pt idx="8">
                  <c:v>127.5</c:v>
                </c:pt>
                <c:pt idx="9">
                  <c:v>120.75</c:v>
                </c:pt>
                <c:pt idx="10">
                  <c:v>144.26666666666668</c:v>
                </c:pt>
                <c:pt idx="11">
                  <c:v>124.8</c:v>
                </c:pt>
              </c:numCache>
            </c:numRef>
          </c:val>
        </c:ser>
        <c:ser>
          <c:idx val="3"/>
          <c:order val="1"/>
          <c:tx>
            <c:v>Waiora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11-5.xlsx]Waiora'!$P$434:$P$445</c:f>
              <c:numCache>
                <c:formatCode>0</c:formatCode>
                <c:ptCount val="12"/>
                <c:pt idx="0">
                  <c:v>251.28571428571428</c:v>
                </c:pt>
                <c:pt idx="1">
                  <c:v>0</c:v>
                </c:pt>
                <c:pt idx="2">
                  <c:v>223.94444444444446</c:v>
                </c:pt>
                <c:pt idx="3">
                  <c:v>179.30769230769232</c:v>
                </c:pt>
                <c:pt idx="4">
                  <c:v>136.84615384615384</c:v>
                </c:pt>
                <c:pt idx="5">
                  <c:v>154.71428571428572</c:v>
                </c:pt>
                <c:pt idx="6">
                  <c:v>161.46153846153845</c:v>
                </c:pt>
                <c:pt idx="7">
                  <c:v>145.5</c:v>
                </c:pt>
                <c:pt idx="8">
                  <c:v>133.28571428571428</c:v>
                </c:pt>
                <c:pt idx="9">
                  <c:v>157.64285714285714</c:v>
                </c:pt>
                <c:pt idx="10">
                  <c:v>154.28571428571428</c:v>
                </c:pt>
                <c:pt idx="11">
                  <c:v>141.6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787560"/>
        <c:axId val="206787952"/>
      </c:barChart>
      <c:catAx>
        <c:axId val="206787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7952"/>
        <c:crosses val="autoZero"/>
        <c:auto val="1"/>
        <c:lblAlgn val="ctr"/>
        <c:lblOffset val="100"/>
        <c:noMultiLvlLbl val="1"/>
      </c:catAx>
      <c:valAx>
        <c:axId val="206787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of herd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7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584764241259133"/>
          <c:y val="0.14042367117857421"/>
          <c:w val="0.17391261704975217"/>
          <c:h val="0.220710010573924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928998138213427E-2"/>
          <c:y val="3.7186143503262485E-2"/>
          <c:w val="0.87557588445950574"/>
          <c:h val="0.87167651172572413"/>
        </c:manualLayout>
      </c:layout>
      <c:lineChart>
        <c:grouping val="standard"/>
        <c:varyColors val="0"/>
        <c:ser>
          <c:idx val="0"/>
          <c:order val="0"/>
          <c:tx>
            <c:v>Whakapono</c:v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11-5.xlsx]Waiora Summary'!$C$5:$N$5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11-5.xlsx]Whakapono Summary'!$C$11:$N$11</c:f>
              <c:numCache>
                <c:formatCode>0</c:formatCode>
                <c:ptCount val="12"/>
                <c:pt idx="0">
                  <c:v>4.867287784679089</c:v>
                </c:pt>
                <c:pt idx="1">
                  <c:v>4.867287784679089</c:v>
                </c:pt>
                <c:pt idx="2">
                  <c:v>19.295859213250516</c:v>
                </c:pt>
                <c:pt idx="3">
                  <c:v>67.295238095238076</c:v>
                </c:pt>
                <c:pt idx="4">
                  <c:v>129.09430641821945</c:v>
                </c:pt>
                <c:pt idx="5">
                  <c:v>188.86552795031054</c:v>
                </c:pt>
                <c:pt idx="6">
                  <c:v>250.04016563146996</c:v>
                </c:pt>
                <c:pt idx="7">
                  <c:v>308.16718426501035</c:v>
                </c:pt>
                <c:pt idx="8">
                  <c:v>360.63633540372672</c:v>
                </c:pt>
                <c:pt idx="9">
                  <c:v>412.41594202898557</c:v>
                </c:pt>
                <c:pt idx="10">
                  <c:v>453.34472049689447</c:v>
                </c:pt>
                <c:pt idx="11">
                  <c:v>463.70869565217396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9B2-4862-B47D-5D6871705BC6}"/>
            </c:ext>
          </c:extLst>
        </c:ser>
        <c:ser>
          <c:idx val="1"/>
          <c:order val="1"/>
          <c:tx>
            <c:v>Waiora</c:v>
          </c:tx>
          <c:spPr>
            <a:ln w="5080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11-5.xlsx]Waiora Summary'!$C$5:$N$5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11-5.xlsx]Waiora Summary'!$C$11:$N$11</c:f>
              <c:numCache>
                <c:formatCode>0</c:formatCode>
                <c:ptCount val="12"/>
                <c:pt idx="0">
                  <c:v>6.2477987421383636</c:v>
                </c:pt>
                <c:pt idx="1">
                  <c:v>6.2477987421383636</c:v>
                </c:pt>
                <c:pt idx="2">
                  <c:v>22.155188679245285</c:v>
                </c:pt>
                <c:pt idx="3">
                  <c:v>67.162264150943386</c:v>
                </c:pt>
                <c:pt idx="4">
                  <c:v>128.11902515723273</c:v>
                </c:pt>
                <c:pt idx="5">
                  <c:v>187.25471698113213</c:v>
                </c:pt>
                <c:pt idx="6">
                  <c:v>247.1732704402516</c:v>
                </c:pt>
                <c:pt idx="7">
                  <c:v>303.67177672955972</c:v>
                </c:pt>
                <c:pt idx="8">
                  <c:v>350.72987421383652</c:v>
                </c:pt>
                <c:pt idx="9">
                  <c:v>398.12185534591197</c:v>
                </c:pt>
                <c:pt idx="10">
                  <c:v>439.18600628930818</c:v>
                </c:pt>
                <c:pt idx="11">
                  <c:v>448.99701257861631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9B2-4862-B47D-5D6871705B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5686912"/>
        <c:axId val="206205304"/>
      </c:lineChart>
      <c:catAx>
        <c:axId val="205686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205304"/>
        <c:crosses val="autoZero"/>
        <c:auto val="1"/>
        <c:lblAlgn val="ctr"/>
        <c:lblOffset val="100"/>
        <c:noMultiLvlLbl val="0"/>
      </c:catAx>
      <c:valAx>
        <c:axId val="206205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686912"/>
        <c:crosses val="autoZero"/>
        <c:crossBetween val="between"/>
        <c:min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6.8863926436434048E-2"/>
          <c:y val="9.7350172955348119E-2"/>
          <c:w val="0.22457510065594014"/>
          <c:h val="0.130334343321968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728538795100978E-2"/>
          <c:y val="0.10652753060134694"/>
          <c:w val="0.86626671348052575"/>
          <c:h val="0.78607316685568873"/>
        </c:manualLayout>
      </c:layout>
      <c:barChart>
        <c:barDir val="col"/>
        <c:grouping val="clustered"/>
        <c:varyColors val="0"/>
        <c:ser>
          <c:idx val="0"/>
          <c:order val="0"/>
          <c:tx>
            <c:v>Whakapono 16-17</c:v>
          </c:tx>
          <c:spPr>
            <a:solidFill>
              <a:schemeClr val="accent5"/>
            </a:solidFill>
            <a:ln>
              <a:solidFill>
                <a:schemeClr val="accent5"/>
              </a:solidFill>
            </a:ln>
            <a:effectLst/>
          </c:spPr>
          <c:invertIfNegative val="0"/>
          <c:cat>
            <c:strRef>
              <c:f>'[Backtrack File 2016-2017 Season 11-5.xlsx]Whakapono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11-5.xlsx]Whakapono Summary'!$C$82:$N$82</c:f>
              <c:numCache>
                <c:formatCode>0</c:formatCode>
                <c:ptCount val="12"/>
                <c:pt idx="0">
                  <c:v>7.7900000000000027</c:v>
                </c:pt>
                <c:pt idx="1">
                  <c:v>6.7354838709677436</c:v>
                </c:pt>
                <c:pt idx="2">
                  <c:v>7.0709677419354824</c:v>
                </c:pt>
                <c:pt idx="3">
                  <c:v>10.606666666666666</c:v>
                </c:pt>
                <c:pt idx="4">
                  <c:v>12.535483870967742</c:v>
                </c:pt>
                <c:pt idx="5">
                  <c:v>13.973333333333333</c:v>
                </c:pt>
                <c:pt idx="6">
                  <c:v>14.348387096774196</c:v>
                </c:pt>
                <c:pt idx="7">
                  <c:v>14.803225806451611</c:v>
                </c:pt>
                <c:pt idx="8">
                  <c:v>15.228571428571428</c:v>
                </c:pt>
                <c:pt idx="9">
                  <c:v>14.141935483870967</c:v>
                </c:pt>
                <c:pt idx="10">
                  <c:v>12.006666666666668</c:v>
                </c:pt>
                <c:pt idx="11">
                  <c:v>8.5363636363636388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23-4DBE-9584-1179BFF5671D}"/>
            </c:ext>
          </c:extLst>
        </c:ser>
        <c:ser>
          <c:idx val="1"/>
          <c:order val="1"/>
          <c:tx>
            <c:v>Whakapono 15-16</c:v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'[Backtrack File 2016-2017 Season 11-5.xlsx]Whakapono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11-5.xlsx]Dashboard'!$AP$76:$AP$87</c:f>
              <c:numCache>
                <c:formatCode>General</c:formatCode>
                <c:ptCount val="12"/>
                <c:pt idx="0">
                  <c:v>5.6</c:v>
                </c:pt>
                <c:pt idx="1">
                  <c:v>5.2</c:v>
                </c:pt>
                <c:pt idx="2">
                  <c:v>7</c:v>
                </c:pt>
                <c:pt idx="3">
                  <c:v>8.9</c:v>
                </c:pt>
                <c:pt idx="4">
                  <c:v>11.9</c:v>
                </c:pt>
                <c:pt idx="5">
                  <c:v>14.6</c:v>
                </c:pt>
                <c:pt idx="6">
                  <c:v>16.5</c:v>
                </c:pt>
                <c:pt idx="7">
                  <c:v>18.2</c:v>
                </c:pt>
                <c:pt idx="8">
                  <c:v>19.100000000000001</c:v>
                </c:pt>
                <c:pt idx="9">
                  <c:v>17.100000000000001</c:v>
                </c:pt>
                <c:pt idx="10">
                  <c:v>13.6</c:v>
                </c:pt>
                <c:pt idx="11">
                  <c:v>11.8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23-4DBE-9584-1179BFF56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206088"/>
        <c:axId val="206206480"/>
      </c:barChart>
      <c:catAx>
        <c:axId val="206206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206480"/>
        <c:crosses val="autoZero"/>
        <c:auto val="1"/>
        <c:lblAlgn val="ctr"/>
        <c:lblOffset val="100"/>
        <c:noMultiLvlLbl val="0"/>
      </c:catAx>
      <c:valAx>
        <c:axId val="206206480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Temp C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206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9.7258634043000433E-2"/>
          <c:y val="0.14729787219341647"/>
          <c:w val="0.19291739968746097"/>
          <c:h val="0.200314311996587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311857645240216E-2"/>
          <c:y val="9.2374705277794553E-2"/>
          <c:w val="0.8636834118146135"/>
          <c:h val="0.80022590331096477"/>
        </c:manualLayout>
      </c:layout>
      <c:barChart>
        <c:barDir val="col"/>
        <c:grouping val="clustered"/>
        <c:varyColors val="0"/>
        <c:ser>
          <c:idx val="1"/>
          <c:order val="0"/>
          <c:tx>
            <c:v>Waiora 16-17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'[Backtrack File 2016-2017 Season 11-5.xlsx]Whakapono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11-5.xlsx]Waiora Summary'!$C$82:$N$82</c:f>
              <c:numCache>
                <c:formatCode>0</c:formatCode>
                <c:ptCount val="12"/>
                <c:pt idx="0">
                  <c:v>6.8656249999999996</c:v>
                </c:pt>
                <c:pt idx="1">
                  <c:v>5.4642857142857135</c:v>
                </c:pt>
                <c:pt idx="2">
                  <c:v>5.4342857142857142</c:v>
                </c:pt>
                <c:pt idx="3">
                  <c:v>8.9714285714285715</c:v>
                </c:pt>
                <c:pt idx="4">
                  <c:v>11.4</c:v>
                </c:pt>
                <c:pt idx="5">
                  <c:v>13.26</c:v>
                </c:pt>
                <c:pt idx="6">
                  <c:v>15.042857142857143</c:v>
                </c:pt>
                <c:pt idx="7">
                  <c:v>15.196428571428573</c:v>
                </c:pt>
                <c:pt idx="8">
                  <c:v>15.653571428571432</c:v>
                </c:pt>
                <c:pt idx="9">
                  <c:v>15.314285714285713</c:v>
                </c:pt>
                <c:pt idx="10">
                  <c:v>13.391666666666667</c:v>
                </c:pt>
                <c:pt idx="11">
                  <c:v>10.119047619047619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23-4DBE-9584-1179BFF5671D}"/>
            </c:ext>
          </c:extLst>
        </c:ser>
        <c:ser>
          <c:idx val="0"/>
          <c:order val="1"/>
          <c:tx>
            <c:v>Waiora 15-16</c:v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'[Backtrack File 2016-2017 Season 11-5.xlsx]Whakapono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11-5.xlsx]Dashboard'!$AP$98:$AP$109</c:f>
              <c:numCache>
                <c:formatCode>General</c:formatCode>
                <c:ptCount val="12"/>
                <c:pt idx="0">
                  <c:v>5.9</c:v>
                </c:pt>
                <c:pt idx="1">
                  <c:v>4.7</c:v>
                </c:pt>
                <c:pt idx="2">
                  <c:v>5.6</c:v>
                </c:pt>
                <c:pt idx="3">
                  <c:v>7.9</c:v>
                </c:pt>
                <c:pt idx="4">
                  <c:v>11</c:v>
                </c:pt>
                <c:pt idx="5">
                  <c:v>13.2</c:v>
                </c:pt>
                <c:pt idx="6">
                  <c:v>15.1</c:v>
                </c:pt>
                <c:pt idx="7">
                  <c:v>16.5</c:v>
                </c:pt>
                <c:pt idx="8">
                  <c:v>17.100000000000001</c:v>
                </c:pt>
                <c:pt idx="9">
                  <c:v>15.2</c:v>
                </c:pt>
                <c:pt idx="10">
                  <c:v>12.1</c:v>
                </c:pt>
                <c:pt idx="11">
                  <c:v>10.4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23-4DBE-9584-1179BFF56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207264"/>
        <c:axId val="206207656"/>
      </c:barChart>
      <c:catAx>
        <c:axId val="20620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207656"/>
        <c:crosses val="autoZero"/>
        <c:auto val="1"/>
        <c:lblAlgn val="ctr"/>
        <c:lblOffset val="100"/>
        <c:noMultiLvlLbl val="0"/>
      </c:catAx>
      <c:valAx>
        <c:axId val="206207656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Temp C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207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1591135363198021"/>
          <c:y val="3.0823811539004091E-2"/>
          <c:w val="0.32659177998418581"/>
          <c:h val="0.342318545646988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724592358824934E-2"/>
          <c:y val="2.6222449083843805E-2"/>
          <c:w val="0.91926303027005918"/>
          <c:h val="0.8663781308916757"/>
        </c:manualLayout>
      </c:layout>
      <c:lineChart>
        <c:grouping val="standard"/>
        <c:varyColors val="0"/>
        <c:ser>
          <c:idx val="0"/>
          <c:order val="0"/>
          <c:tx>
            <c:v>Whakapono</c:v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11-5.xlsx]Whakapono'!$I$434:$I$445</c:f>
              <c:numCache>
                <c:formatCode>0.0</c:formatCode>
                <c:ptCount val="12"/>
                <c:pt idx="0">
                  <c:v>90.053333333333342</c:v>
                </c:pt>
                <c:pt idx="1">
                  <c:v>88.367741935483878</c:v>
                </c:pt>
                <c:pt idx="2">
                  <c:v>83.397096774193543</c:v>
                </c:pt>
                <c:pt idx="3">
                  <c:v>64.926666666666677</c:v>
                </c:pt>
                <c:pt idx="4">
                  <c:v>68.900000000000006</c:v>
                </c:pt>
                <c:pt idx="5">
                  <c:v>76.876666666666651</c:v>
                </c:pt>
                <c:pt idx="6">
                  <c:v>89.480645161290298</c:v>
                </c:pt>
                <c:pt idx="7">
                  <c:v>93.274193548387117</c:v>
                </c:pt>
                <c:pt idx="8">
                  <c:v>96.159428571428592</c:v>
                </c:pt>
                <c:pt idx="9">
                  <c:v>104.94148387096773</c:v>
                </c:pt>
                <c:pt idx="10">
                  <c:v>109.30459999999999</c:v>
                </c:pt>
                <c:pt idx="11">
                  <c:v>110.18009090909091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B9D-4339-9EF5-23A5CAFEBDBE}"/>
            </c:ext>
          </c:extLst>
        </c:ser>
        <c:ser>
          <c:idx val="1"/>
          <c:order val="1"/>
          <c:tx>
            <c:v>Waiora</c:v>
          </c:tx>
          <c:spPr>
            <a:ln w="508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11-5.xlsx]Waiora'!$I$434:$I$445</c:f>
              <c:numCache>
                <c:formatCode>0.0</c:formatCode>
                <c:ptCount val="12"/>
                <c:pt idx="0">
                  <c:v>85.483333333333334</c:v>
                </c:pt>
                <c:pt idx="1">
                  <c:v>84.606451612903214</c:v>
                </c:pt>
                <c:pt idx="2">
                  <c:v>84.82903225806453</c:v>
                </c:pt>
                <c:pt idx="3">
                  <c:v>82.02</c:v>
                </c:pt>
                <c:pt idx="4">
                  <c:v>81.116129032258073</c:v>
                </c:pt>
                <c:pt idx="5">
                  <c:v>83.359999999999971</c:v>
                </c:pt>
                <c:pt idx="6">
                  <c:v>82.929032258064524</c:v>
                </c:pt>
                <c:pt idx="7">
                  <c:v>81.048387096774192</c:v>
                </c:pt>
                <c:pt idx="8">
                  <c:v>85.411714285714297</c:v>
                </c:pt>
                <c:pt idx="9">
                  <c:v>85.412967741935475</c:v>
                </c:pt>
                <c:pt idx="10">
                  <c:v>82.987142857142871</c:v>
                </c:pt>
                <c:pt idx="11">
                  <c:v>85.168363636363637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B9D-4339-9EF5-23A5CAFEB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6208832"/>
        <c:axId val="207109800"/>
      </c:lineChart>
      <c:catAx>
        <c:axId val="206208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09800"/>
        <c:crosses val="autoZero"/>
        <c:auto val="1"/>
        <c:lblAlgn val="ctr"/>
        <c:lblOffset val="100"/>
        <c:noMultiLvlLbl val="0"/>
      </c:catAx>
      <c:valAx>
        <c:axId val="207109800"/>
        <c:scaling>
          <c:orientation val="minMax"/>
          <c:max val="1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208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221663370888858"/>
          <c:y val="0.71970661459585261"/>
          <c:w val="0.18045344500159571"/>
          <c:h val="0.114954138011584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06226215765869"/>
          <c:y val="0.10947633270903639"/>
          <c:w val="0.83841233485362521"/>
          <c:h val="0.7888912119367063"/>
        </c:manualLayout>
      </c:layout>
      <c:barChart>
        <c:barDir val="col"/>
        <c:grouping val="clustered"/>
        <c:varyColors val="0"/>
        <c:ser>
          <c:idx val="1"/>
          <c:order val="1"/>
          <c:tx>
            <c:v>N Use 16-17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9D7-4710-8DC6-2595141A2AA5}"/>
              </c:ext>
            </c:extLst>
          </c:dPt>
          <c:cat>
            <c:strRef>
              <c:f>'[Backtrack File 2016-2017 Season 10-5.xlsx]Whakapono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10-5.xlsx]Whakapono Summary'!$C$92:$N$92</c:f>
              <c:numCache>
                <c:formatCode>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6.1950967741935488</c:v>
                </c:pt>
                <c:pt idx="3">
                  <c:v>17.518890322580646</c:v>
                </c:pt>
                <c:pt idx="4">
                  <c:v>2.6385806451612903</c:v>
                </c:pt>
                <c:pt idx="5">
                  <c:v>19.377354838709675</c:v>
                </c:pt>
                <c:pt idx="6">
                  <c:v>17.726451612903229</c:v>
                </c:pt>
                <c:pt idx="7">
                  <c:v>12.168709677419354</c:v>
                </c:pt>
                <c:pt idx="8">
                  <c:v>8.2927096774193547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9D7-4710-8DC6-2595141A2AA5}"/>
            </c:ext>
          </c:extLst>
        </c:ser>
        <c:ser>
          <c:idx val="3"/>
          <c:order val="3"/>
          <c:tx>
            <c:v>N Use 15-16</c:v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'[Backtrack File 2016-2017 Season 10-5.xlsx]Dashboard'!$AU$181:$AU$191</c:f>
              <c:numCache>
                <c:formatCode>General</c:formatCode>
                <c:ptCount val="11"/>
                <c:pt idx="1">
                  <c:v>26.537225806451609</c:v>
                </c:pt>
                <c:pt idx="3">
                  <c:v>5.0745483870967742</c:v>
                </c:pt>
                <c:pt idx="4">
                  <c:v>9.6946451612903211</c:v>
                </c:pt>
                <c:pt idx="5">
                  <c:v>9.8745483870967732</c:v>
                </c:pt>
                <c:pt idx="6">
                  <c:v>21.480714285714278</c:v>
                </c:pt>
                <c:pt idx="7">
                  <c:v>4.5262628571428563</c:v>
                </c:pt>
                <c:pt idx="8">
                  <c:v>8.6288228571428576</c:v>
                </c:pt>
                <c:pt idx="9">
                  <c:v>9.9996428571428577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9D7-4710-8DC6-2595141A2A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111760"/>
        <c:axId val="207111368"/>
      </c:barChart>
      <c:lineChart>
        <c:grouping val="standard"/>
        <c:varyColors val="0"/>
        <c:ser>
          <c:idx val="0"/>
          <c:order val="0"/>
          <c:tx>
            <c:v>Pasture cover 16-17</c:v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10-5.xlsx]Whakapono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10-5.xlsx]Whakapono Summary'!$C$75:$N$75</c:f>
              <c:numCache>
                <c:formatCode>0</c:formatCode>
                <c:ptCount val="12"/>
                <c:pt idx="0">
                  <c:v>2117.1645483870971</c:v>
                </c:pt>
                <c:pt idx="1">
                  <c:v>2276.7207741935481</c:v>
                </c:pt>
                <c:pt idx="2">
                  <c:v>2226.3252387096777</c:v>
                </c:pt>
                <c:pt idx="3">
                  <c:v>2068.211870967742</c:v>
                </c:pt>
                <c:pt idx="4">
                  <c:v>2443.9046451612899</c:v>
                </c:pt>
                <c:pt idx="5">
                  <c:v>2696.787948387097</c:v>
                </c:pt>
                <c:pt idx="6">
                  <c:v>2530.5362741935483</c:v>
                </c:pt>
                <c:pt idx="7">
                  <c:v>2549.4188064516125</c:v>
                </c:pt>
                <c:pt idx="8">
                  <c:v>2522.992838709677</c:v>
                </c:pt>
                <c:pt idx="9">
                  <c:v>2477.0646451612897</c:v>
                </c:pt>
                <c:pt idx="10">
                  <c:v>2174.2097204301076</c:v>
                </c:pt>
                <c:pt idx="11">
                  <c:v>2036.9076129032258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49D7-4710-8DC6-2595141A2AA5}"/>
            </c:ext>
          </c:extLst>
        </c:ser>
        <c:ser>
          <c:idx val="2"/>
          <c:order val="2"/>
          <c:tx>
            <c:v>Pasture cover 15-16</c:v>
          </c:tx>
          <c:spPr>
            <a:ln w="28575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val>
            <c:numRef>
              <c:f>'[Backtrack File 2016-2017 Season 10-5.xlsx]Dashboard'!$AN$192:$AN$203</c:f>
              <c:numCache>
                <c:formatCode>General</c:formatCode>
                <c:ptCount val="12"/>
                <c:pt idx="0">
                  <c:v>1931.8461538461538</c:v>
                </c:pt>
                <c:pt idx="1">
                  <c:v>1947.2307692307693</c:v>
                </c:pt>
                <c:pt idx="2">
                  <c:v>1842.5961538461538</c:v>
                </c:pt>
                <c:pt idx="3">
                  <c:v>1853.5</c:v>
                </c:pt>
                <c:pt idx="4">
                  <c:v>2303.8230769230768</c:v>
                </c:pt>
                <c:pt idx="5">
                  <c:v>2787.8173076923076</c:v>
                </c:pt>
                <c:pt idx="6">
                  <c:v>2560.6692307692306</c:v>
                </c:pt>
                <c:pt idx="7">
                  <c:v>2810.1923076923076</c:v>
                </c:pt>
                <c:pt idx="8">
                  <c:v>2869.1730769230771</c:v>
                </c:pt>
                <c:pt idx="9">
                  <c:v>2690.7153846153847</c:v>
                </c:pt>
                <c:pt idx="10">
                  <c:v>2583.7403846153848</c:v>
                </c:pt>
                <c:pt idx="11">
                  <c:v>2326.5581395348836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49D7-4710-8DC6-2595141A2A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7110584"/>
        <c:axId val="207110976"/>
      </c:lineChart>
      <c:catAx>
        <c:axId val="207110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10976"/>
        <c:crosses val="autoZero"/>
        <c:auto val="1"/>
        <c:lblAlgn val="ctr"/>
        <c:lblOffset val="100"/>
        <c:noMultiLvlLbl val="0"/>
      </c:catAx>
      <c:valAx>
        <c:axId val="20711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Pasture Cover KgDM/ha</a:t>
                </a:r>
              </a:p>
            </c:rich>
          </c:tx>
          <c:layout>
            <c:manualLayout>
              <c:xMode val="edge"/>
              <c:yMode val="edge"/>
              <c:x val="1.01173403657994E-2"/>
              <c:y val="0.360094179195829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10584"/>
        <c:crosses val="autoZero"/>
        <c:crossBetween val="between"/>
      </c:valAx>
      <c:valAx>
        <c:axId val="20711136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KgN/ha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11760"/>
        <c:crosses val="max"/>
        <c:crossBetween val="between"/>
      </c:valAx>
      <c:catAx>
        <c:axId val="2071117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71113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056235455757112"/>
          <c:y val="4.6070161186712345E-3"/>
          <c:w val="0.20489865850102071"/>
          <c:h val="0.205715750217112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36175462621167E-2"/>
          <c:y val="0.15754212874224763"/>
          <c:w val="0.83008200354917916"/>
          <c:h val="0.76002013945678837"/>
        </c:manualLayout>
      </c:layout>
      <c:barChart>
        <c:barDir val="col"/>
        <c:grouping val="clustered"/>
        <c:varyColors val="0"/>
        <c:ser>
          <c:idx val="1"/>
          <c:order val="1"/>
          <c:tx>
            <c:v>N Use 16-17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2A-4CCC-BE73-0E136797342C}"/>
              </c:ext>
            </c:extLst>
          </c:dPt>
          <c:cat>
            <c:strRef>
              <c:f>'[Backtrack File 2016-2017 Season 10-5.xlsx]Whakapono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10-5.xlsx]Waiora Summary'!$C$92:$N$92</c:f>
              <c:numCache>
                <c:formatCode>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11.529</c:v>
                </c:pt>
                <c:pt idx="3">
                  <c:v>16.847285714285714</c:v>
                </c:pt>
                <c:pt idx="4">
                  <c:v>24.314761904761902</c:v>
                </c:pt>
                <c:pt idx="5">
                  <c:v>25.351523809523808</c:v>
                </c:pt>
                <c:pt idx="6">
                  <c:v>23.105142857142862</c:v>
                </c:pt>
                <c:pt idx="7">
                  <c:v>0</c:v>
                </c:pt>
                <c:pt idx="8">
                  <c:v>16.085761904761902</c:v>
                </c:pt>
                <c:pt idx="9">
                  <c:v>7.0193809523809518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72A-4CCC-BE73-0E136797342C}"/>
            </c:ext>
          </c:extLst>
        </c:ser>
        <c:ser>
          <c:idx val="3"/>
          <c:order val="3"/>
          <c:tx>
            <c:v>N Use 15-16</c:v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'[Backtrack File 2016-2017 Season 10-5.xlsx]Dashboard'!$AT$181:$AT$191</c:f>
              <c:numCache>
                <c:formatCode>General</c:formatCode>
                <c:ptCount val="11"/>
                <c:pt idx="1">
                  <c:v>25.210000000000004</c:v>
                </c:pt>
                <c:pt idx="2">
                  <c:v>2.5857142857142859</c:v>
                </c:pt>
                <c:pt idx="3">
                  <c:v>2.3414285714285712</c:v>
                </c:pt>
                <c:pt idx="4">
                  <c:v>13.879580952380952</c:v>
                </c:pt>
                <c:pt idx="5">
                  <c:v>15.855733333333333</c:v>
                </c:pt>
                <c:pt idx="6">
                  <c:v>24.486247619047617</c:v>
                </c:pt>
                <c:pt idx="8">
                  <c:v>29.735314285714285</c:v>
                </c:pt>
                <c:pt idx="9">
                  <c:v>24.714514285714284</c:v>
                </c:pt>
                <c:pt idx="10">
                  <c:v>19.285714285714288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72A-4CCC-BE73-0E13679734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780504"/>
        <c:axId val="207113328"/>
      </c:barChart>
      <c:lineChart>
        <c:grouping val="standard"/>
        <c:varyColors val="0"/>
        <c:ser>
          <c:idx val="0"/>
          <c:order val="0"/>
          <c:tx>
            <c:v>Pasture Cover 16-17</c:v>
          </c:tx>
          <c:spPr>
            <a:ln w="508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10-5.xlsx]Whakapono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10-5.xlsx]Waiora Summary'!$C$75:$N$75</c:f>
              <c:numCache>
                <c:formatCode>0</c:formatCode>
                <c:ptCount val="12"/>
                <c:pt idx="0">
                  <c:v>2210.9512619047619</c:v>
                </c:pt>
                <c:pt idx="1">
                  <c:v>2351.1864285714287</c:v>
                </c:pt>
                <c:pt idx="2">
                  <c:v>2143.6461714285711</c:v>
                </c:pt>
                <c:pt idx="3">
                  <c:v>2176.8725595238093</c:v>
                </c:pt>
                <c:pt idx="4">
                  <c:v>2646.9634761904763</c:v>
                </c:pt>
                <c:pt idx="5">
                  <c:v>2799.5118857142852</c:v>
                </c:pt>
                <c:pt idx="6">
                  <c:v>2806.9597619047618</c:v>
                </c:pt>
                <c:pt idx="7">
                  <c:v>2828.5010714285709</c:v>
                </c:pt>
                <c:pt idx="8">
                  <c:v>2662.2439285714286</c:v>
                </c:pt>
                <c:pt idx="9">
                  <c:v>2583.7194190476193</c:v>
                </c:pt>
                <c:pt idx="10">
                  <c:v>2285.9386746031746</c:v>
                </c:pt>
                <c:pt idx="11">
                  <c:v>2129.2760952380954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C72A-4CCC-BE73-0E136797342C}"/>
            </c:ext>
          </c:extLst>
        </c:ser>
        <c:ser>
          <c:idx val="2"/>
          <c:order val="2"/>
          <c:tx>
            <c:v>Pasture Cover 15-16</c:v>
          </c:tx>
          <c:spPr>
            <a:ln w="28575" cap="rnd">
              <a:solidFill>
                <a:srgbClr val="92D050"/>
              </a:solidFill>
              <a:prstDash val="dash"/>
              <a:round/>
            </a:ln>
            <a:effectLst/>
          </c:spPr>
          <c:marker>
            <c:symbol val="none"/>
          </c:marker>
          <c:val>
            <c:numRef>
              <c:f>'[Backtrack File 2016-2017 Season 10-5.xlsx]Dashboard'!$AM$192:$AM$203</c:f>
              <c:numCache>
                <c:formatCode>General</c:formatCode>
                <c:ptCount val="12"/>
                <c:pt idx="0">
                  <c:v>1939.6666666666667</c:v>
                </c:pt>
                <c:pt idx="1">
                  <c:v>1884.4166666666667</c:v>
                </c:pt>
                <c:pt idx="2">
                  <c:v>1850.25</c:v>
                </c:pt>
                <c:pt idx="3">
                  <c:v>1889.3125</c:v>
                </c:pt>
                <c:pt idx="4">
                  <c:v>2227.5583333333334</c:v>
                </c:pt>
                <c:pt idx="5">
                  <c:v>2641.2604166666665</c:v>
                </c:pt>
                <c:pt idx="6">
                  <c:v>2736.3833333333332</c:v>
                </c:pt>
                <c:pt idx="7">
                  <c:v>2888.46875</c:v>
                </c:pt>
                <c:pt idx="8">
                  <c:v>2940.6145833333335</c:v>
                </c:pt>
                <c:pt idx="9">
                  <c:v>2812.8</c:v>
                </c:pt>
                <c:pt idx="10">
                  <c:v>2821.28125</c:v>
                </c:pt>
                <c:pt idx="11">
                  <c:v>2567.7361111111113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C72A-4CCC-BE73-0E13679734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7112544"/>
        <c:axId val="207112936"/>
      </c:lineChart>
      <c:catAx>
        <c:axId val="207112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12936"/>
        <c:crosses val="autoZero"/>
        <c:auto val="1"/>
        <c:lblAlgn val="ctr"/>
        <c:lblOffset val="100"/>
        <c:noMultiLvlLbl val="0"/>
      </c:catAx>
      <c:valAx>
        <c:axId val="207112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Pasture Cover KgDM/ha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12544"/>
        <c:crosses val="autoZero"/>
        <c:crossBetween val="between"/>
      </c:valAx>
      <c:valAx>
        <c:axId val="20711332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KgN/ha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0504"/>
        <c:crosses val="max"/>
        <c:crossBetween val="between"/>
      </c:valAx>
      <c:catAx>
        <c:axId val="206780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71133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698470644825783"/>
          <c:y val="2.026766994852117E-2"/>
          <c:w val="0.21673335043356423"/>
          <c:h val="0.19756238871709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629988559122414E-2"/>
          <c:y val="0.12824883860170364"/>
          <c:w val="0.88713264688067828"/>
          <c:h val="0.78182604675645029"/>
        </c:manualLayout>
      </c:layout>
      <c:lineChart>
        <c:grouping val="standard"/>
        <c:varyColors val="0"/>
        <c:ser>
          <c:idx val="0"/>
          <c:order val="0"/>
          <c:tx>
            <c:v>Whakapono</c:v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10-5.xlsx]Waiora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10-5.xlsx]Whakapono Summary'!$C$21:$N$21</c:f>
              <c:numCache>
                <c:formatCode>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17.340579710144929</c:v>
                </c:pt>
                <c:pt idx="3">
                  <c:v>100.19824016563146</c:v>
                </c:pt>
                <c:pt idx="4">
                  <c:v>134.43219461697723</c:v>
                </c:pt>
                <c:pt idx="5">
                  <c:v>177.63819875776397</c:v>
                </c:pt>
                <c:pt idx="6">
                  <c:v>231.97981366459626</c:v>
                </c:pt>
                <c:pt idx="7">
                  <c:v>266.6837474120083</c:v>
                </c:pt>
                <c:pt idx="8">
                  <c:v>308.01604554865423</c:v>
                </c:pt>
                <c:pt idx="9">
                  <c:v>373.83850931677011</c:v>
                </c:pt>
                <c:pt idx="10">
                  <c:v>488.60662525879911</c:v>
                </c:pt>
                <c:pt idx="11">
                  <c:v>748.79296066252584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77B-45AF-A85E-8DFE0C3AACD2}"/>
            </c:ext>
          </c:extLst>
        </c:ser>
        <c:ser>
          <c:idx val="1"/>
          <c:order val="1"/>
          <c:tx>
            <c:v>Waiora</c:v>
          </c:tx>
          <c:spPr>
            <a:ln w="381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'[Backtrack File 2016-2017 Season 10-5.xlsx]Waiora Summary'!$C$74:$N$74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10-5.xlsx]Waiora Summary'!$C$21:$N$21</c:f>
              <c:numCache>
                <c:formatCode>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19.054638364779873</c:v>
                </c:pt>
                <c:pt idx="3">
                  <c:v>112.33018867924528</c:v>
                </c:pt>
                <c:pt idx="4">
                  <c:v>146.32154088050316</c:v>
                </c:pt>
                <c:pt idx="5">
                  <c:v>189.50432389937109</c:v>
                </c:pt>
                <c:pt idx="6">
                  <c:v>224.15487421383648</c:v>
                </c:pt>
                <c:pt idx="7">
                  <c:v>247.51603773584907</c:v>
                </c:pt>
                <c:pt idx="8">
                  <c:v>266.63946540880499</c:v>
                </c:pt>
                <c:pt idx="9">
                  <c:v>315.16147798742139</c:v>
                </c:pt>
                <c:pt idx="10">
                  <c:v>432.69874213836476</c:v>
                </c:pt>
                <c:pt idx="11">
                  <c:v>643.50864779874212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77B-45AF-A85E-8DFE0C3AAC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6781288"/>
        <c:axId val="206781680"/>
      </c:lineChart>
      <c:catAx>
        <c:axId val="206781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1680"/>
        <c:crosses val="autoZero"/>
        <c:auto val="1"/>
        <c:lblAlgn val="ctr"/>
        <c:lblOffset val="100"/>
        <c:noMultiLvlLbl val="0"/>
      </c:catAx>
      <c:valAx>
        <c:axId val="206781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Pasture Cover KgDM/ha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1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294910328587898"/>
          <c:y val="0.12939593488313963"/>
          <c:w val="0.16294918904367722"/>
          <c:h val="9.8781194358547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250405334793293E-2"/>
          <c:y val="0.12824883860170364"/>
          <c:w val="0.91151223759779199"/>
          <c:h val="0.78182604675645029"/>
        </c:manualLayout>
      </c:layout>
      <c:barChart>
        <c:barDir val="col"/>
        <c:grouping val="clustered"/>
        <c:varyColors val="0"/>
        <c:ser>
          <c:idx val="0"/>
          <c:order val="0"/>
          <c:tx>
            <c:v>Whakapono</c:v>
          </c:tx>
          <c:spPr>
            <a:solidFill>
              <a:schemeClr val="accent1"/>
            </a:solidFill>
            <a:ln w="50800">
              <a:noFill/>
            </a:ln>
            <a:effectLst/>
          </c:spPr>
          <c:invertIfNegative val="0"/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11-5.xlsx]Whakapono'!$FC$434:$FC$445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15.100000000000001</c:v>
                </c:pt>
                <c:pt idx="4">
                  <c:v>0</c:v>
                </c:pt>
                <c:pt idx="5">
                  <c:v>18.649999999999999</c:v>
                </c:pt>
                <c:pt idx="6">
                  <c:v>18.350000000000001</c:v>
                </c:pt>
                <c:pt idx="7">
                  <c:v>18.149999999999999</c:v>
                </c:pt>
                <c:pt idx="8">
                  <c:v>18.600000000000001</c:v>
                </c:pt>
                <c:pt idx="9">
                  <c:v>14</c:v>
                </c:pt>
                <c:pt idx="10">
                  <c:v>15.1</c:v>
                </c:pt>
                <c:pt idx="11">
                  <c:v>16.399999999999999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768-4730-9677-2FCF2E292FCF}"/>
            </c:ext>
          </c:extLst>
        </c:ser>
        <c:ser>
          <c:idx val="1"/>
          <c:order val="1"/>
          <c:tx>
            <c:v>Waiora</c:v>
          </c:tx>
          <c:spPr>
            <a:solidFill>
              <a:schemeClr val="accent6"/>
            </a:solidFill>
            <a:ln w="50800">
              <a:noFill/>
            </a:ln>
            <a:effectLst/>
          </c:spPr>
          <c:invertIfNegative val="0"/>
          <c:cat>
            <c:strRef>
              <c:f>'[Backtrack File 2016-2017 Season 11-5.xlsx]Whakapono'!$D$434:$D$445</c:f>
              <c:strCache>
                <c:ptCount val="12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</c:strCache>
            </c:strRef>
          </c:cat>
          <c:val>
            <c:numRef>
              <c:f>'[Backtrack File 2016-2017 Season 11-5.xlsx]Waiora'!$FC$434:$FC$445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14.75</c:v>
                </c:pt>
                <c:pt idx="4">
                  <c:v>0</c:v>
                </c:pt>
                <c:pt idx="5">
                  <c:v>17.5</c:v>
                </c:pt>
                <c:pt idx="6">
                  <c:v>18.25</c:v>
                </c:pt>
                <c:pt idx="7">
                  <c:v>18</c:v>
                </c:pt>
                <c:pt idx="8">
                  <c:v>18.899999999999999</c:v>
                </c:pt>
                <c:pt idx="9">
                  <c:v>15.350000000000001</c:v>
                </c:pt>
                <c:pt idx="10">
                  <c:v>14.899999999999999</c:v>
                </c:pt>
                <c:pt idx="11">
                  <c:v>16.850000000000001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768-4730-9677-2FCF2E292F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782072"/>
        <c:axId val="206782464"/>
      </c:barChart>
      <c:catAx>
        <c:axId val="206782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2464"/>
        <c:crosses val="autoZero"/>
        <c:auto val="1"/>
        <c:lblAlgn val="ctr"/>
        <c:lblOffset val="100"/>
        <c:noMultiLvlLbl val="0"/>
      </c:catAx>
      <c:valAx>
        <c:axId val="20678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82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8.7385593462735944E-2"/>
          <c:y val="0.14902473681440664"/>
          <c:w val="0.17464228220669523"/>
          <c:h val="0.110355005286962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0.13281</cdr:x>
      <cdr:y>0.15963</cdr:y>
    </cdr:from>
    <cdr:to>
      <cdr:x>0.41363</cdr:x>
      <cdr:y>0.3233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18913" y="810508"/>
          <a:ext cx="3000306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NZ" sz="2400" dirty="0" err="1"/>
            <a:t>Whakapono</a:t>
          </a:r>
          <a:r>
            <a:rPr lang="en-NZ" sz="2400" dirty="0"/>
            <a:t> = </a:t>
          </a:r>
          <a:r>
            <a:rPr lang="en-NZ" sz="2400" dirty="0" smtClean="0"/>
            <a:t>63%</a:t>
          </a:r>
          <a:endParaRPr lang="en-NZ" sz="2400" dirty="0"/>
        </a:p>
        <a:p xmlns:a="http://schemas.openxmlformats.org/drawingml/2006/main">
          <a:r>
            <a:rPr lang="en-NZ" sz="2400" dirty="0" err="1"/>
            <a:t>Waiora</a:t>
          </a:r>
          <a:r>
            <a:rPr lang="en-NZ" sz="2400" dirty="0"/>
            <a:t> = </a:t>
          </a:r>
          <a:r>
            <a:rPr lang="en-NZ" sz="2400" dirty="0" smtClean="0"/>
            <a:t>116%</a:t>
          </a:r>
          <a:endParaRPr lang="en-NZ" sz="2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33C80-BDD7-4ED0-B342-492631006E30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051BF-1C92-4D25-9A35-C43406BA60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8241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9596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04043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8569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6333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110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218280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aseline="0" dirty="0" smtClean="0"/>
              <a:t>Kinsey Albrecht is base saturation % values </a:t>
            </a:r>
          </a:p>
          <a:p>
            <a:r>
              <a:rPr lang="en-NZ" baseline="0" dirty="0" smtClean="0"/>
              <a:t>All results are only for monitor paddocks</a:t>
            </a:r>
            <a:endParaRPr lang="en-NZ" baseline="0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193450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Measure leaching theoretically not physically</a:t>
            </a:r>
          </a:p>
          <a:p>
            <a:r>
              <a:rPr lang="en-NZ" dirty="0"/>
              <a:t>Would like to do it physically if possible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3991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aseline="0" dirty="0" smtClean="0"/>
              <a:t>Lactating </a:t>
            </a:r>
            <a:r>
              <a:rPr lang="en-NZ" baseline="0" dirty="0"/>
              <a:t>cow needs about 18% crude protein. High at 21-22 for environmental purposes as more is leached</a:t>
            </a:r>
          </a:p>
          <a:p>
            <a:endParaRPr lang="en-NZ" baseline="0" dirty="0"/>
          </a:p>
          <a:p>
            <a:r>
              <a:rPr lang="en-NZ" baseline="0" dirty="0"/>
              <a:t>John king measure brix shows slightly higher on </a:t>
            </a:r>
            <a:r>
              <a:rPr lang="en-NZ" baseline="0" dirty="0" err="1"/>
              <a:t>whakapono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367070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569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History of sampling method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98D34-63DB-4A00-85DD-3E9A91386717}" type="slidenum">
              <a:rPr lang="en-NZ" smtClean="0"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21501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Introduction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4813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98D34-63DB-4A00-85DD-3E9A91386717}" type="slidenum">
              <a:rPr lang="en-NZ" smtClean="0"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934200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% mown of farm – </a:t>
            </a:r>
            <a:r>
              <a:rPr lang="en-NZ" dirty="0" err="1"/>
              <a:t>Whakapono</a:t>
            </a:r>
            <a:r>
              <a:rPr lang="en-NZ" baseline="0" dirty="0"/>
              <a:t> = </a:t>
            </a:r>
            <a:r>
              <a:rPr lang="en-NZ" baseline="0" dirty="0" smtClean="0"/>
              <a:t>63% </a:t>
            </a:r>
            <a:r>
              <a:rPr lang="en-NZ" baseline="0" dirty="0" err="1"/>
              <a:t>Waiora</a:t>
            </a:r>
            <a:r>
              <a:rPr lang="en-NZ" baseline="0" dirty="0"/>
              <a:t> = </a:t>
            </a:r>
            <a:r>
              <a:rPr lang="en-NZ" baseline="0" dirty="0" smtClean="0"/>
              <a:t>116%</a:t>
            </a:r>
            <a:endParaRPr lang="en-NZ" dirty="0"/>
          </a:p>
          <a:p>
            <a:r>
              <a:rPr lang="en-NZ" dirty="0" err="1"/>
              <a:t>Whakapono</a:t>
            </a:r>
            <a:r>
              <a:rPr lang="en-NZ" baseline="0" dirty="0"/>
              <a:t> –Total area pre mown </a:t>
            </a:r>
            <a:r>
              <a:rPr lang="en-NZ" baseline="0" dirty="0" smtClean="0"/>
              <a:t>–69.1ha </a:t>
            </a:r>
            <a:r>
              <a:rPr lang="en-NZ" baseline="0" dirty="0"/>
              <a:t>= </a:t>
            </a:r>
            <a:r>
              <a:rPr lang="en-NZ" baseline="0" dirty="0" smtClean="0"/>
              <a:t>44.6%. </a:t>
            </a:r>
            <a:r>
              <a:rPr lang="en-NZ" baseline="0" dirty="0"/>
              <a:t>Area cut for silage = </a:t>
            </a:r>
            <a:r>
              <a:rPr lang="en-NZ" baseline="0" dirty="0" smtClean="0"/>
              <a:t>28.3ha =18.3 </a:t>
            </a:r>
            <a:r>
              <a:rPr lang="en-NZ" baseline="0" dirty="0"/>
              <a:t>%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baseline="0" dirty="0" err="1"/>
              <a:t>Waiora</a:t>
            </a:r>
            <a:r>
              <a:rPr lang="en-NZ" baseline="0" dirty="0"/>
              <a:t> Total area pre mown </a:t>
            </a:r>
            <a:r>
              <a:rPr lang="en-NZ" baseline="0" dirty="0" smtClean="0"/>
              <a:t>–154ha =73%. Area cut for silage = 90ha =43%</a:t>
            </a:r>
          </a:p>
          <a:p>
            <a:endParaRPr lang="en-NZ" baseline="0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24808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238063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Lame cows pivots over tracks on </a:t>
            </a:r>
            <a:r>
              <a:rPr lang="en-NZ" dirty="0" err="1"/>
              <a:t>whakapono</a:t>
            </a:r>
            <a:r>
              <a:rPr lang="en-NZ" dirty="0"/>
              <a:t> and larger herd size. </a:t>
            </a:r>
          </a:p>
          <a:p>
            <a:r>
              <a:rPr lang="en-NZ" dirty="0"/>
              <a:t>Could be the difference in clover content</a:t>
            </a:r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238063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Mastitis</a:t>
            </a:r>
            <a:r>
              <a:rPr lang="en-NZ" baseline="0" dirty="0"/>
              <a:t> cases per </a:t>
            </a:r>
            <a:r>
              <a:rPr lang="en-NZ" baseline="0" dirty="0" smtClean="0"/>
              <a:t>month</a:t>
            </a:r>
          </a:p>
          <a:p>
            <a:endParaRPr lang="en-NZ" baseline="0" dirty="0" smtClean="0"/>
          </a:p>
          <a:p>
            <a:r>
              <a:rPr lang="en-NZ" baseline="0" dirty="0" smtClean="0"/>
              <a:t>Put in SCC either on this graph or separate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809283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Mastitis</a:t>
            </a:r>
            <a:r>
              <a:rPr lang="en-NZ" baseline="0" dirty="0"/>
              <a:t> cases per </a:t>
            </a:r>
            <a:r>
              <a:rPr lang="en-NZ" baseline="0" dirty="0" smtClean="0"/>
              <a:t>month</a:t>
            </a:r>
          </a:p>
          <a:p>
            <a:endParaRPr lang="en-NZ" baseline="0" dirty="0" smtClean="0"/>
          </a:p>
          <a:p>
            <a:r>
              <a:rPr lang="en-NZ" baseline="0" dirty="0" smtClean="0"/>
              <a:t>Put in SCC either on this graph or separate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848225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Average = 25</a:t>
            </a:r>
          </a:p>
          <a:p>
            <a:r>
              <a:rPr lang="en-NZ" dirty="0"/>
              <a:t>Last season average was 26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341417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Average</a:t>
            </a:r>
            <a:r>
              <a:rPr lang="en-NZ" baseline="0" dirty="0"/>
              <a:t> = 23.8</a:t>
            </a:r>
          </a:p>
          <a:p>
            <a:r>
              <a:rPr lang="en-NZ" baseline="0" dirty="0"/>
              <a:t>Average last season = 24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264313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337537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Put in updated </a:t>
            </a:r>
            <a:r>
              <a:rPr lang="en-NZ" dirty="0" smtClean="0"/>
              <a:t>logo</a:t>
            </a:r>
          </a:p>
          <a:p>
            <a:endParaRPr lang="en-NZ" dirty="0" smtClean="0"/>
          </a:p>
          <a:p>
            <a:r>
              <a:rPr lang="en-NZ" dirty="0" smtClean="0"/>
              <a:t>Pre</a:t>
            </a:r>
            <a:r>
              <a:rPr lang="en-NZ" baseline="0" dirty="0" smtClean="0"/>
              <a:t> calving – July</a:t>
            </a:r>
          </a:p>
          <a:p>
            <a:r>
              <a:rPr lang="en-NZ" baseline="0" dirty="0" smtClean="0"/>
              <a:t>Pre Mating – Sep</a:t>
            </a:r>
          </a:p>
          <a:p>
            <a:r>
              <a:rPr lang="en-NZ" baseline="0" dirty="0" smtClean="0"/>
              <a:t>Summer – Feb</a:t>
            </a:r>
          </a:p>
          <a:p>
            <a:r>
              <a:rPr lang="en-NZ" baseline="0" dirty="0" smtClean="0"/>
              <a:t>Autumn - May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29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1555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SHOULD do some samples for soil microbes and soil carbon to 60cm depth, also rooting depth.</a:t>
            </a:r>
          </a:p>
          <a:p>
            <a:endParaRPr lang="en-NZ" dirty="0"/>
          </a:p>
          <a:p>
            <a:r>
              <a:rPr lang="en-NZ" dirty="0"/>
              <a:t>Some soil type, same pasture, cowsheds the same, did everything as same as possible. Trying to compare the two farms. Also keeping the same stocking rate.</a:t>
            </a:r>
          </a:p>
          <a:p>
            <a:endParaRPr lang="en-NZ" dirty="0"/>
          </a:p>
          <a:p>
            <a:r>
              <a:rPr lang="en-NZ" dirty="0"/>
              <a:t>Pivot location would be good if could get on map.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48139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Reproductive</a:t>
            </a:r>
            <a:r>
              <a:rPr lang="en-NZ" baseline="0" dirty="0" smtClean="0"/>
              <a:t> </a:t>
            </a:r>
            <a:r>
              <a:rPr lang="en-NZ" baseline="0" dirty="0"/>
              <a:t>performance – </a:t>
            </a:r>
            <a:r>
              <a:rPr lang="en-NZ" baseline="0" dirty="0" smtClean="0"/>
              <a:t>info</a:t>
            </a:r>
          </a:p>
          <a:p>
            <a:r>
              <a:rPr lang="en-NZ" baseline="0" dirty="0" err="1" smtClean="0"/>
              <a:t>Waiora</a:t>
            </a:r>
            <a:r>
              <a:rPr lang="en-NZ" baseline="0" dirty="0" smtClean="0"/>
              <a:t> cows mated 624</a:t>
            </a:r>
          </a:p>
          <a:p>
            <a:r>
              <a:rPr lang="en-NZ" baseline="0" dirty="0" err="1" smtClean="0"/>
              <a:t>Whakapono</a:t>
            </a:r>
            <a:r>
              <a:rPr lang="en-NZ" baseline="0" dirty="0" smtClean="0"/>
              <a:t> 481 cows mated</a:t>
            </a:r>
          </a:p>
          <a:p>
            <a:r>
              <a:rPr lang="en-NZ" baseline="0" dirty="0" smtClean="0"/>
              <a:t>Doesn’t include CO’s</a:t>
            </a:r>
            <a:endParaRPr lang="en-NZ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30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877733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aseline="0" dirty="0" smtClean="0"/>
              <a:t>Old </a:t>
            </a:r>
            <a:r>
              <a:rPr lang="en-NZ" baseline="0" dirty="0"/>
              <a:t>cows above 8 </a:t>
            </a:r>
            <a:r>
              <a:rPr lang="en-NZ" baseline="0" dirty="0" err="1"/>
              <a:t>yrs</a:t>
            </a:r>
            <a:r>
              <a:rPr lang="en-NZ" baseline="0" dirty="0"/>
              <a:t> old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31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24635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32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436548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Milk solids per cow does</a:t>
            </a:r>
            <a:r>
              <a:rPr lang="en-NZ" baseline="0" dirty="0" smtClean="0"/>
              <a:t> not include calf milk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33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8569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Introduction information</a:t>
            </a:r>
          </a:p>
          <a:p>
            <a:endParaRPr lang="en-NZ" dirty="0"/>
          </a:p>
          <a:p>
            <a:r>
              <a:rPr lang="en-NZ" dirty="0"/>
              <a:t>Dropped cow </a:t>
            </a:r>
            <a:r>
              <a:rPr lang="en-NZ" dirty="0" smtClean="0"/>
              <a:t>numbers every </a:t>
            </a:r>
            <a:r>
              <a:rPr lang="en-NZ" dirty="0"/>
              <a:t>year. </a:t>
            </a:r>
          </a:p>
          <a:p>
            <a:r>
              <a:rPr lang="en-NZ" dirty="0"/>
              <a:t>Purposely dropped down N applications by 50 </a:t>
            </a:r>
            <a:r>
              <a:rPr lang="en-NZ" dirty="0" err="1"/>
              <a:t>kgN</a:t>
            </a:r>
            <a:r>
              <a:rPr lang="en-NZ" dirty="0"/>
              <a:t> each year. Every year has been a difference in </a:t>
            </a:r>
            <a:r>
              <a:rPr lang="en-NZ" dirty="0" smtClean="0"/>
              <a:t>overseer but not this season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8569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5668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Excluding</a:t>
            </a:r>
            <a:r>
              <a:rPr lang="en-NZ" baseline="0" dirty="0" smtClean="0"/>
              <a:t> calf milk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0141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aseline="0" dirty="0" smtClean="0"/>
              <a:t>Don’t have irrigation for 14/15 season – should be able to get from website?</a:t>
            </a:r>
            <a:endParaRPr lang="en-NZ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02851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09970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051BF-1C92-4D25-9A35-C43406BA60E6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27733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4095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327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9544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632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9968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7609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43684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8198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32833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3887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897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B5AF6-1056-4403-AD59-D3ED636D519D}" type="datetimeFigureOut">
              <a:rPr lang="en-NZ" smtClean="0"/>
              <a:t>27/07/2017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75549-46D8-4A00-BE74-B4BBBC0885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9860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8000" b="1" dirty="0"/>
              <a:t> Backtrack Dairies</a:t>
            </a:r>
            <a:endParaRPr lang="en-AU" sz="80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4620" y="3657599"/>
            <a:ext cx="2641348" cy="18084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857" y="1545545"/>
            <a:ext cx="6633029" cy="476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2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35085" y="6568751"/>
            <a:ext cx="8956915" cy="289249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6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904" y="605711"/>
            <a:ext cx="8900933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1379382" y="413229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smtClean="0"/>
              <a:t>Soil Moisture</a:t>
            </a:r>
            <a:endParaRPr lang="en-NZ" sz="3200" b="1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C00-00002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5182610"/>
              </p:ext>
            </p:extLst>
          </p:nvPr>
        </p:nvGraphicFramePr>
        <p:xfrm>
          <a:off x="866274" y="1190486"/>
          <a:ext cx="10587789" cy="5050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3116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52570"/>
            <a:ext cx="10799180" cy="305430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17828" y="431225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err="1"/>
              <a:t>Whakapono</a:t>
            </a:r>
            <a:r>
              <a:rPr lang="en-NZ" sz="3200" b="1" dirty="0"/>
              <a:t> – Pasture Cover vs N use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00000000-0008-0000-0C00-00002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1844718"/>
              </p:ext>
            </p:extLst>
          </p:nvPr>
        </p:nvGraphicFramePr>
        <p:xfrm>
          <a:off x="1045029" y="1138989"/>
          <a:ext cx="10566611" cy="50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07394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52570"/>
            <a:ext cx="10799180" cy="305430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93659" y="430313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err="1"/>
              <a:t>Waiora</a:t>
            </a:r>
            <a:r>
              <a:rPr lang="en-NZ" sz="3200" b="1" dirty="0"/>
              <a:t> – Pasture Cover vs N Use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35EAD240-DCE6-47C7-BF8C-A5237AC6E9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8340407"/>
              </p:ext>
            </p:extLst>
          </p:nvPr>
        </p:nvGraphicFramePr>
        <p:xfrm>
          <a:off x="667657" y="1132114"/>
          <a:ext cx="10929258" cy="4931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05104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33909"/>
            <a:ext cx="10799180" cy="324091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92820" y="342508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smtClean="0"/>
              <a:t>Fertiliser</a:t>
            </a:r>
            <a:endParaRPr lang="en-NZ" sz="32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90521"/>
              </p:ext>
            </p:extLst>
          </p:nvPr>
        </p:nvGraphicFramePr>
        <p:xfrm>
          <a:off x="998386" y="1445462"/>
          <a:ext cx="968979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283">
                  <a:extLst>
                    <a:ext uri="{9D8B030D-6E8A-4147-A177-3AD203B41FA5}">
                      <a16:colId xmlns="" xmlns:a16="http://schemas.microsoft.com/office/drawing/2014/main" val="2616079323"/>
                    </a:ext>
                  </a:extLst>
                </a:gridCol>
                <a:gridCol w="1074231">
                  <a:extLst>
                    <a:ext uri="{9D8B030D-6E8A-4147-A177-3AD203B41FA5}">
                      <a16:colId xmlns="" xmlns:a16="http://schemas.microsoft.com/office/drawing/2014/main" val="2261047264"/>
                    </a:ext>
                  </a:extLst>
                </a:gridCol>
                <a:gridCol w="1384257">
                  <a:extLst>
                    <a:ext uri="{9D8B030D-6E8A-4147-A177-3AD203B41FA5}">
                      <a16:colId xmlns="" xmlns:a16="http://schemas.microsoft.com/office/drawing/2014/main" val="2607989931"/>
                    </a:ext>
                  </a:extLst>
                </a:gridCol>
                <a:gridCol w="1384257">
                  <a:extLst>
                    <a:ext uri="{9D8B030D-6E8A-4147-A177-3AD203B41FA5}">
                      <a16:colId xmlns="" xmlns:a16="http://schemas.microsoft.com/office/drawing/2014/main" val="3006176276"/>
                    </a:ext>
                  </a:extLst>
                </a:gridCol>
                <a:gridCol w="1384257">
                  <a:extLst>
                    <a:ext uri="{9D8B030D-6E8A-4147-A177-3AD203B41FA5}">
                      <a16:colId xmlns="" xmlns:a16="http://schemas.microsoft.com/office/drawing/2014/main" val="1639540138"/>
                    </a:ext>
                  </a:extLst>
                </a:gridCol>
                <a:gridCol w="1384257">
                  <a:extLst>
                    <a:ext uri="{9D8B030D-6E8A-4147-A177-3AD203B41FA5}">
                      <a16:colId xmlns="" xmlns:a16="http://schemas.microsoft.com/office/drawing/2014/main" val="2172028236"/>
                    </a:ext>
                  </a:extLst>
                </a:gridCol>
                <a:gridCol w="1384257">
                  <a:extLst>
                    <a:ext uri="{9D8B030D-6E8A-4147-A177-3AD203B41FA5}">
                      <a16:colId xmlns="" xmlns:a16="http://schemas.microsoft.com/office/drawing/2014/main" val="3242914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16-17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94877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err="1"/>
                        <a:t>Whakapono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522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3238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err="1"/>
                        <a:t>Waiora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1837555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679623"/>
              </p:ext>
            </p:extLst>
          </p:nvPr>
        </p:nvGraphicFramePr>
        <p:xfrm>
          <a:off x="998388" y="3531610"/>
          <a:ext cx="9689795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284">
                  <a:extLst>
                    <a:ext uri="{9D8B030D-6E8A-4147-A177-3AD203B41FA5}">
                      <a16:colId xmlns="" xmlns:a16="http://schemas.microsoft.com/office/drawing/2014/main" val="2616079323"/>
                    </a:ext>
                  </a:extLst>
                </a:gridCol>
                <a:gridCol w="1074231">
                  <a:extLst>
                    <a:ext uri="{9D8B030D-6E8A-4147-A177-3AD203B41FA5}">
                      <a16:colId xmlns="" xmlns:a16="http://schemas.microsoft.com/office/drawing/2014/main" val="2261047264"/>
                    </a:ext>
                  </a:extLst>
                </a:gridCol>
                <a:gridCol w="1384256">
                  <a:extLst>
                    <a:ext uri="{9D8B030D-6E8A-4147-A177-3AD203B41FA5}">
                      <a16:colId xmlns="" xmlns:a16="http://schemas.microsoft.com/office/drawing/2014/main" val="2607989931"/>
                    </a:ext>
                  </a:extLst>
                </a:gridCol>
                <a:gridCol w="1384256">
                  <a:extLst>
                    <a:ext uri="{9D8B030D-6E8A-4147-A177-3AD203B41FA5}">
                      <a16:colId xmlns="" xmlns:a16="http://schemas.microsoft.com/office/drawing/2014/main" val="3006176276"/>
                    </a:ext>
                  </a:extLst>
                </a:gridCol>
                <a:gridCol w="1384256">
                  <a:extLst>
                    <a:ext uri="{9D8B030D-6E8A-4147-A177-3AD203B41FA5}">
                      <a16:colId xmlns="" xmlns:a16="http://schemas.microsoft.com/office/drawing/2014/main" val="1639540138"/>
                    </a:ext>
                  </a:extLst>
                </a:gridCol>
                <a:gridCol w="1384256">
                  <a:extLst>
                    <a:ext uri="{9D8B030D-6E8A-4147-A177-3AD203B41FA5}">
                      <a16:colId xmlns="" xmlns:a16="http://schemas.microsoft.com/office/drawing/2014/main" val="2172028236"/>
                    </a:ext>
                  </a:extLst>
                </a:gridCol>
                <a:gridCol w="1384256">
                  <a:extLst>
                    <a:ext uri="{9D8B030D-6E8A-4147-A177-3AD203B41FA5}">
                      <a16:colId xmlns="" xmlns:a16="http://schemas.microsoft.com/office/drawing/2014/main" val="3242914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15-16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94877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err="1"/>
                        <a:t>Whakapono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117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923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3238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err="1"/>
                        <a:t>Waiora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18375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614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07332"/>
            <a:ext cx="10799180" cy="350668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91548" y="46769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/>
              <a:t>Supplements Fed – Projected to end of Season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0000000-0008-0000-0C00-00001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40441"/>
              </p:ext>
            </p:extLst>
          </p:nvPr>
        </p:nvGraphicFramePr>
        <p:xfrm>
          <a:off x="1392820" y="1005840"/>
          <a:ext cx="9648560" cy="512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978316" y="1888541"/>
            <a:ext cx="2368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err="1" smtClean="0"/>
              <a:t>Whakapono</a:t>
            </a:r>
            <a:endParaRPr lang="en-NZ" sz="2400" dirty="0"/>
          </a:p>
          <a:p>
            <a:r>
              <a:rPr lang="en-NZ" sz="2400" dirty="0" smtClean="0"/>
              <a:t>749 </a:t>
            </a:r>
            <a:r>
              <a:rPr lang="en-NZ" sz="2400" dirty="0" err="1" smtClean="0"/>
              <a:t>kgDM</a:t>
            </a:r>
            <a:r>
              <a:rPr lang="en-NZ" sz="2400" dirty="0" smtClean="0"/>
              <a:t>/cow</a:t>
            </a:r>
            <a:endParaRPr lang="en-NZ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883618" y="4336181"/>
            <a:ext cx="2157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err="1" smtClean="0"/>
              <a:t>Waiora</a:t>
            </a:r>
            <a:endParaRPr lang="en-NZ" sz="2400" dirty="0"/>
          </a:p>
          <a:p>
            <a:r>
              <a:rPr lang="en-NZ" sz="2400" dirty="0" smtClean="0"/>
              <a:t>644 </a:t>
            </a:r>
            <a:r>
              <a:rPr lang="en-NZ" sz="2400" dirty="0" err="1" smtClean="0"/>
              <a:t>kgDM</a:t>
            </a:r>
            <a:r>
              <a:rPr lang="en-NZ" sz="2400" dirty="0" smtClean="0"/>
              <a:t>/cow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985066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60542"/>
            <a:ext cx="10799180" cy="297458"/>
          </a:xfrm>
          <a:solidFill>
            <a:schemeClr val="accent6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37751" y="530026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/>
              <a:t>Soils Tests – Monitor Paddocks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308885"/>
              </p:ext>
            </p:extLst>
          </p:nvPr>
        </p:nvGraphicFramePr>
        <p:xfrm>
          <a:off x="600385" y="1689449"/>
          <a:ext cx="4234308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6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55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2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Hills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err="1"/>
                        <a:t>Whakapono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err="1"/>
                        <a:t>Waiora</a:t>
                      </a:r>
                      <a:endParaRPr lang="en-A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PH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6.3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6.2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Olsen P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S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K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Ca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Mg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Na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501861"/>
              </p:ext>
            </p:extLst>
          </p:nvPr>
        </p:nvGraphicFramePr>
        <p:xfrm>
          <a:off x="6087978" y="1732655"/>
          <a:ext cx="5654841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47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566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234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Kinsey</a:t>
                      </a:r>
                      <a:r>
                        <a:rPr lang="en-NZ" sz="2400" baseline="0" dirty="0" smtClean="0"/>
                        <a:t> Albrecht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err="1"/>
                        <a:t>Whakapono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err="1"/>
                        <a:t>Waiora</a:t>
                      </a:r>
                      <a:endParaRPr lang="en-A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PH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6.1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/>
                        <a:t>6.2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Total Exchange Capacity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11.4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10.7</a:t>
                      </a:r>
                      <a:endParaRPr lang="en-A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Calcium</a:t>
                      </a:r>
                      <a:r>
                        <a:rPr lang="en-NZ" sz="2400" baseline="0" dirty="0" smtClean="0"/>
                        <a:t> %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64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71</a:t>
                      </a:r>
                      <a:endParaRPr lang="en-A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Magnesium</a:t>
                      </a:r>
                      <a:r>
                        <a:rPr lang="en-NZ" sz="2400" baseline="0" dirty="0" smtClean="0"/>
                        <a:t> %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14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8</a:t>
                      </a:r>
                      <a:endParaRPr lang="en-A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Potassium</a:t>
                      </a:r>
                      <a:r>
                        <a:rPr lang="en-NZ" sz="2400" baseline="0" dirty="0" smtClean="0"/>
                        <a:t> %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2.4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3.5</a:t>
                      </a:r>
                      <a:endParaRPr lang="en-A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Sodium</a:t>
                      </a:r>
                      <a:r>
                        <a:rPr lang="en-NZ" sz="2400" baseline="0" dirty="0" smtClean="0"/>
                        <a:t> %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0.9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1.1</a:t>
                      </a:r>
                      <a:endParaRPr lang="en-A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580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237441"/>
              </p:ext>
            </p:extLst>
          </p:nvPr>
        </p:nvGraphicFramePr>
        <p:xfrm>
          <a:off x="5981062" y="354063"/>
          <a:ext cx="6210937" cy="6287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20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26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926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926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9269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269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9269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9269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b="1" u="none" strike="noStrike" dirty="0" err="1">
                          <a:effectLst/>
                        </a:rPr>
                        <a:t>Waiora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NZ" sz="1600" u="none" strike="noStrike" dirty="0">
                          <a:effectLst/>
                        </a:rPr>
                        <a:t>(kg/ha/</a:t>
                      </a:r>
                      <a:r>
                        <a:rPr lang="en-NZ" sz="1600" u="none" strike="noStrike" dirty="0" err="1">
                          <a:effectLst/>
                        </a:rPr>
                        <a:t>yr</a:t>
                      </a:r>
                      <a:r>
                        <a:rPr lang="en-NZ" sz="1600" u="none" strike="noStrike" dirty="0">
                          <a:effectLst/>
                        </a:rPr>
                        <a:t>)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1750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 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N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P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K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S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Ca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Mg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 dirty="0">
                          <a:effectLst/>
                        </a:rPr>
                        <a:t>Na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Nutrients Added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Fertiliser, lime and other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Rain/clover N Fixation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Irrigation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Supplements imported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0630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 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Nutrients Removed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As products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Exported effluent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As supplements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To atmospheric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 water</a:t>
                      </a:r>
                      <a:endParaRPr lang="en-NZ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60630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 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60630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Change in internal pools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Plant material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Organic pool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60630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Inorganic mineral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33220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Inorganic soil pool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u="none" strike="noStrike" dirty="0">
                          <a:effectLst/>
                        </a:rPr>
                        <a:t>0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25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49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u="none" strike="noStrike">
                          <a:effectLst/>
                        </a:rPr>
                        <a:t>0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u="none" strike="noStrike" dirty="0">
                          <a:effectLst/>
                        </a:rPr>
                        <a:t>32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586798"/>
              </p:ext>
            </p:extLst>
          </p:nvPr>
        </p:nvGraphicFramePr>
        <p:xfrm>
          <a:off x="104030" y="382373"/>
          <a:ext cx="5773002" cy="62590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76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45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519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519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5192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19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5192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4120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b="1" u="none" strike="noStrike" dirty="0" err="1">
                          <a:effectLst/>
                        </a:rPr>
                        <a:t>Whakapono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NZ" sz="1600" u="none" strike="noStrike" dirty="0">
                          <a:effectLst/>
                        </a:rPr>
                        <a:t>(kg/ha/</a:t>
                      </a:r>
                      <a:r>
                        <a:rPr lang="en-NZ" sz="1600" u="none" strike="noStrike" dirty="0" err="1">
                          <a:effectLst/>
                        </a:rPr>
                        <a:t>yr</a:t>
                      </a:r>
                      <a:r>
                        <a:rPr lang="en-NZ" sz="1600" u="none" strike="noStrike" dirty="0">
                          <a:effectLst/>
                        </a:rPr>
                        <a:t>)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785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 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N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P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K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S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 dirty="0" err="1">
                          <a:effectLst/>
                        </a:rPr>
                        <a:t>Ca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>
                          <a:effectLst/>
                        </a:rPr>
                        <a:t>Mg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1" u="none" strike="noStrike" dirty="0">
                          <a:effectLst/>
                        </a:rPr>
                        <a:t>Na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2476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Nutrients Added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748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Fertiliser, lime and other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Rain/clover N Fixation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Irrigation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Supplements imported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785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 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Nutrients Removed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As products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Exported effluent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As supplements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To atmospheric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 water</a:t>
                      </a:r>
                      <a:endParaRPr lang="en-NZ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7857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 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21971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 dirty="0">
                          <a:effectLst/>
                        </a:rPr>
                        <a:t>Change in internal pools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Plant material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Organic pool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Inorganic mineral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315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600" u="none" strike="noStrike">
                          <a:effectLst/>
                        </a:rPr>
                        <a:t>Inorganic soil pool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u="none" strike="noStrike" dirty="0">
                          <a:effectLst/>
                        </a:rPr>
                        <a:t>0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u="none" strike="noStrike" dirty="0">
                          <a:effectLst/>
                        </a:rPr>
                        <a:t>0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12777" y="0"/>
            <a:ext cx="5047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dirty="0"/>
              <a:t>Overseer</a:t>
            </a:r>
            <a:r>
              <a:rPr lang="en-NZ" dirty="0"/>
              <a:t> </a:t>
            </a:r>
            <a:r>
              <a:rPr lang="en-NZ" b="1" dirty="0"/>
              <a:t>Nutrient</a:t>
            </a:r>
            <a:r>
              <a:rPr lang="en-NZ" dirty="0"/>
              <a:t> </a:t>
            </a:r>
            <a:r>
              <a:rPr lang="en-NZ" b="1" dirty="0"/>
              <a:t>Budgets</a:t>
            </a:r>
          </a:p>
        </p:txBody>
      </p:sp>
    </p:spTree>
    <p:extLst>
      <p:ext uri="{BB962C8B-B14F-4D97-AF65-F5344CB8AC3E}">
        <p14:creationId xmlns:p14="http://schemas.microsoft.com/office/powerpoint/2010/main" val="361919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52570"/>
            <a:ext cx="10799180" cy="305430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20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301566"/>
              </p:ext>
            </p:extLst>
          </p:nvPr>
        </p:nvGraphicFramePr>
        <p:xfrm>
          <a:off x="1898274" y="603473"/>
          <a:ext cx="812799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Z" sz="2000" dirty="0"/>
                        <a:t>Ave for Season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err="1"/>
                        <a:t>Whakapono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err="1"/>
                        <a:t>Waiora</a:t>
                      </a:r>
                      <a:endParaRPr lang="en-NZ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dirty="0"/>
                        <a:t>DM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16.8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16.8</a:t>
                      </a:r>
                      <a:endParaRPr lang="en-NZ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dirty="0" smtClean="0"/>
                        <a:t>ME</a:t>
                      </a:r>
                      <a:r>
                        <a:rPr lang="en-NZ" sz="2000" baseline="0" dirty="0" smtClean="0"/>
                        <a:t> (MJ/</a:t>
                      </a:r>
                      <a:r>
                        <a:rPr lang="en-NZ" sz="2000" baseline="0" dirty="0" err="1" smtClean="0"/>
                        <a:t>KgDM</a:t>
                      </a:r>
                      <a:r>
                        <a:rPr lang="en-NZ" sz="2000" baseline="0" dirty="0" smtClean="0"/>
                        <a:t>)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12.4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12.2</a:t>
                      </a:r>
                      <a:endParaRPr lang="en-NZ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dirty="0"/>
                        <a:t>Protein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26.3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26.2</a:t>
                      </a:r>
                      <a:endParaRPr lang="en-NZ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dirty="0"/>
                        <a:t>NDF</a:t>
                      </a:r>
                      <a:r>
                        <a:rPr lang="en-NZ" sz="2000" baseline="0" dirty="0"/>
                        <a:t> %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37.4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39.3</a:t>
                      </a:r>
                      <a:endParaRPr lang="en-NZ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dirty="0"/>
                        <a:t>Soluble</a:t>
                      </a:r>
                      <a:r>
                        <a:rPr lang="en-NZ" sz="2000" baseline="0" dirty="0"/>
                        <a:t> Sugars %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10.8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10.4</a:t>
                      </a:r>
                      <a:endParaRPr lang="en-NZ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43820" y="82147"/>
            <a:ext cx="6036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/>
              <a:t>Pasture Quality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891" y="3065274"/>
            <a:ext cx="4831670" cy="35266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76" y="3045594"/>
            <a:ext cx="4754688" cy="3566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329474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err="1" smtClean="0"/>
              <a:t>Whakapono</a:t>
            </a:r>
            <a:r>
              <a:rPr lang="en-NZ" dirty="0" smtClean="0"/>
              <a:t> – S6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6966857" y="3164114"/>
            <a:ext cx="169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err="1" smtClean="0"/>
              <a:t>Waiora</a:t>
            </a:r>
            <a:r>
              <a:rPr lang="en-NZ" dirty="0" smtClean="0"/>
              <a:t> – N8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6399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52570"/>
            <a:ext cx="10799180" cy="305430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20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09768" y="359364"/>
            <a:ext cx="6036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/>
              <a:t>Pasture </a:t>
            </a:r>
            <a:r>
              <a:rPr lang="en-NZ" sz="3600" b="1" dirty="0" smtClean="0"/>
              <a:t>DM% </a:t>
            </a:r>
            <a:endParaRPr lang="en-NZ" sz="3600" b="1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C00-000021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2740879"/>
              </p:ext>
            </p:extLst>
          </p:nvPr>
        </p:nvGraphicFramePr>
        <p:xfrm>
          <a:off x="818947" y="1005695"/>
          <a:ext cx="10418548" cy="5130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69034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7463" t="8701" r="-801" b="-1472"/>
          <a:stretch/>
        </p:blipFill>
        <p:spPr>
          <a:xfrm>
            <a:off x="63529" y="1423671"/>
            <a:ext cx="6269995" cy="508298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Clover content – 3 seasons</a:t>
            </a:r>
            <a:endParaRPr lang="en-NZ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-1727" t="-6897" r="7004" b="6897"/>
          <a:stretch/>
        </p:blipFill>
        <p:spPr>
          <a:xfrm>
            <a:off x="5741467" y="1285717"/>
            <a:ext cx="6078070" cy="462558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83741" y="3092824"/>
            <a:ext cx="446402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4964613" y="3312459"/>
            <a:ext cx="437437" cy="475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2220028" y="3550024"/>
            <a:ext cx="839097" cy="366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4%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4506437" y="3598508"/>
            <a:ext cx="839097" cy="366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7%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11144922" y="3782733"/>
            <a:ext cx="866540" cy="366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10%</a:t>
            </a:r>
            <a:endParaRPr lang="en-NZ" dirty="0"/>
          </a:p>
        </p:txBody>
      </p:sp>
      <p:sp>
        <p:nvSpPr>
          <p:cNvPr id="13" name="TextBox 12"/>
          <p:cNvSpPr txBox="1"/>
          <p:nvPr/>
        </p:nvSpPr>
        <p:spPr>
          <a:xfrm>
            <a:off x="9972334" y="1536543"/>
            <a:ext cx="138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Whakapono</a:t>
            </a:r>
            <a:endParaRPr lang="en-NZ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047638" y="1889492"/>
            <a:ext cx="1075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Waiora</a:t>
            </a:r>
            <a:endParaRPr lang="en-NZ" b="1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1284768" y="2052945"/>
            <a:ext cx="54864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1284768" y="1721209"/>
            <a:ext cx="548640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1392820" y="6552570"/>
            <a:ext cx="10799180" cy="30543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2000" b="1" smtClean="0">
                <a:solidFill>
                  <a:srgbClr val="FBE5D6"/>
                </a:solidFill>
              </a:rPr>
              <a:t>Soil nutrient management in dairy farming systems</a:t>
            </a:r>
            <a:endParaRPr lang="en-NZ" sz="2000" b="1" dirty="0">
              <a:solidFill>
                <a:srgbClr val="FBE5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51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267691"/>
            <a:ext cx="10799180" cy="590309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NZ" sz="2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904" y="605711"/>
            <a:ext cx="8900933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1544744" y="381232"/>
            <a:ext cx="890093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NZ" sz="4000" b="1" dirty="0">
                <a:latin typeface="Arial" panose="020B0604020202020204" pitchFamily="34" charset="0"/>
                <a:cs typeface="Arial" panose="020B0604020202020204" pitchFamily="34" charset="0"/>
              </a:rPr>
              <a:t>Thanks To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44745" y="1325711"/>
            <a:ext cx="98101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NZ" sz="2800" dirty="0" err="1"/>
              <a:t>DairyNZ</a:t>
            </a:r>
            <a:endParaRPr lang="en-NZ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/>
              <a:t>AGMARDT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 err="1"/>
              <a:t>Ballance</a:t>
            </a:r>
            <a:endParaRPr lang="en-NZ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/>
              <a:t>Healthy Soils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/>
              <a:t>Hills Laboratories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 err="1"/>
              <a:t>Hydrocom</a:t>
            </a:r>
            <a:endParaRPr lang="en-NZ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/>
              <a:t>Kiwi Fertilisers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/>
              <a:t>Paddock Vets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/>
              <a:t>Perry Laboratories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/>
              <a:t>Precision Tracking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800" dirty="0"/>
              <a:t>Individual farmers and rural business professionals</a:t>
            </a:r>
          </a:p>
        </p:txBody>
      </p:sp>
    </p:spTree>
    <p:extLst>
      <p:ext uri="{BB962C8B-B14F-4D97-AF65-F5344CB8AC3E}">
        <p14:creationId xmlns:p14="http://schemas.microsoft.com/office/powerpoint/2010/main" val="17482678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 of farm system on clover content</a:t>
            </a:r>
            <a:endParaRPr lang="en-NZ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-1727" t="-6897" r="7004" b="6897"/>
          <a:stretch/>
        </p:blipFill>
        <p:spPr>
          <a:xfrm>
            <a:off x="925158" y="1105452"/>
            <a:ext cx="10047643" cy="48891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83741" y="3092824"/>
            <a:ext cx="446402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4964613" y="3312459"/>
            <a:ext cx="437437" cy="475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3759797" y="3092824"/>
            <a:ext cx="6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12%</a:t>
            </a:r>
            <a:endParaRPr lang="en-NZ" dirty="0"/>
          </a:p>
        </p:txBody>
      </p:sp>
      <p:sp>
        <p:nvSpPr>
          <p:cNvPr id="13" name="TextBox 12"/>
          <p:cNvSpPr txBox="1"/>
          <p:nvPr/>
        </p:nvSpPr>
        <p:spPr>
          <a:xfrm>
            <a:off x="5948979" y="1837758"/>
            <a:ext cx="6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27%</a:t>
            </a:r>
            <a:endParaRPr lang="en-NZ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370373" y="3798723"/>
            <a:ext cx="6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10%</a:t>
            </a:r>
            <a:endParaRPr lang="en-NZ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509299" y="1837758"/>
            <a:ext cx="138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Whakapono</a:t>
            </a:r>
            <a:endParaRPr lang="en-NZ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584603" y="2190707"/>
            <a:ext cx="1075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Waiora</a:t>
            </a:r>
            <a:endParaRPr lang="en-NZ" b="1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9821733" y="2354160"/>
            <a:ext cx="54864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9821733" y="2022424"/>
            <a:ext cx="548640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1392820" y="6552570"/>
            <a:ext cx="10799180" cy="30543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2000" b="1" smtClean="0">
                <a:solidFill>
                  <a:srgbClr val="FBE5D6"/>
                </a:solidFill>
              </a:rPr>
              <a:t>Soil nutrient management in dairy farming systems</a:t>
            </a:r>
            <a:endParaRPr lang="en-NZ" sz="2000" b="1" dirty="0">
              <a:solidFill>
                <a:srgbClr val="FBE5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08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80562"/>
            <a:ext cx="10799180" cy="277438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37731" y="136477"/>
            <a:ext cx="8720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/>
              <a:t>% of Farm Mown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C00-00002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6713827"/>
              </p:ext>
            </p:extLst>
          </p:nvPr>
        </p:nvGraphicFramePr>
        <p:xfrm>
          <a:off x="721895" y="1155032"/>
          <a:ext cx="10684042" cy="507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9766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358597"/>
            <a:ext cx="10799180" cy="486403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NZ" sz="24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78484" y="283251"/>
            <a:ext cx="890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/>
              <a:t>Animal Health – Down </a:t>
            </a:r>
            <a:r>
              <a:rPr lang="en-NZ" sz="3600" b="1" dirty="0" smtClean="0"/>
              <a:t>Cows</a:t>
            </a:r>
            <a:endParaRPr lang="en-NZ" sz="36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991020"/>
              </p:ext>
            </p:extLst>
          </p:nvPr>
        </p:nvGraphicFramePr>
        <p:xfrm>
          <a:off x="356198" y="1753305"/>
          <a:ext cx="10945503" cy="3402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6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753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485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77917">
                <a:tc>
                  <a:txBody>
                    <a:bodyPr/>
                    <a:lstStyle/>
                    <a:p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err="1"/>
                        <a:t>Whakapono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err="1"/>
                        <a:t>Waiora</a:t>
                      </a:r>
                      <a:endParaRPr lang="en-NZ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0524">
                <a:tc>
                  <a:txBody>
                    <a:bodyPr/>
                    <a:lstStyle/>
                    <a:p>
                      <a:r>
                        <a:rPr lang="en-NZ" sz="2800" dirty="0"/>
                        <a:t>%</a:t>
                      </a:r>
                      <a:r>
                        <a:rPr lang="en-NZ" sz="2800" baseline="0" dirty="0"/>
                        <a:t> of Cows at Calving time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4%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7%</a:t>
                      </a:r>
                      <a:endParaRPr lang="en-NZ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7917">
                <a:tc>
                  <a:txBody>
                    <a:bodyPr/>
                    <a:lstStyle/>
                    <a:p>
                      <a:r>
                        <a:rPr lang="en-NZ" sz="2800" dirty="0"/>
                        <a:t>% of Cow</a:t>
                      </a:r>
                      <a:r>
                        <a:rPr lang="en-NZ" sz="2800" baseline="0" dirty="0"/>
                        <a:t>s Pre Calving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1%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1%</a:t>
                      </a:r>
                      <a:endParaRPr lang="en-NZ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77917">
                <a:tc>
                  <a:txBody>
                    <a:bodyPr/>
                    <a:lstStyle/>
                    <a:p>
                      <a:r>
                        <a:rPr lang="en-NZ" sz="2800" dirty="0"/>
                        <a:t>% of Cows</a:t>
                      </a:r>
                      <a:r>
                        <a:rPr lang="en-NZ" sz="2800" baseline="0" dirty="0"/>
                        <a:t> Post Calving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3%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5%</a:t>
                      </a:r>
                      <a:endParaRPr lang="en-NZ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77917">
                <a:tc>
                  <a:txBody>
                    <a:bodyPr/>
                    <a:lstStyle/>
                    <a:p>
                      <a:r>
                        <a:rPr lang="en-NZ" sz="2800" dirty="0"/>
                        <a:t>% </a:t>
                      </a:r>
                      <a:r>
                        <a:rPr lang="en-NZ" sz="2800" dirty="0" smtClean="0"/>
                        <a:t>of</a:t>
                      </a:r>
                      <a:r>
                        <a:rPr lang="en-NZ" sz="2800" baseline="0" dirty="0" smtClean="0"/>
                        <a:t> Cows rest of season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2%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2%</a:t>
                      </a:r>
                      <a:endParaRPr lang="en-NZ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5653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C00-00002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0123473"/>
              </p:ext>
            </p:extLst>
          </p:nvPr>
        </p:nvGraphicFramePr>
        <p:xfrm>
          <a:off x="890336" y="929582"/>
          <a:ext cx="10659979" cy="5302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8484" y="6509982"/>
            <a:ext cx="10799180" cy="348018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78484" y="283251"/>
            <a:ext cx="890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/>
              <a:t>Animal Health – Lame cows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28644" y="2019777"/>
            <a:ext cx="3000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err="1"/>
              <a:t>Whakapono</a:t>
            </a:r>
            <a:r>
              <a:rPr lang="en-NZ" sz="2400" dirty="0"/>
              <a:t> = </a:t>
            </a:r>
            <a:r>
              <a:rPr lang="en-NZ" sz="2400" dirty="0" smtClean="0"/>
              <a:t>14%</a:t>
            </a:r>
            <a:endParaRPr lang="en-NZ" sz="2400" dirty="0"/>
          </a:p>
          <a:p>
            <a:r>
              <a:rPr lang="en-NZ" sz="2400" dirty="0" err="1"/>
              <a:t>Waiora</a:t>
            </a:r>
            <a:r>
              <a:rPr lang="en-NZ" sz="2400" dirty="0"/>
              <a:t> = </a:t>
            </a:r>
            <a:r>
              <a:rPr lang="en-NZ" sz="2400" dirty="0" smtClean="0"/>
              <a:t>15%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852136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C00-00002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0552631"/>
              </p:ext>
            </p:extLst>
          </p:nvPr>
        </p:nvGraphicFramePr>
        <p:xfrm>
          <a:off x="697831" y="1347538"/>
          <a:ext cx="10804357" cy="5005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4176" y="6533909"/>
            <a:ext cx="10799180" cy="324091"/>
          </a:xfrm>
          <a:solidFill>
            <a:schemeClr val="accent6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78484" y="283251"/>
            <a:ext cx="890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/>
              <a:t>Animal Health - Mastitis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847341" y="3526940"/>
            <a:ext cx="223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err="1"/>
              <a:t>Whakapono</a:t>
            </a:r>
            <a:r>
              <a:rPr lang="en-NZ" dirty="0"/>
              <a:t> = </a:t>
            </a:r>
            <a:r>
              <a:rPr lang="en-NZ" dirty="0" smtClean="0"/>
              <a:t>10% </a:t>
            </a:r>
            <a:endParaRPr lang="en-NZ" dirty="0"/>
          </a:p>
          <a:p>
            <a:r>
              <a:rPr lang="en-NZ" dirty="0" err="1"/>
              <a:t>Waiora</a:t>
            </a:r>
            <a:r>
              <a:rPr lang="en-NZ" dirty="0"/>
              <a:t> = </a:t>
            </a:r>
            <a:r>
              <a:rPr lang="en-NZ" dirty="0" smtClean="0"/>
              <a:t>12%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887705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C00-00002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6828979"/>
              </p:ext>
            </p:extLst>
          </p:nvPr>
        </p:nvGraphicFramePr>
        <p:xfrm>
          <a:off x="812799" y="1074057"/>
          <a:ext cx="10595429" cy="5065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4176" y="6533909"/>
            <a:ext cx="10799180" cy="324091"/>
          </a:xfrm>
          <a:solidFill>
            <a:schemeClr val="accent6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78484" y="283251"/>
            <a:ext cx="890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/>
              <a:t>Animal Health - </a:t>
            </a:r>
            <a:r>
              <a:rPr lang="en-NZ" sz="3600" b="1" dirty="0" smtClean="0"/>
              <a:t>SCC</a:t>
            </a:r>
            <a:endParaRPr lang="en-NZ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057626" y="1717176"/>
            <a:ext cx="223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err="1"/>
              <a:t>Whakapono</a:t>
            </a:r>
            <a:r>
              <a:rPr lang="en-NZ" dirty="0"/>
              <a:t> </a:t>
            </a:r>
            <a:r>
              <a:rPr lang="en-NZ" dirty="0" smtClean="0"/>
              <a:t>= 158 </a:t>
            </a:r>
            <a:endParaRPr lang="en-NZ" dirty="0"/>
          </a:p>
          <a:p>
            <a:r>
              <a:rPr lang="en-NZ" dirty="0" err="1"/>
              <a:t>Waiora</a:t>
            </a:r>
            <a:r>
              <a:rPr lang="en-NZ" dirty="0"/>
              <a:t> = </a:t>
            </a:r>
            <a:r>
              <a:rPr lang="en-NZ" dirty="0" smtClean="0"/>
              <a:t>165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05116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8484" y="6428934"/>
            <a:ext cx="10799180" cy="429065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NZ" sz="20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91548" y="479906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err="1"/>
              <a:t>Whakapono</a:t>
            </a:r>
            <a:r>
              <a:rPr lang="en-NZ" sz="3200" b="1" dirty="0"/>
              <a:t> Milk Urea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484" y="1180795"/>
            <a:ext cx="9928145" cy="507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8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8484" y="6428934"/>
            <a:ext cx="10799180" cy="429065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NZ" sz="20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91548" y="484838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err="1"/>
              <a:t>Waiora</a:t>
            </a:r>
            <a:r>
              <a:rPr lang="en-NZ" sz="3200" b="1" dirty="0"/>
              <a:t> Milk Urea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484" y="1207052"/>
            <a:ext cx="10116830" cy="509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5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8484" y="6573128"/>
            <a:ext cx="10799180" cy="284871"/>
          </a:xfrm>
          <a:solidFill>
            <a:schemeClr val="accent6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NZ" sz="24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78484" y="167136"/>
            <a:ext cx="890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/>
              <a:t>Trace Elements </a:t>
            </a:r>
            <a:r>
              <a:rPr lang="en-NZ" sz="3600" b="1" dirty="0" smtClean="0"/>
              <a:t>Results</a:t>
            </a:r>
            <a:endParaRPr lang="en-NZ" sz="3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03444"/>
              </p:ext>
            </p:extLst>
          </p:nvPr>
        </p:nvGraphicFramePr>
        <p:xfrm>
          <a:off x="406400" y="799620"/>
          <a:ext cx="11553373" cy="57126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4457"/>
                <a:gridCol w="1019198"/>
                <a:gridCol w="1460347"/>
                <a:gridCol w="1238522"/>
                <a:gridCol w="1207712"/>
                <a:gridCol w="1207712"/>
                <a:gridCol w="1232360"/>
                <a:gridCol w="1183065"/>
              </a:tblGrid>
              <a:tr h="281571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r>
                        <a:rPr lang="en-AU" sz="1600" u="none" strike="noStrike" dirty="0" smtClean="0">
                          <a:effectLst/>
                        </a:rPr>
                        <a:t>Copper (ref range8-25umol L)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Mar-14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Nov-14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Mar-15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Dec-15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Apr-16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Nov-16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Apr-17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Waiora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13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13.17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13.2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14.75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10.75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12.62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12.67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Whakapono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9.75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12.25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12.8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12.5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10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12.5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13.33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70866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r>
                        <a:rPr lang="en-NZ" sz="1600" u="none" strike="noStrike" dirty="0" smtClean="0">
                          <a:effectLst/>
                        </a:rPr>
                        <a:t>Selenium (ref range 600 + </a:t>
                      </a:r>
                      <a:r>
                        <a:rPr lang="en-NZ" sz="1600" u="none" strike="noStrike" dirty="0" err="1" smtClean="0">
                          <a:effectLst/>
                        </a:rPr>
                        <a:t>nmol</a:t>
                      </a:r>
                      <a:r>
                        <a:rPr lang="en-NZ" sz="1600" u="none" strike="noStrike" dirty="0" smtClean="0">
                          <a:effectLst/>
                        </a:rPr>
                        <a:t>/ L)</a:t>
                      </a:r>
                      <a:endParaRPr lang="en-NZ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Mar-14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Nov-14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Mar-15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Dec-15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Apr-16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Nov-16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Apr-17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Waiora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610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900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768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836.3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837.5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773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985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Whakapono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845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647.5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738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976.7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715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555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1078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47412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r>
                        <a:rPr lang="en-NZ" sz="1600" u="none" strike="noStrike" dirty="0" smtClean="0">
                          <a:effectLst/>
                        </a:rPr>
                        <a:t>B12 (ref range 300 + </a:t>
                      </a:r>
                      <a:r>
                        <a:rPr lang="en-NZ" sz="1600" u="none" strike="noStrike" dirty="0" err="1" smtClean="0">
                          <a:effectLst/>
                        </a:rPr>
                        <a:t>pmol</a:t>
                      </a:r>
                      <a:r>
                        <a:rPr lang="en-NZ" sz="1600" u="none" strike="noStrike" dirty="0" smtClean="0">
                          <a:effectLst/>
                        </a:rPr>
                        <a:t>/ l)</a:t>
                      </a:r>
                      <a:endParaRPr lang="en-NZ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Mar-14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Nov-14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Mar-15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Dec-15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Apr-16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Nov-16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Apr-17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Waiora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302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391.67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384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322.5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366.3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293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286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Whakapono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295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310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266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258.3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285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351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265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47412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r>
                        <a:rPr lang="en-AU" sz="1600" u="none" strike="noStrike" dirty="0" smtClean="0">
                          <a:effectLst/>
                        </a:rPr>
                        <a:t>Iodine (ref range 45 - 60 </a:t>
                      </a:r>
                      <a:r>
                        <a:rPr lang="en-AU" sz="1600" u="none" strike="noStrike" dirty="0" err="1" smtClean="0">
                          <a:effectLst/>
                        </a:rPr>
                        <a:t>ug</a:t>
                      </a:r>
                      <a:r>
                        <a:rPr lang="en-AU" sz="1600" u="none" strike="noStrike" dirty="0" smtClean="0">
                          <a:effectLst/>
                        </a:rPr>
                        <a:t>/l)</a:t>
                      </a:r>
                      <a:endParaRPr lang="en-A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Mar-14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Nov-14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Mar-15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Dec-15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Apr-16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Nov-16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Apr-17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Waiora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26.2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35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25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35.67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29.88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34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52.17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  <a:tr h="239594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Whakapono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23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29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24.2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30.17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28.33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36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54.83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62" marR="5262" marT="5262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6190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8484" y="6513342"/>
            <a:ext cx="10799180" cy="344658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NZ" sz="14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78484" y="387943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/>
              <a:t>Cow </a:t>
            </a:r>
            <a:r>
              <a:rPr lang="en-NZ" sz="3200" b="1" dirty="0" smtClean="0"/>
              <a:t>Condition</a:t>
            </a:r>
            <a:endParaRPr lang="en-NZ" sz="32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6232" y="0"/>
            <a:ext cx="1435768" cy="143576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994303"/>
              </p:ext>
            </p:extLst>
          </p:nvPr>
        </p:nvGraphicFramePr>
        <p:xfrm>
          <a:off x="134001" y="1512437"/>
          <a:ext cx="5694949" cy="3954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213"/>
                <a:gridCol w="966525"/>
                <a:gridCol w="982590"/>
                <a:gridCol w="1082843"/>
                <a:gridCol w="1058778"/>
              </a:tblGrid>
              <a:tr h="1158574">
                <a:tc>
                  <a:txBody>
                    <a:bodyPr/>
                    <a:lstStyle/>
                    <a:p>
                      <a:r>
                        <a:rPr lang="en-NZ" sz="2000" dirty="0" err="1" smtClean="0"/>
                        <a:t>Whakapono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Pre</a:t>
                      </a:r>
                      <a:r>
                        <a:rPr lang="en-NZ" sz="2000" baseline="0" dirty="0" smtClean="0"/>
                        <a:t> Calving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Pre Mating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Summer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Autumn</a:t>
                      </a:r>
                      <a:endParaRPr lang="en-AU" sz="2000" dirty="0"/>
                    </a:p>
                  </a:txBody>
                  <a:tcPr/>
                </a:tc>
              </a:tr>
              <a:tr h="650754">
                <a:tc>
                  <a:txBody>
                    <a:bodyPr/>
                    <a:lstStyle/>
                    <a:p>
                      <a:r>
                        <a:rPr lang="en-NZ" sz="2000" dirty="0" smtClean="0"/>
                        <a:t>Average CS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4.9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4.6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4.5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4.5</a:t>
                      </a:r>
                      <a:endParaRPr lang="en-AU" sz="2000" dirty="0"/>
                    </a:p>
                  </a:txBody>
                  <a:tcPr/>
                </a:tc>
              </a:tr>
              <a:tr h="633897">
                <a:tc>
                  <a:txBody>
                    <a:bodyPr/>
                    <a:lstStyle/>
                    <a:p>
                      <a:r>
                        <a:rPr lang="en-NZ" sz="2000" dirty="0" smtClean="0"/>
                        <a:t>% &lt; 4.0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5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8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3.5</a:t>
                      </a:r>
                      <a:endParaRPr lang="en-AU" sz="2000" dirty="0"/>
                    </a:p>
                  </a:txBody>
                  <a:tcPr/>
                </a:tc>
              </a:tr>
              <a:tr h="686724">
                <a:tc>
                  <a:txBody>
                    <a:bodyPr/>
                    <a:lstStyle/>
                    <a:p>
                      <a:r>
                        <a:rPr lang="en-NZ" sz="2000" dirty="0" smtClean="0"/>
                        <a:t>% &lt; 4.5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5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33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45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39</a:t>
                      </a:r>
                      <a:endParaRPr lang="en-AU" sz="2000" dirty="0"/>
                    </a:p>
                  </a:txBody>
                  <a:tcPr/>
                </a:tc>
              </a:tr>
              <a:tr h="824404">
                <a:tc>
                  <a:txBody>
                    <a:bodyPr/>
                    <a:lstStyle/>
                    <a:p>
                      <a:r>
                        <a:rPr lang="en-NZ" sz="2000" dirty="0" smtClean="0"/>
                        <a:t>% &gt; 5.0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21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11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7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13</a:t>
                      </a:r>
                      <a:endParaRPr lang="en-AU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405106"/>
              </p:ext>
            </p:extLst>
          </p:nvPr>
        </p:nvGraphicFramePr>
        <p:xfrm>
          <a:off x="6104307" y="1512437"/>
          <a:ext cx="5656549" cy="4059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209"/>
                <a:gridCol w="962527"/>
                <a:gridCol w="1100193"/>
                <a:gridCol w="1137680"/>
                <a:gridCol w="1124940"/>
              </a:tblGrid>
              <a:tr h="1174585">
                <a:tc>
                  <a:txBody>
                    <a:bodyPr/>
                    <a:lstStyle/>
                    <a:p>
                      <a:r>
                        <a:rPr lang="en-NZ" sz="2000" dirty="0" err="1" smtClean="0"/>
                        <a:t>Waiora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Pre</a:t>
                      </a:r>
                      <a:r>
                        <a:rPr lang="en-NZ" sz="2000" baseline="0" dirty="0" smtClean="0"/>
                        <a:t> Calving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Pre Mating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Summer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Autumn</a:t>
                      </a:r>
                      <a:endParaRPr lang="en-AU" sz="2000" dirty="0"/>
                    </a:p>
                  </a:txBody>
                  <a:tcPr/>
                </a:tc>
              </a:tr>
              <a:tr h="671448">
                <a:tc>
                  <a:txBody>
                    <a:bodyPr/>
                    <a:lstStyle/>
                    <a:p>
                      <a:r>
                        <a:rPr lang="en-NZ" sz="2000" dirty="0" smtClean="0"/>
                        <a:t>Average CS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4.9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4.7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4.5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4.4</a:t>
                      </a:r>
                      <a:endParaRPr lang="en-AU" sz="2000" dirty="0"/>
                    </a:p>
                  </a:txBody>
                  <a:tcPr/>
                </a:tc>
              </a:tr>
              <a:tr h="654055">
                <a:tc>
                  <a:txBody>
                    <a:bodyPr/>
                    <a:lstStyle/>
                    <a:p>
                      <a:r>
                        <a:rPr lang="en-NZ" sz="2000" dirty="0" smtClean="0"/>
                        <a:t>% &lt; 4.0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3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8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6</a:t>
                      </a:r>
                      <a:endParaRPr lang="en-AU" sz="2000" dirty="0"/>
                    </a:p>
                  </a:txBody>
                  <a:tcPr/>
                </a:tc>
              </a:tr>
              <a:tr h="708562">
                <a:tc>
                  <a:txBody>
                    <a:bodyPr/>
                    <a:lstStyle/>
                    <a:p>
                      <a:r>
                        <a:rPr lang="en-NZ" sz="2000" dirty="0" smtClean="0"/>
                        <a:t>% &lt; 4.5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22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45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49</a:t>
                      </a:r>
                      <a:endParaRPr lang="en-AU" sz="2000" dirty="0"/>
                    </a:p>
                  </a:txBody>
                  <a:tcPr/>
                </a:tc>
              </a:tr>
              <a:tr h="850620">
                <a:tc>
                  <a:txBody>
                    <a:bodyPr/>
                    <a:lstStyle/>
                    <a:p>
                      <a:r>
                        <a:rPr lang="en-NZ" sz="2000" dirty="0" smtClean="0"/>
                        <a:t>% &gt; 5.0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23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12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9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6</a:t>
                      </a:r>
                      <a:endParaRPr lang="en-A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798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267691"/>
            <a:ext cx="10799180" cy="590309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NZ" sz="2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904" y="605711"/>
            <a:ext cx="8900933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pic>
        <p:nvPicPr>
          <p:cNvPr id="5" name="Picture 4" descr="C:\Users\Reception.Reception-PC\SkyDrive\Pictures\Camera Roll\WP_20150626_0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5"/>
            <a:ext cx="12221050" cy="686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7039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33909"/>
            <a:ext cx="10799180" cy="324091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34096" y="170705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/>
              <a:t>Reproductive Performance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561717"/>
              </p:ext>
            </p:extLst>
          </p:nvPr>
        </p:nvGraphicFramePr>
        <p:xfrm>
          <a:off x="577517" y="1297110"/>
          <a:ext cx="10555081" cy="4173001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3681662">
                  <a:extLst>
                    <a:ext uri="{9D8B030D-6E8A-4147-A177-3AD203B41FA5}">
                      <a16:colId xmlns="" xmlns:a16="http://schemas.microsoft.com/office/drawing/2014/main" val="2534370719"/>
                    </a:ext>
                  </a:extLst>
                </a:gridCol>
                <a:gridCol w="3214940">
                  <a:extLst>
                    <a:ext uri="{9D8B030D-6E8A-4147-A177-3AD203B41FA5}">
                      <a16:colId xmlns="" xmlns:a16="http://schemas.microsoft.com/office/drawing/2014/main" val="3434062073"/>
                    </a:ext>
                  </a:extLst>
                </a:gridCol>
                <a:gridCol w="3658479">
                  <a:extLst>
                    <a:ext uri="{9D8B030D-6E8A-4147-A177-3AD203B41FA5}">
                      <a16:colId xmlns="" xmlns:a16="http://schemas.microsoft.com/office/drawing/2014/main" val="3841007177"/>
                    </a:ext>
                  </a:extLst>
                </a:gridCol>
              </a:tblGrid>
              <a:tr h="51603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12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err="1">
                          <a:effectLst/>
                        </a:rPr>
                        <a:t>Whakapono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err="1">
                          <a:effectLst/>
                        </a:rPr>
                        <a:t>Waiora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53381679"/>
                  </a:ext>
                </a:extLst>
              </a:tr>
              <a:tr h="51603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</a:rPr>
                        <a:t>3 week Submission Rate 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49262578"/>
                  </a:ext>
                </a:extLst>
              </a:tr>
              <a:tr h="51603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>
                          <a:effectLst/>
                        </a:rPr>
                        <a:t>Non-cyclers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22657043"/>
                  </a:ext>
                </a:extLst>
              </a:tr>
              <a:tr h="51603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>
                          <a:effectLst/>
                        </a:rPr>
                        <a:t>AI length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weeks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weeks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93617246"/>
                  </a:ext>
                </a:extLst>
              </a:tr>
              <a:tr h="51603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>
                          <a:effectLst/>
                        </a:rPr>
                        <a:t>Mating length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weeks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weeks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25580578"/>
                  </a:ext>
                </a:extLst>
              </a:tr>
              <a:tr h="53094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% Early </a:t>
                      </a:r>
                      <a:r>
                        <a:rPr lang="en-NZ" sz="20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Calvers</a:t>
                      </a:r>
                      <a:r>
                        <a:rPr lang="en-NZ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(Aug calving)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67786188"/>
                  </a:ext>
                </a:extLst>
              </a:tr>
              <a:tr h="53094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Late </a:t>
                      </a:r>
                      <a:r>
                        <a:rPr lang="en-NZ" sz="20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Calvers</a:t>
                      </a: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(Sep</a:t>
                      </a:r>
                      <a:r>
                        <a:rPr lang="en-NZ" sz="20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Calving)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094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Empty Rate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en-NZ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2852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60542"/>
            <a:ext cx="10799180" cy="297458"/>
          </a:xfrm>
          <a:solidFill>
            <a:schemeClr val="accent6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28729" y="347463"/>
            <a:ext cx="890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/>
              <a:t>Reproductive Performance Analysis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560393"/>
              </p:ext>
            </p:extLst>
          </p:nvPr>
        </p:nvGraphicFramePr>
        <p:xfrm>
          <a:off x="130133" y="1415282"/>
          <a:ext cx="11925879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46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885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826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err="1"/>
                        <a:t>Whakapono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err="1"/>
                        <a:t>Waiora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No </a:t>
                      </a:r>
                      <a:r>
                        <a:rPr lang="en-NZ" sz="2400" dirty="0"/>
                        <a:t>of c</a:t>
                      </a:r>
                      <a:r>
                        <a:rPr lang="en-NZ" sz="2400" dirty="0" smtClean="0"/>
                        <a:t>ows available </a:t>
                      </a:r>
                      <a:r>
                        <a:rPr lang="en-NZ" sz="2400" dirty="0"/>
                        <a:t>to </a:t>
                      </a:r>
                      <a:r>
                        <a:rPr lang="en-NZ" sz="2400" dirty="0" smtClean="0"/>
                        <a:t>be mated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481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624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% of Late </a:t>
                      </a:r>
                      <a:r>
                        <a:rPr lang="en-NZ" sz="2400" dirty="0" err="1"/>
                        <a:t>Calvers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20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24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% of cows over 8 </a:t>
                      </a:r>
                      <a:r>
                        <a:rPr lang="en-NZ" sz="2400" dirty="0" err="1"/>
                        <a:t>yrs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13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15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% of Heifers and R3’s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37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38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% of cows in low</a:t>
                      </a:r>
                      <a:r>
                        <a:rPr lang="en-NZ" sz="2400" baseline="0" dirty="0"/>
                        <a:t> condition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4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/>
                        <a:t>%</a:t>
                      </a:r>
                      <a:r>
                        <a:rPr lang="en-NZ" sz="2400" baseline="0" dirty="0"/>
                        <a:t> of cows losing condition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31 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847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60542"/>
            <a:ext cx="10799180" cy="297458"/>
          </a:xfrm>
          <a:solidFill>
            <a:schemeClr val="accent6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28729" y="347463"/>
            <a:ext cx="890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/>
              <a:t>Financial Analysis of Animal Health</a:t>
            </a:r>
          </a:p>
        </p:txBody>
      </p:sp>
    </p:spTree>
    <p:extLst>
      <p:ext uri="{BB962C8B-B14F-4D97-AF65-F5344CB8AC3E}">
        <p14:creationId xmlns:p14="http://schemas.microsoft.com/office/powerpoint/2010/main" val="1879337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23276"/>
            <a:ext cx="10799180" cy="334724"/>
          </a:xfrm>
          <a:solidFill>
            <a:schemeClr val="accent6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904" y="605711"/>
            <a:ext cx="8900933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1999500" y="0"/>
            <a:ext cx="890093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Performance – Projected to end of season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748659"/>
              </p:ext>
            </p:extLst>
          </p:nvPr>
        </p:nvGraphicFramePr>
        <p:xfrm>
          <a:off x="433137" y="1227340"/>
          <a:ext cx="11454063" cy="50422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342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018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180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20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A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</a:rPr>
                        <a:t>Whakapono</a:t>
                      </a:r>
                      <a:endParaRPr lang="en-A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 err="1">
                          <a:effectLst/>
                        </a:rPr>
                        <a:t>Waiora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Peak Cows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483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</a:rPr>
                        <a:t>636</a:t>
                      </a:r>
                      <a:endParaRPr lang="en-AU" sz="2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15314324"/>
                  </a:ext>
                </a:extLst>
              </a:tr>
              <a:tr h="39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Stocking Rate (cows/ha)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</a:rPr>
                        <a:t>3.0</a:t>
                      </a:r>
                      <a:endParaRPr lang="en-AU" sz="2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34244406"/>
                  </a:ext>
                </a:extLst>
              </a:tr>
              <a:tr h="39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</a:t>
                      </a:r>
                      <a:r>
                        <a:rPr lang="en-AU" sz="2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Solids/Cow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481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</a:rPr>
                        <a:t>470</a:t>
                      </a:r>
                      <a:endParaRPr lang="en-AU" sz="2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4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</a:rPr>
                        <a:t>Milk Solids/ha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1423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4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</a:rPr>
                        <a:t>Nitrogen Applied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9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</a:rPr>
                        <a:t>Supplements</a:t>
                      </a:r>
                      <a:r>
                        <a:rPr lang="en-AU" sz="2400" baseline="0" dirty="0">
                          <a:effectLst/>
                        </a:rPr>
                        <a:t> Offered (kg/cow)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749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644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6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Supplement</a:t>
                      </a:r>
                      <a:r>
                        <a:rPr lang="en-AU" sz="2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made on Farm (kg/cow)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153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4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Irrigation</a:t>
                      </a:r>
                      <a:r>
                        <a:rPr lang="en-AU" sz="2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Applied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262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275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4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Rainfall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891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891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65241910"/>
                  </a:ext>
                </a:extLst>
              </a:tr>
              <a:tr h="365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Nitrogen Leaching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49357412"/>
                  </a:ext>
                </a:extLst>
              </a:tr>
              <a:tr h="3993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Deaths</a:t>
                      </a:r>
                      <a:r>
                        <a:rPr lang="en-AU" sz="2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%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16231830"/>
                  </a:ext>
                </a:extLst>
              </a:tr>
              <a:tr h="4031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Culls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46743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313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28738"/>
            <a:ext cx="10799180" cy="329262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NZ" sz="16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904" y="605711"/>
            <a:ext cx="8900933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1680164" y="313323"/>
            <a:ext cx="890093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>
                <a:latin typeface="Arial" panose="020B0604020202020204" pitchFamily="34" charset="0"/>
                <a:cs typeface="Arial" panose="020B0604020202020204" pitchFamily="34" charset="0"/>
              </a:rPr>
              <a:t>Backtrack Dairies – as at 10</a:t>
            </a:r>
            <a:r>
              <a:rPr lang="en-NZ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NZ" sz="3200" b="1" dirty="0">
                <a:latin typeface="Arial" panose="020B0604020202020204" pitchFamily="34" charset="0"/>
                <a:cs typeface="Arial" panose="020B0604020202020204" pitchFamily="34" charset="0"/>
              </a:rPr>
              <a:t> May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11174"/>
              </p:ext>
            </p:extLst>
          </p:nvPr>
        </p:nvGraphicFramePr>
        <p:xfrm>
          <a:off x="1392820" y="866274"/>
          <a:ext cx="9612064" cy="5454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44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88252">
                  <a:extLst>
                    <a:ext uri="{9D8B030D-6E8A-4147-A177-3AD203B41FA5}">
                      <a16:colId xmlns="" xmlns:a16="http://schemas.microsoft.com/office/drawing/2014/main" val="2640889357"/>
                    </a:ext>
                  </a:extLst>
                </a:gridCol>
                <a:gridCol w="30293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06035">
                <a:tc>
                  <a:txBody>
                    <a:bodyPr/>
                    <a:lstStyle/>
                    <a:p>
                      <a:endParaRPr lang="en-N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err="1"/>
                        <a:t>Whakapono</a:t>
                      </a:r>
                      <a:endParaRPr lang="en-N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err="1"/>
                        <a:t>Waiora</a:t>
                      </a:r>
                      <a:endParaRPr lang="en-NZ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6035">
                <a:tc>
                  <a:txBody>
                    <a:bodyPr/>
                    <a:lstStyle/>
                    <a:p>
                      <a:r>
                        <a:rPr lang="en-NZ" sz="3200" dirty="0"/>
                        <a:t>Effective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6035">
                <a:tc>
                  <a:txBody>
                    <a:bodyPr/>
                    <a:lstStyle/>
                    <a:p>
                      <a:r>
                        <a:rPr lang="en-NZ" sz="3200" dirty="0"/>
                        <a:t>Stocking</a:t>
                      </a:r>
                      <a:r>
                        <a:rPr lang="en-NZ" sz="3200" baseline="0" dirty="0"/>
                        <a:t> Rate</a:t>
                      </a:r>
                      <a:endParaRPr lang="en-N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6035">
                <a:tc>
                  <a:txBody>
                    <a:bodyPr/>
                    <a:lstStyle/>
                    <a:p>
                      <a:r>
                        <a:rPr lang="en-NZ" sz="3200" dirty="0"/>
                        <a:t>Peak Cows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483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636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6035">
                <a:tc>
                  <a:txBody>
                    <a:bodyPr/>
                    <a:lstStyle/>
                    <a:p>
                      <a:r>
                        <a:rPr lang="en-NZ" sz="3200" dirty="0"/>
                        <a:t>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Kinsey-Albrecht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Conventional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6035">
                <a:tc>
                  <a:txBody>
                    <a:bodyPr/>
                    <a:lstStyle/>
                    <a:p>
                      <a:r>
                        <a:rPr lang="en-NZ" sz="3200" dirty="0"/>
                        <a:t>Total MS/ha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1451</a:t>
                      </a:r>
                      <a:endParaRPr lang="en-N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1365</a:t>
                      </a:r>
                      <a:endParaRPr lang="en-NZ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6704093"/>
                  </a:ext>
                </a:extLst>
              </a:tr>
              <a:tr h="606035">
                <a:tc>
                  <a:txBody>
                    <a:bodyPr/>
                    <a:lstStyle/>
                    <a:p>
                      <a:r>
                        <a:rPr lang="en-NZ" sz="3200" dirty="0"/>
                        <a:t>Total MS/cow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466</a:t>
                      </a:r>
                      <a:endParaRPr lang="en-N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451</a:t>
                      </a:r>
                      <a:endParaRPr lang="en-NZ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06035">
                <a:tc>
                  <a:txBody>
                    <a:bodyPr/>
                    <a:lstStyle/>
                    <a:p>
                      <a:r>
                        <a:rPr lang="en-NZ" sz="3200" dirty="0"/>
                        <a:t>Total N Applied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/>
                        <a:t>124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27139616"/>
                  </a:ext>
                </a:extLst>
              </a:tr>
              <a:tr h="606035">
                <a:tc>
                  <a:txBody>
                    <a:bodyPr/>
                    <a:lstStyle/>
                    <a:p>
                      <a:r>
                        <a:rPr lang="en-NZ" sz="3200" dirty="0"/>
                        <a:t>N Leaching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25</a:t>
                      </a:r>
                      <a:endParaRPr lang="en-N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25</a:t>
                      </a:r>
                      <a:endParaRPr lang="en-NZ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56559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6967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0000000-0008-0000-0C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9445615"/>
              </p:ext>
            </p:extLst>
          </p:nvPr>
        </p:nvGraphicFramePr>
        <p:xfrm>
          <a:off x="576714" y="842211"/>
          <a:ext cx="10636718" cy="5245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07332"/>
            <a:ext cx="10799180" cy="350668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91548" y="46769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/>
              <a:t>Milk Solids/Ha – as at 10</a:t>
            </a:r>
            <a:r>
              <a:rPr lang="en-NZ" sz="3200" b="1" baseline="30000" dirty="0"/>
              <a:t>th</a:t>
            </a:r>
            <a:r>
              <a:rPr lang="en-NZ" sz="3200" b="1" dirty="0"/>
              <a:t> May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60344" y="3245546"/>
            <a:ext cx="3753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err="1"/>
              <a:t>Waiora</a:t>
            </a:r>
            <a:endParaRPr lang="en-NZ" sz="2400" dirty="0"/>
          </a:p>
          <a:p>
            <a:r>
              <a:rPr lang="en-NZ" sz="2400" dirty="0" smtClean="0"/>
              <a:t>1365 MS/ha </a:t>
            </a:r>
          </a:p>
          <a:p>
            <a:r>
              <a:rPr lang="en-NZ" sz="2400" dirty="0" smtClean="0"/>
              <a:t>(1423 MS/ha – projected)</a:t>
            </a:r>
            <a:endParaRPr lang="en-NZ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136571" y="1360696"/>
            <a:ext cx="3882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err="1"/>
              <a:t>Whakapono</a:t>
            </a:r>
            <a:endParaRPr lang="en-NZ" sz="2400" dirty="0"/>
          </a:p>
          <a:p>
            <a:r>
              <a:rPr lang="en-NZ" sz="2400" dirty="0" smtClean="0"/>
              <a:t>1451 MS/ha </a:t>
            </a:r>
          </a:p>
          <a:p>
            <a:r>
              <a:rPr lang="en-NZ" sz="2400" dirty="0" smtClean="0"/>
              <a:t>(1500 MS/ha – projected)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648110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C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5389370"/>
              </p:ext>
            </p:extLst>
          </p:nvPr>
        </p:nvGraphicFramePr>
        <p:xfrm>
          <a:off x="1010652" y="1069211"/>
          <a:ext cx="10371221" cy="5042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07332"/>
            <a:ext cx="10799180" cy="350668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91548" y="46769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/>
              <a:t>Milk Solids/Cow – as of 10</a:t>
            </a:r>
            <a:r>
              <a:rPr lang="en-NZ" sz="3200" b="1" baseline="30000" dirty="0"/>
              <a:t>th</a:t>
            </a:r>
            <a:r>
              <a:rPr lang="en-NZ" sz="3200" b="1" dirty="0"/>
              <a:t> May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93422" y="3347666"/>
            <a:ext cx="3861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err="1"/>
              <a:t>Waiora</a:t>
            </a:r>
            <a:endParaRPr lang="en-NZ" sz="2400" dirty="0"/>
          </a:p>
          <a:p>
            <a:r>
              <a:rPr lang="en-NZ" sz="2400" dirty="0" smtClean="0"/>
              <a:t>451 </a:t>
            </a:r>
            <a:r>
              <a:rPr lang="en-NZ" sz="2400" dirty="0" err="1" smtClean="0"/>
              <a:t>kgMS</a:t>
            </a:r>
            <a:r>
              <a:rPr lang="en-NZ" sz="2400" dirty="0" smtClean="0"/>
              <a:t>/cow </a:t>
            </a:r>
          </a:p>
          <a:p>
            <a:r>
              <a:rPr lang="en-NZ" sz="2400" dirty="0" smtClean="0"/>
              <a:t>(470 </a:t>
            </a:r>
            <a:r>
              <a:rPr lang="en-NZ" sz="2400" dirty="0" err="1" smtClean="0"/>
              <a:t>kgMS</a:t>
            </a:r>
            <a:r>
              <a:rPr lang="en-NZ" sz="2400" dirty="0" smtClean="0"/>
              <a:t>/cow – projected)</a:t>
            </a:r>
            <a:endParaRPr lang="en-NZ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470401" y="1317858"/>
            <a:ext cx="3744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err="1" smtClean="0"/>
              <a:t>Whakapono</a:t>
            </a:r>
            <a:endParaRPr lang="en-NZ" sz="2400" dirty="0"/>
          </a:p>
          <a:p>
            <a:r>
              <a:rPr lang="en-NZ" sz="2400" dirty="0" smtClean="0"/>
              <a:t>466 </a:t>
            </a:r>
            <a:r>
              <a:rPr lang="en-NZ" sz="2400" dirty="0" err="1" smtClean="0"/>
              <a:t>kgMS</a:t>
            </a:r>
            <a:r>
              <a:rPr lang="en-NZ" sz="2400" dirty="0" smtClean="0"/>
              <a:t>/cow (481kgMS/cow – projected)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923093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92820" y="6552570"/>
            <a:ext cx="10799180" cy="305430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8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904" y="605711"/>
            <a:ext cx="8900933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1176582" y="371604"/>
            <a:ext cx="890093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Water Inputs</a:t>
            </a:r>
          </a:p>
          <a:p>
            <a:pPr algn="ctr"/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over the last 3 seasons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674087"/>
              </p:ext>
            </p:extLst>
          </p:nvPr>
        </p:nvGraphicFramePr>
        <p:xfrm>
          <a:off x="1949515" y="1851157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="" xmlns:a16="http://schemas.microsoft.com/office/drawing/2014/main" val="1393340399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3489582821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3562097029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0139630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 err="1"/>
                        <a:t>Whakapono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15/16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16/17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48529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Rainfall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388 (from 24 Aug)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625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891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06774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Irrigation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537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262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3067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Total Water Inputs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1162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1153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2841451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105771"/>
              </p:ext>
            </p:extLst>
          </p:nvPr>
        </p:nvGraphicFramePr>
        <p:xfrm>
          <a:off x="1949515" y="3859126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="" xmlns:a16="http://schemas.microsoft.com/office/drawing/2014/main" val="1117412588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252129769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3252613697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4867864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 err="1"/>
                        <a:t>Waiora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15/16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16/17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88479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Rainfall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388 (from 24 Aug)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625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891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55747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Irrigation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573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275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90710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Total Water Inputs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1198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1166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53599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534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053883" y="6568751"/>
            <a:ext cx="10138117" cy="289249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6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70561" y="364246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err="1" smtClean="0"/>
              <a:t>Whakapono</a:t>
            </a:r>
            <a:r>
              <a:rPr lang="en-NZ" sz="3200" b="1" dirty="0" smtClean="0"/>
              <a:t> Soil Temperature</a:t>
            </a:r>
            <a:endParaRPr lang="en-NZ" sz="3200" b="1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C00-00001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4329405"/>
              </p:ext>
            </p:extLst>
          </p:nvPr>
        </p:nvGraphicFramePr>
        <p:xfrm>
          <a:off x="812800" y="1059858"/>
          <a:ext cx="10736752" cy="5287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3028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BFB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053883" y="6568751"/>
            <a:ext cx="10138117" cy="289249"/>
          </a:xfrm>
          <a:solidFill>
            <a:schemeClr val="accent6">
              <a:lumMod val="5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NZ" sz="1600" b="1" dirty="0">
                <a:solidFill>
                  <a:srgbClr val="FBE5D6"/>
                </a:solidFill>
              </a:rPr>
              <a:t>Soil nutrient management in dairy farming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93189" y="524962"/>
            <a:ext cx="890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err="1" smtClean="0"/>
              <a:t>Waiora</a:t>
            </a:r>
            <a:r>
              <a:rPr lang="en-NZ" sz="3200" b="1" dirty="0" smtClean="0"/>
              <a:t> Soil Temperature</a:t>
            </a:r>
            <a:endParaRPr lang="en-NZ" sz="3200" b="1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C00-00001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3384298"/>
              </p:ext>
            </p:extLst>
          </p:nvPr>
        </p:nvGraphicFramePr>
        <p:xfrm>
          <a:off x="899886" y="1306287"/>
          <a:ext cx="9832281" cy="4962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416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4927</TotalTime>
  <Words>1717</Words>
  <Application>Microsoft Office PowerPoint</Application>
  <PresentationFormat>Widescreen</PresentationFormat>
  <Paragraphs>890</Paragraphs>
  <Slides>33</Slides>
  <Notes>33</Notes>
  <HiddenSlides>6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Office Theme</vt:lpstr>
      <vt:lpstr> Backtrack Dairies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PowerPoint Presentation</vt:lpstr>
      <vt:lpstr>Soil nutrient management in dairy farming systems</vt:lpstr>
      <vt:lpstr>Soil nutrient management in dairy farming systems</vt:lpstr>
      <vt:lpstr>Clover content – 3 seasons</vt:lpstr>
      <vt:lpstr>Effect of farm system on clover content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  <vt:lpstr>Soil nutrient management in dairy farming systems</vt:lpstr>
    </vt:vector>
  </TitlesOfParts>
  <Company>Lincoln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Greer, Glen</dc:creator>
  <cp:lastModifiedBy>Petrowski, Rosie</cp:lastModifiedBy>
  <cp:revision>230</cp:revision>
  <dcterms:created xsi:type="dcterms:W3CDTF">2014-11-25T00:52:17Z</dcterms:created>
  <dcterms:modified xsi:type="dcterms:W3CDTF">2017-07-27T02:02:13Z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